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14"/>
  </p:notesMasterIdLst>
  <p:sldIdLst>
    <p:sldId id="256" r:id="rId2"/>
    <p:sldId id="258" r:id="rId3"/>
    <p:sldId id="261" r:id="rId4"/>
    <p:sldId id="259" r:id="rId5"/>
    <p:sldId id="267" r:id="rId6"/>
    <p:sldId id="268" r:id="rId7"/>
    <p:sldId id="262" r:id="rId8"/>
    <p:sldId id="264" r:id="rId9"/>
    <p:sldId id="265" r:id="rId10"/>
    <p:sldId id="266" r:id="rId11"/>
    <p:sldId id="260" r:id="rId12"/>
    <p:sldId id="269" r:id="rId13"/>
  </p:sldIdLst>
  <p:sldSz cx="12192000" cy="6858000"/>
  <p:notesSz cx="6858000" cy="9144000"/>
  <p:defaultTextStyle>
    <a:defPPr>
      <a:defRPr lang="ru-RU"/>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53039" autoAdjust="0"/>
  </p:normalViewPr>
  <p:slideViewPr>
    <p:cSldViewPr snapToGrid="0">
      <p:cViewPr varScale="1">
        <p:scale>
          <a:sx n="38" d="100"/>
          <a:sy n="38" d="100"/>
        </p:scale>
        <p:origin x="1956" y="54"/>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tableStyles" Target="tableStyle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presProps" Target="presProp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notesMaster" Target="notesMasters/notes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Верхний колонтитул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ru-RU"/>
          </a:p>
        </p:txBody>
      </p:sp>
      <p:sp>
        <p:nvSpPr>
          <p:cNvPr id="3" name="Дата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07EA4417-11B4-444E-96A9-F36D2DFABF23}" type="datetimeFigureOut">
              <a:rPr lang="ru-RU" smtClean="0"/>
              <a:t>16.02.2022</a:t>
            </a:fld>
            <a:endParaRPr lang="ru-RU"/>
          </a:p>
        </p:txBody>
      </p:sp>
      <p:sp>
        <p:nvSpPr>
          <p:cNvPr id="4" name="Образ слайда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ru-RU"/>
          </a:p>
        </p:txBody>
      </p:sp>
      <p:sp>
        <p:nvSpPr>
          <p:cNvPr id="5" name="Заметки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ru-RU"/>
              <a:t>Образец текста</a:t>
            </a:r>
          </a:p>
          <a:p>
            <a:pPr lvl="1"/>
            <a:r>
              <a:rPr lang="ru-RU"/>
              <a:t>Второй уровень</a:t>
            </a:r>
          </a:p>
          <a:p>
            <a:pPr lvl="2"/>
            <a:r>
              <a:rPr lang="ru-RU"/>
              <a:t>Третий уровень</a:t>
            </a:r>
          </a:p>
          <a:p>
            <a:pPr lvl="3"/>
            <a:r>
              <a:rPr lang="ru-RU"/>
              <a:t>Четвертый уровень</a:t>
            </a:r>
          </a:p>
          <a:p>
            <a:pPr lvl="4"/>
            <a:r>
              <a:rPr lang="ru-RU"/>
              <a:t>Пятый уровень</a:t>
            </a:r>
          </a:p>
        </p:txBody>
      </p:sp>
      <p:sp>
        <p:nvSpPr>
          <p:cNvPr id="6" name="Нижний колонтитул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ru-RU"/>
          </a:p>
        </p:txBody>
      </p:sp>
      <p:sp>
        <p:nvSpPr>
          <p:cNvPr id="7" name="Номер слайда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971A3E5F-A1B3-4ABB-A5E1-B96C180FEFB0}" type="slidenum">
              <a:rPr lang="ru-RU" smtClean="0"/>
              <a:t>‹#›</a:t>
            </a:fld>
            <a:endParaRPr lang="ru-RU"/>
          </a:p>
        </p:txBody>
      </p:sp>
    </p:spTree>
    <p:extLst>
      <p:ext uri="{BB962C8B-B14F-4D97-AF65-F5344CB8AC3E}">
        <p14:creationId xmlns:p14="http://schemas.microsoft.com/office/powerpoint/2010/main" val="2192762911"/>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3" Type="http://schemas.openxmlformats.org/officeDocument/2006/relationships/hyperlink" Target="https://ru.wikipedia.org/wiki/%D0%93%D0%B5%D0%BF%D0%B0%D0%B4%D0%BD%D0%B0%D0%B2%D0%B8%D1%80%D1%83%D1%81%D1%8B" TargetMode="External"/><Relationship Id="rId2" Type="http://schemas.openxmlformats.org/officeDocument/2006/relationships/slide" Target="../slides/slide2.xml"/><Relationship Id="rId1" Type="http://schemas.openxmlformats.org/officeDocument/2006/relationships/notesMaster" Target="../notesMasters/notesMaster1.xml"/><Relationship Id="rId4" Type="http://schemas.openxmlformats.org/officeDocument/2006/relationships/hyperlink" Target="https://biomolecula.ru/articles/ne-druzhite-deti-s-gepatitom-b#source-22" TargetMode="External"/></Relationships>
</file>

<file path=ppt/notesSlides/_rels/notesSlide3.xml.rels><?xml version="1.0" encoding="UTF-8" standalone="yes"?>
<Relationships xmlns="http://schemas.openxmlformats.org/package/2006/relationships"><Relationship Id="rId3" Type="http://schemas.openxmlformats.org/officeDocument/2006/relationships/hyperlink" Target="https://ru.wikipedia.org/wiki/%D0%9A%D0%B0%D0%BF%D1%81%D0%B8%D0%B4" TargetMode="External"/><Relationship Id="rId2" Type="http://schemas.openxmlformats.org/officeDocument/2006/relationships/slide" Target="../slides/slide3.xml"/><Relationship Id="rId1" Type="http://schemas.openxmlformats.org/officeDocument/2006/relationships/notesMaster" Target="../notesMasters/notesMaster1.xml"/><Relationship Id="rId6" Type="http://schemas.openxmlformats.org/officeDocument/2006/relationships/hyperlink" Target="https://ru.wikipedia.org/wiki/%D0%9B%D0%B8%D0%BE%D1%84%D0%B8%D0%BB%D0%B8%D0%B7%D0%B0%D1%86%D0%B8%D1%8F" TargetMode="External"/><Relationship Id="rId5" Type="http://schemas.openxmlformats.org/officeDocument/2006/relationships/hyperlink" Target="https://ru.wikipedia.org/wiki/%D0%92%D0%B8%D1%80%D1%83%D1%81_%D0%B8%D0%BC%D0%BC%D1%83%D0%BD%D0%BE%D0%B4%D0%B5%D1%84%D0%B8%D1%86%D0%B8%D1%82%D0%B0_%D1%87%D0%B5%D0%BB%D0%BE%D0%B2%D0%B5%D0%BA%D0%B0#cite_note-compendia-111" TargetMode="External"/><Relationship Id="rId4" Type="http://schemas.openxmlformats.org/officeDocument/2006/relationships/hyperlink" Target="https://ru.wikipedia.org/wiki/%D0%9A%D0%BE%D0%BD%D1%83%D1%81" TargetMode="Externa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3" Type="http://schemas.openxmlformats.org/officeDocument/2006/relationships/hyperlink" Target="https://www.ncbi.nlm.nih.gov/pmc/articles/PMC7158286/figure/f0055/" TargetMode="External"/><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3" Type="http://schemas.openxmlformats.org/officeDocument/2006/relationships/hyperlink" Target="https://www.ncbi.nlm.nih.gov/pmc/articles/PMC7158286/table/t0010/" TargetMode="External"/><Relationship Id="rId2" Type="http://schemas.openxmlformats.org/officeDocument/2006/relationships/slide" Target="../slides/slide7.xml"/><Relationship Id="rId1" Type="http://schemas.openxmlformats.org/officeDocument/2006/relationships/notesMaster" Target="../notesMasters/notesMaster1.xml"/><Relationship Id="rId6" Type="http://schemas.openxmlformats.org/officeDocument/2006/relationships/hyperlink" Target="https://www.ncbi.nlm.nih.gov/pmc/articles/PMC7158286/figure/f0035/" TargetMode="External"/><Relationship Id="rId5" Type="http://schemas.openxmlformats.org/officeDocument/2006/relationships/hyperlink" Target="https://www.ncbi.nlm.nih.gov/pmc/articles/PMC7158286/figure/f0020/" TargetMode="External"/><Relationship Id="rId4" Type="http://schemas.openxmlformats.org/officeDocument/2006/relationships/hyperlink" Target="https://www.ncbi.nlm.nih.gov/pmc/articles/PMC7158286/#fn1" TargetMode="Externa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3" Type="http://schemas.openxmlformats.org/officeDocument/2006/relationships/hyperlink" Target="https://ru.wikipedia.org/wiki/%D0%9A%D0%BB%D0%B5%D1%82%D0%BE%D1%87%D0%BD%D0%BE%D0%B5_%D1%8F%D0%B4%D1%80%D0%BE" TargetMode="External"/><Relationship Id="rId2" Type="http://schemas.openxmlformats.org/officeDocument/2006/relationships/slide" Target="../slides/slide9.xml"/><Relationship Id="rId1" Type="http://schemas.openxmlformats.org/officeDocument/2006/relationships/notesMaster" Target="../notesMasters/notesMaster1.xml"/><Relationship Id="rId6" Type="http://schemas.openxmlformats.org/officeDocument/2006/relationships/hyperlink" Target="https://ru.wikipedia.org/wiki/%D0%9F%D0%B0%D1%80%D0%B2%D0%BE%D0%B2%D0%B8%D1%80%D1%83%D1%81%D1%8B#cite_note-6" TargetMode="External"/><Relationship Id="rId5" Type="http://schemas.openxmlformats.org/officeDocument/2006/relationships/hyperlink" Target="https://ru.wikipedia.org/wiki/%D0%A0%D0%B5%D0%BF%D0%BB%D0%B8%D0%BA%D0%B0%D1%86%D0%B8%D1%8F_%D0%94%D0%9D%D0%9A" TargetMode="External"/><Relationship Id="rId4" Type="http://schemas.openxmlformats.org/officeDocument/2006/relationships/hyperlink" Target="https://ru.wikipedia.org/wiki/%D0%A2%D1%80%D0%B0%D0%BD%D1%81%D0%BA%D1%80%D0%B8%D0%BF%D1%86%D0%B8%D1%8F_(%D0%B1%D0%B8%D0%BE%D0%BB%D0%BE%D0%B3%D0%B8%D1%8F)" TargetMode="External"/></Relationships>
</file>

<file path=ppt/notesSlides/_rels/notesSlide9.xml.rels><?xml version="1.0" encoding="UTF-8" standalone="yes"?>
<Relationships xmlns="http://schemas.openxmlformats.org/package/2006/relationships"><Relationship Id="rId3" Type="http://schemas.openxmlformats.org/officeDocument/2006/relationships/hyperlink" Target="http://ru.wikipedia.org/wiki/%D0%A0%D0%B5%D1%82%D1%80%D0%BE%D0%B2%D0%B8%D1%80%D1%83%D1%81" TargetMode="External"/><Relationship Id="rId2" Type="http://schemas.openxmlformats.org/officeDocument/2006/relationships/slide" Target="../slides/slide10.xml"/><Relationship Id="rId1" Type="http://schemas.openxmlformats.org/officeDocument/2006/relationships/notesMaster" Target="../notesMasters/notesMaster1.xml"/><Relationship Id="rId4" Type="http://schemas.openxmlformats.org/officeDocument/2006/relationships/hyperlink" Target="http://en.wikipedia.org/wiki/Reverse_transcriptase" TargetMode="External"/></Relationships>
</file>

<file path=ppt/notesSlides/_rels/notesSlide10.xml.rels><?xml version="1.0" encoding="UTF-8" standalone="yes"?>
<Relationships xmlns="http://schemas.openxmlformats.org/package/2006/relationships"><Relationship Id="rId3" Type="http://schemas.openxmlformats.org/officeDocument/2006/relationships/hyperlink" Target="https://ru.wikipedia.org/wiki/%D0%92%D0%B8%D1%80%D1%83%D1%81_%D0%B8%D0%BC%D0%BC%D1%83%D0%BD%D0%BE%D0%B4%D0%B5%D1%84%D0%B8%D1%86%D0%B8%D1%82%D0%B0_%D1%87%D0%B5%D0%BB%D0%BE%D0%B2%D0%B5%D0%BA%D0%B0#cite_note-NIAID-8" TargetMode="External"/><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Образ слайда 1"/>
          <p:cNvSpPr>
            <a:spLocks noGrp="1" noRot="1" noChangeAspect="1"/>
          </p:cNvSpPr>
          <p:nvPr>
            <p:ph type="sldImg"/>
          </p:nvPr>
        </p:nvSpPr>
        <p:spPr/>
      </p:sp>
      <p:sp>
        <p:nvSpPr>
          <p:cNvPr id="3" name="Заметки 2"/>
          <p:cNvSpPr>
            <a:spLocks noGrp="1"/>
          </p:cNvSpPr>
          <p:nvPr>
            <p:ph type="body" idx="1"/>
          </p:nvPr>
        </p:nvSpPr>
        <p:spPr/>
        <p:txBody>
          <a:bodyPr/>
          <a:lstStyle/>
          <a:p>
            <a:r>
              <a:rPr lang="ru-RU" dirty="0" err="1"/>
              <a:t>Вироиды</a:t>
            </a:r>
            <a:r>
              <a:rPr lang="ru-RU" dirty="0"/>
              <a:t> -  молекула кольцевой суперспирализованной </a:t>
            </a:r>
            <a:r>
              <a:rPr lang="ru-RU" dirty="0" err="1"/>
              <a:t>рнк</a:t>
            </a:r>
            <a:endParaRPr lang="ru-RU" dirty="0"/>
          </a:p>
          <a:p>
            <a:r>
              <a:rPr lang="en-US" sz="1200" b="0" kern="1200" dirty="0" err="1">
                <a:solidFill>
                  <a:schemeClr val="tx1"/>
                </a:solidFill>
                <a:effectLst/>
                <a:latin typeface="+mn-lt"/>
                <a:ea typeface="+mn-ea"/>
                <a:cs typeface="+mn-cs"/>
              </a:rPr>
              <a:t>Viroids</a:t>
            </a:r>
            <a:r>
              <a:rPr lang="en-US" sz="1200" b="0" kern="1200" dirty="0">
                <a:solidFill>
                  <a:schemeClr val="tx1"/>
                </a:solidFill>
                <a:effectLst/>
                <a:latin typeface="+mn-lt"/>
                <a:ea typeface="+mn-ea"/>
                <a:cs typeface="+mn-cs"/>
              </a:rPr>
              <a:t>, infectious agents that encode no proteins</a:t>
            </a:r>
          </a:p>
          <a:p>
            <a:r>
              <a:rPr lang="en-US" dirty="0">
                <a:effectLst/>
              </a:rPr>
              <a:t>14 January 2015</a:t>
            </a:r>
          </a:p>
          <a:p>
            <a:r>
              <a:rPr lang="en-US" sz="1200" b="0" i="0" kern="1200" dirty="0">
                <a:solidFill>
                  <a:schemeClr val="tx1"/>
                </a:solidFill>
                <a:effectLst/>
                <a:latin typeface="+mn-lt"/>
                <a:ea typeface="+mn-ea"/>
                <a:cs typeface="+mn-cs"/>
              </a:rPr>
              <a:t>Genomes of non-defective viruses range in size from 2,400,000 bp of dsDNA (</a:t>
            </a:r>
            <a:r>
              <a:rPr lang="en-US" sz="1200" b="0" i="1" kern="1200" dirty="0" err="1">
                <a:solidFill>
                  <a:schemeClr val="tx1"/>
                </a:solidFill>
                <a:effectLst/>
                <a:latin typeface="+mn-lt"/>
                <a:ea typeface="+mn-ea"/>
                <a:cs typeface="+mn-cs"/>
              </a:rPr>
              <a:t>Pandoravirus</a:t>
            </a:r>
            <a:r>
              <a:rPr lang="en-US" sz="1200" b="0" i="1" kern="1200" dirty="0">
                <a:solidFill>
                  <a:schemeClr val="tx1"/>
                </a:solidFill>
                <a:effectLst/>
                <a:latin typeface="+mn-lt"/>
                <a:ea typeface="+mn-ea"/>
                <a:cs typeface="+mn-cs"/>
              </a:rPr>
              <a:t> </a:t>
            </a:r>
            <a:r>
              <a:rPr lang="en-US" sz="1200" b="0" i="1" kern="1200" dirty="0" err="1">
                <a:solidFill>
                  <a:schemeClr val="tx1"/>
                </a:solidFill>
                <a:effectLst/>
                <a:latin typeface="+mn-lt"/>
                <a:ea typeface="+mn-ea"/>
                <a:cs typeface="+mn-cs"/>
              </a:rPr>
              <a:t>salinus</a:t>
            </a:r>
            <a:r>
              <a:rPr lang="en-US" sz="1200" b="0" i="0" kern="1200" dirty="0">
                <a:solidFill>
                  <a:schemeClr val="tx1"/>
                </a:solidFill>
                <a:effectLst/>
                <a:latin typeface="+mn-lt"/>
                <a:ea typeface="+mn-ea"/>
                <a:cs typeface="+mn-cs"/>
              </a:rPr>
              <a:t>) to 1,759 bp of ssDNA (porcine circovirus). Are even smaller viral genomes possible? The subviral agents called </a:t>
            </a:r>
            <a:r>
              <a:rPr lang="en-US" sz="1200" b="0" i="0" kern="1200" dirty="0" err="1">
                <a:solidFill>
                  <a:schemeClr val="tx1"/>
                </a:solidFill>
                <a:effectLst/>
                <a:latin typeface="+mn-lt"/>
                <a:ea typeface="+mn-ea"/>
                <a:cs typeface="+mn-cs"/>
              </a:rPr>
              <a:t>viroidsÂ</a:t>
            </a:r>
            <a:r>
              <a:rPr lang="en-US" sz="1200" b="0" i="0" kern="1200" dirty="0">
                <a:solidFill>
                  <a:schemeClr val="tx1"/>
                </a:solidFill>
                <a:effectLst/>
                <a:latin typeface="+mn-lt"/>
                <a:ea typeface="+mn-ea"/>
                <a:cs typeface="+mn-cs"/>
              </a:rPr>
              <a:t> provide an answer to this question.</a:t>
            </a:r>
          </a:p>
          <a:p>
            <a:r>
              <a:rPr lang="en-US" sz="1200" b="0" i="0" kern="1200" dirty="0" err="1">
                <a:solidFill>
                  <a:schemeClr val="tx1"/>
                </a:solidFill>
                <a:effectLst/>
                <a:latin typeface="+mn-lt"/>
                <a:ea typeface="+mn-ea"/>
                <a:cs typeface="+mn-cs"/>
              </a:rPr>
              <a:t>Viroids</a:t>
            </a:r>
            <a:r>
              <a:rPr lang="en-US" sz="1200" b="0" i="0" kern="1200" dirty="0">
                <a:solidFill>
                  <a:schemeClr val="tx1"/>
                </a:solidFill>
                <a:effectLst/>
                <a:latin typeface="+mn-lt"/>
                <a:ea typeface="+mn-ea"/>
                <a:cs typeface="+mn-cs"/>
              </a:rPr>
              <a:t>, the smallest known pathogens, are naked, circular, single-stranded RNA molecules that do not encode protein yet replicate autonomously when introduced into host plants. Potato spindle tuber viroid, discovered in 1971, is the prototype; 29 other </a:t>
            </a:r>
            <a:r>
              <a:rPr lang="en-US" sz="1200" b="0" i="0" kern="1200" dirty="0" err="1">
                <a:solidFill>
                  <a:schemeClr val="tx1"/>
                </a:solidFill>
                <a:effectLst/>
                <a:latin typeface="+mn-lt"/>
                <a:ea typeface="+mn-ea"/>
                <a:cs typeface="+mn-cs"/>
              </a:rPr>
              <a:t>viroids</a:t>
            </a:r>
            <a:r>
              <a:rPr lang="en-US" sz="1200" b="0" i="0" kern="1200" dirty="0">
                <a:solidFill>
                  <a:schemeClr val="tx1"/>
                </a:solidFill>
                <a:effectLst/>
                <a:latin typeface="+mn-lt"/>
                <a:ea typeface="+mn-ea"/>
                <a:cs typeface="+mn-cs"/>
              </a:rPr>
              <a:t> have since been discovered ranging in length from 120 to 475 nucleotides. </a:t>
            </a:r>
            <a:r>
              <a:rPr lang="en-US" sz="1200" b="0" i="0" kern="1200" dirty="0" err="1">
                <a:solidFill>
                  <a:schemeClr val="tx1"/>
                </a:solidFill>
                <a:effectLst/>
                <a:latin typeface="+mn-lt"/>
                <a:ea typeface="+mn-ea"/>
                <a:cs typeface="+mn-cs"/>
              </a:rPr>
              <a:t>Viroids</a:t>
            </a:r>
            <a:r>
              <a:rPr lang="en-US" sz="1200" b="0" i="0" kern="1200" dirty="0">
                <a:solidFill>
                  <a:schemeClr val="tx1"/>
                </a:solidFill>
                <a:effectLst/>
                <a:latin typeface="+mn-lt"/>
                <a:ea typeface="+mn-ea"/>
                <a:cs typeface="+mn-cs"/>
              </a:rPr>
              <a:t> only infect plants; some cause economically important diseases of crop plants, while others appear to be benign. Two examples of economically important </a:t>
            </a:r>
            <a:r>
              <a:rPr lang="en-US" sz="1200" b="0" i="0" kern="1200" dirty="0" err="1">
                <a:solidFill>
                  <a:schemeClr val="tx1"/>
                </a:solidFill>
                <a:effectLst/>
                <a:latin typeface="+mn-lt"/>
                <a:ea typeface="+mn-ea"/>
                <a:cs typeface="+mn-cs"/>
              </a:rPr>
              <a:t>viroids</a:t>
            </a:r>
            <a:r>
              <a:rPr lang="en-US" sz="1200" b="0" i="0" kern="1200" dirty="0">
                <a:solidFill>
                  <a:schemeClr val="tx1"/>
                </a:solidFill>
                <a:effectLst/>
                <a:latin typeface="+mn-lt"/>
                <a:ea typeface="+mn-ea"/>
                <a:cs typeface="+mn-cs"/>
              </a:rPr>
              <a:t> are coconut </a:t>
            </a:r>
            <a:r>
              <a:rPr lang="en-US" sz="1200" b="0" i="0" kern="1200" dirty="0" err="1">
                <a:solidFill>
                  <a:schemeClr val="tx1"/>
                </a:solidFill>
                <a:effectLst/>
                <a:latin typeface="+mn-lt"/>
                <a:ea typeface="+mn-ea"/>
                <a:cs typeface="+mn-cs"/>
              </a:rPr>
              <a:t>cadang-cadang</a:t>
            </a:r>
            <a:r>
              <a:rPr lang="en-US" sz="1200" b="0" i="0" kern="1200" dirty="0">
                <a:solidFill>
                  <a:schemeClr val="tx1"/>
                </a:solidFill>
                <a:effectLst/>
                <a:latin typeface="+mn-lt"/>
                <a:ea typeface="+mn-ea"/>
                <a:cs typeface="+mn-cs"/>
              </a:rPr>
              <a:t> viroid (which causes a lethal infection of coconut palms) and apple scar skin viroid (which causes an infection that results in visually unappealing apples).</a:t>
            </a:r>
          </a:p>
          <a:p>
            <a:endParaRPr lang="ru-RU" dirty="0"/>
          </a:p>
          <a:p>
            <a:r>
              <a:rPr lang="en-US" sz="1200" b="0" i="0" kern="1200" dirty="0">
                <a:solidFill>
                  <a:schemeClr val="tx1"/>
                </a:solidFill>
                <a:effectLst/>
                <a:latin typeface="+mn-lt"/>
                <a:ea typeface="+mn-ea"/>
                <a:cs typeface="+mn-cs"/>
              </a:rPr>
              <a:t>The origin of </a:t>
            </a:r>
            <a:r>
              <a:rPr lang="en-US" sz="1200" b="0" i="0" kern="1200" dirty="0" err="1">
                <a:solidFill>
                  <a:schemeClr val="tx1"/>
                </a:solidFill>
                <a:effectLst/>
                <a:latin typeface="+mn-lt"/>
                <a:ea typeface="+mn-ea"/>
                <a:cs typeface="+mn-cs"/>
              </a:rPr>
              <a:t>viroids</a:t>
            </a:r>
            <a:r>
              <a:rPr lang="en-US" sz="1200" b="0" i="0" kern="1200" dirty="0">
                <a:solidFill>
                  <a:schemeClr val="tx1"/>
                </a:solidFill>
                <a:effectLst/>
                <a:latin typeface="+mn-lt"/>
                <a:ea typeface="+mn-ea"/>
                <a:cs typeface="+mn-cs"/>
              </a:rPr>
              <a:t> remains an enigma, but it has been proposed that they are relics from the RNA world, which is thought to have been populated only by non-coding RNA molecules that </a:t>
            </a:r>
            <a:r>
              <a:rPr lang="en-US" sz="1200" b="0" i="0" kern="1200" dirty="0" err="1">
                <a:solidFill>
                  <a:schemeClr val="tx1"/>
                </a:solidFill>
                <a:effectLst/>
                <a:latin typeface="+mn-lt"/>
                <a:ea typeface="+mn-ea"/>
                <a:cs typeface="+mn-cs"/>
              </a:rPr>
              <a:t>catalysed</a:t>
            </a:r>
            <a:r>
              <a:rPr lang="en-US" sz="1200" b="0" i="0" kern="1200" dirty="0">
                <a:solidFill>
                  <a:schemeClr val="tx1"/>
                </a:solidFill>
                <a:effectLst/>
                <a:latin typeface="+mn-lt"/>
                <a:ea typeface="+mn-ea"/>
                <a:cs typeface="+mn-cs"/>
              </a:rPr>
              <a:t> their own synthesis. </a:t>
            </a:r>
            <a:r>
              <a:rPr lang="en-US" sz="1200" b="0" i="0" kern="1200" dirty="0" err="1">
                <a:solidFill>
                  <a:schemeClr val="tx1"/>
                </a:solidFill>
                <a:effectLst/>
                <a:latin typeface="+mn-lt"/>
                <a:ea typeface="+mn-ea"/>
                <a:cs typeface="+mn-cs"/>
              </a:rPr>
              <a:t>ViroidsÂ</a:t>
            </a:r>
            <a:r>
              <a:rPr lang="en-US" sz="1200" b="0" i="0" kern="1200" dirty="0">
                <a:solidFill>
                  <a:schemeClr val="tx1"/>
                </a:solidFill>
                <a:effectLst/>
                <a:latin typeface="+mn-lt"/>
                <a:ea typeface="+mn-ea"/>
                <a:cs typeface="+mn-cs"/>
              </a:rPr>
              <a:t> have properties that make them candidates for survivors of the RNA world</a:t>
            </a:r>
            <a:endParaRPr lang="ru-RU" sz="1200" b="0" i="0" kern="1200" dirty="0">
              <a:solidFill>
                <a:schemeClr val="tx1"/>
              </a:solidFill>
              <a:effectLst/>
              <a:latin typeface="+mn-lt"/>
              <a:ea typeface="+mn-ea"/>
              <a:cs typeface="+mn-cs"/>
            </a:endParaRPr>
          </a:p>
          <a:p>
            <a:r>
              <a:rPr lang="en-US" sz="1200" b="0" i="0" kern="1200" dirty="0">
                <a:solidFill>
                  <a:schemeClr val="tx1"/>
                </a:solidFill>
                <a:effectLst/>
                <a:latin typeface="+mn-lt"/>
                <a:ea typeface="+mn-ea"/>
                <a:cs typeface="+mn-cs"/>
              </a:rPr>
              <a:t>The discovery of RNA silencing in plants lead to the hypothesis that small interfering RNAs derived from viroid RNAs guide silencing of host genes, leading to induction of disease</a:t>
            </a:r>
            <a:endParaRPr lang="ru-RU" dirty="0"/>
          </a:p>
        </p:txBody>
      </p:sp>
      <p:sp>
        <p:nvSpPr>
          <p:cNvPr id="4" name="Номер слайда 3"/>
          <p:cNvSpPr>
            <a:spLocks noGrp="1"/>
          </p:cNvSpPr>
          <p:nvPr>
            <p:ph type="sldNum" sz="quarter" idx="5"/>
          </p:nvPr>
        </p:nvSpPr>
        <p:spPr/>
        <p:txBody>
          <a:bodyPr/>
          <a:lstStyle/>
          <a:p>
            <a:fld id="{971A3E5F-A1B3-4ABB-A5E1-B96C180FEFB0}" type="slidenum">
              <a:rPr lang="ru-RU" smtClean="0"/>
              <a:t>1</a:t>
            </a:fld>
            <a:endParaRPr lang="ru-RU"/>
          </a:p>
        </p:txBody>
      </p:sp>
    </p:spTree>
    <p:extLst>
      <p:ext uri="{BB962C8B-B14F-4D97-AF65-F5344CB8AC3E}">
        <p14:creationId xmlns:p14="http://schemas.microsoft.com/office/powerpoint/2010/main" val="255251803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Образ слайда 1"/>
          <p:cNvSpPr>
            <a:spLocks noGrp="1" noRot="1" noChangeAspect="1"/>
          </p:cNvSpPr>
          <p:nvPr>
            <p:ph type="sldImg"/>
          </p:nvPr>
        </p:nvSpPr>
        <p:spPr/>
      </p:sp>
      <p:sp>
        <p:nvSpPr>
          <p:cNvPr id="3" name="Заметки 2"/>
          <p:cNvSpPr>
            <a:spLocks noGrp="1"/>
          </p:cNvSpPr>
          <p:nvPr>
            <p:ph type="body" idx="1"/>
          </p:nvPr>
        </p:nvSpPr>
        <p:spPr/>
        <p:txBody>
          <a:bodyPr/>
          <a:lstStyle/>
          <a:p>
            <a:r>
              <a:rPr lang="ru-RU" dirty="0"/>
              <a:t>Ивановский был ботаником.</a:t>
            </a:r>
          </a:p>
          <a:p>
            <a:r>
              <a:rPr lang="ru-RU" dirty="0"/>
              <a:t>Паразиты человека, рыб, птиц, животных, растений, насекомых, бактерий (бактериофаги), простейших…. Они не имеют клеточного строения, т.е. нет ни рибосом, ни </a:t>
            </a:r>
            <a:r>
              <a:rPr lang="ru-RU" dirty="0" err="1"/>
              <a:t>митохондрий</a:t>
            </a:r>
            <a:r>
              <a:rPr lang="ru-RU" dirty="0"/>
              <a:t>, ничего подобного.</a:t>
            </a:r>
          </a:p>
          <a:p>
            <a:r>
              <a:rPr lang="ru-RU" dirty="0"/>
              <a:t>Большие и маленькие</a:t>
            </a:r>
          </a:p>
          <a:p>
            <a:r>
              <a:rPr lang="ru-RU" dirty="0"/>
              <a:t>Гигантские вирусы: </a:t>
            </a:r>
            <a:r>
              <a:rPr lang="en-US" dirty="0" err="1"/>
              <a:t>Mimivirus</a:t>
            </a:r>
            <a:r>
              <a:rPr lang="en-US" dirty="0"/>
              <a:t>, </a:t>
            </a:r>
            <a:r>
              <a:rPr lang="en-US" dirty="0" err="1"/>
              <a:t>Megavirus</a:t>
            </a:r>
            <a:r>
              <a:rPr lang="en-US" dirty="0"/>
              <a:t>, </a:t>
            </a:r>
            <a:r>
              <a:rPr lang="en-US" dirty="0" err="1"/>
              <a:t>Pandoravirus</a:t>
            </a:r>
            <a:r>
              <a:rPr lang="en-US" dirty="0"/>
              <a:t> </a:t>
            </a:r>
            <a:r>
              <a:rPr lang="ru-RU" dirty="0"/>
              <a:t>у амеб (диаметр до 500 </a:t>
            </a:r>
            <a:r>
              <a:rPr lang="ru-RU" dirty="0" err="1"/>
              <a:t>нм</a:t>
            </a:r>
            <a:r>
              <a:rPr lang="ru-RU" dirty="0"/>
              <a:t>) для сравнения клетка бактерий 0,5 – 10 мкм, у эукариот 10-100 мкм.</a:t>
            </a:r>
          </a:p>
          <a:p>
            <a:r>
              <a:rPr lang="en-US" sz="1200" b="0" i="0" kern="1200" dirty="0">
                <a:solidFill>
                  <a:schemeClr val="tx1"/>
                </a:solidFill>
                <a:effectLst/>
                <a:latin typeface="+mn-lt"/>
                <a:ea typeface="+mn-ea"/>
                <a:cs typeface="+mn-cs"/>
              </a:rPr>
              <a:t>Virions vary greatly in length (&gt;20 </a:t>
            </a:r>
            <a:r>
              <a:rPr lang="en-US" sz="1200" b="0" i="0" kern="1200" dirty="0" err="1">
                <a:solidFill>
                  <a:schemeClr val="tx1"/>
                </a:solidFill>
                <a:effectLst/>
                <a:latin typeface="+mn-lt"/>
                <a:ea typeface="+mn-ea"/>
                <a:cs typeface="+mn-cs"/>
              </a:rPr>
              <a:t>μm</a:t>
            </a:r>
            <a:r>
              <a:rPr lang="en-US" sz="1200" b="0" i="0" kern="1200" dirty="0">
                <a:solidFill>
                  <a:schemeClr val="tx1"/>
                </a:solidFill>
                <a:effectLst/>
                <a:latin typeface="+mn-lt"/>
                <a:ea typeface="+mn-ea"/>
                <a:cs typeface="+mn-cs"/>
              </a:rPr>
              <a:t>) but have a diameter of 96–98 nm. Peak infectivity has been associated with particles of about 805 nm in length</a:t>
            </a:r>
            <a:endParaRPr lang="ru-RU" sz="1200" b="0" i="0" kern="1200" dirty="0">
              <a:solidFill>
                <a:schemeClr val="tx1"/>
              </a:solidFill>
              <a:effectLst/>
              <a:latin typeface="+mn-lt"/>
              <a:ea typeface="+mn-ea"/>
              <a:cs typeface="+mn-cs"/>
            </a:endParaRPr>
          </a:p>
          <a:p>
            <a:r>
              <a:rPr lang="ru-RU" sz="1200" b="0" i="0" kern="1200" dirty="0">
                <a:solidFill>
                  <a:schemeClr val="tx1"/>
                </a:solidFill>
                <a:effectLst/>
                <a:latin typeface="+mn-lt"/>
                <a:ea typeface="+mn-ea"/>
                <a:cs typeface="+mn-cs"/>
              </a:rPr>
              <a:t>Вирус гепатита В принадлежит к семейству </a:t>
            </a:r>
            <a:r>
              <a:rPr lang="ru-RU" sz="1200" b="0" i="0" u="none" strike="noStrike" kern="1200" dirty="0" err="1">
                <a:solidFill>
                  <a:schemeClr val="tx1"/>
                </a:solidFill>
                <a:effectLst/>
                <a:latin typeface="+mn-lt"/>
                <a:ea typeface="+mn-ea"/>
                <a:cs typeface="+mn-cs"/>
                <a:hlinkClick r:id="rId3"/>
              </a:rPr>
              <a:t>гепаднавирусов</a:t>
            </a:r>
            <a:r>
              <a:rPr lang="ru-RU" sz="1200" b="0" i="0" kern="1200" dirty="0">
                <a:solidFill>
                  <a:schemeClr val="tx1"/>
                </a:solidFill>
                <a:effectLst/>
                <a:latin typeface="+mn-lt"/>
                <a:ea typeface="+mn-ea"/>
                <a:cs typeface="+mn-cs"/>
              </a:rPr>
              <a:t> (</a:t>
            </a:r>
            <a:r>
              <a:rPr lang="ru-RU" sz="1200" b="0" i="1" kern="1200" dirty="0" err="1">
                <a:solidFill>
                  <a:schemeClr val="tx1"/>
                </a:solidFill>
                <a:effectLst/>
                <a:latin typeface="+mn-lt"/>
                <a:ea typeface="+mn-ea"/>
                <a:cs typeface="+mn-cs"/>
              </a:rPr>
              <a:t>Hepadnaviridae</a:t>
            </a:r>
            <a:r>
              <a:rPr lang="ru-RU" sz="1200" b="0" i="0" kern="1200" dirty="0">
                <a:solidFill>
                  <a:schemeClr val="tx1"/>
                </a:solidFill>
                <a:effectLst/>
                <a:latin typeface="+mn-lt"/>
                <a:ea typeface="+mn-ea"/>
                <a:cs typeface="+mn-cs"/>
              </a:rPr>
              <a:t>) и является одним из самых маленьких окруженных липидной оболочкой вирусов животных. Диаметр полноценной вирусной частицы (частицы </a:t>
            </a:r>
            <a:r>
              <a:rPr lang="ru-RU" sz="1200" b="0" i="0" kern="1200" dirty="0" err="1">
                <a:solidFill>
                  <a:schemeClr val="tx1"/>
                </a:solidFill>
                <a:effectLst/>
                <a:latin typeface="+mn-lt"/>
                <a:ea typeface="+mn-ea"/>
                <a:cs typeface="+mn-cs"/>
              </a:rPr>
              <a:t>Дейна</a:t>
            </a:r>
            <a:r>
              <a:rPr lang="ru-RU" sz="1200" b="0" i="0" kern="1200" dirty="0">
                <a:solidFill>
                  <a:schemeClr val="tx1"/>
                </a:solidFill>
                <a:effectLst/>
                <a:latin typeface="+mn-lt"/>
                <a:ea typeface="+mn-ea"/>
                <a:cs typeface="+mn-cs"/>
              </a:rPr>
              <a:t>) — всего 42 </a:t>
            </a:r>
            <a:r>
              <a:rPr lang="ru-RU" sz="1200" b="0" i="0" kern="1200" dirty="0" err="1">
                <a:solidFill>
                  <a:schemeClr val="tx1"/>
                </a:solidFill>
                <a:effectLst/>
                <a:latin typeface="+mn-lt"/>
                <a:ea typeface="+mn-ea"/>
                <a:cs typeface="+mn-cs"/>
              </a:rPr>
              <a:t>нм</a:t>
            </a:r>
            <a:r>
              <a:rPr lang="ru-RU" sz="1200" b="0" i="0" kern="1200" dirty="0">
                <a:solidFill>
                  <a:schemeClr val="tx1"/>
                </a:solidFill>
                <a:effectLst/>
                <a:latin typeface="+mn-lt"/>
                <a:ea typeface="+mn-ea"/>
                <a:cs typeface="+mn-cs"/>
              </a:rPr>
              <a:t>, но во время инфекции в организме больного также образуется большое количество неинфекционных частиц диаметром 20 </a:t>
            </a:r>
            <a:r>
              <a:rPr lang="ru-RU" sz="1200" b="0" i="0" kern="1200" dirty="0" err="1">
                <a:solidFill>
                  <a:schemeClr val="tx1"/>
                </a:solidFill>
                <a:effectLst/>
                <a:latin typeface="+mn-lt"/>
                <a:ea typeface="+mn-ea"/>
                <a:cs typeface="+mn-cs"/>
              </a:rPr>
              <a:t>нм</a:t>
            </a:r>
            <a:r>
              <a:rPr lang="ru-RU" sz="1200" b="0" i="0" kern="1200" dirty="0">
                <a:solidFill>
                  <a:schemeClr val="tx1"/>
                </a:solidFill>
                <a:effectLst/>
                <a:latin typeface="+mn-lt"/>
                <a:ea typeface="+mn-ea"/>
                <a:cs typeface="+mn-cs"/>
              </a:rPr>
              <a:t> (сферических или нитевидных разной длины), которые состоят только из липидной оболочки и поверхностного белка и не имеют внутри генетического материала (рис. 4) </a:t>
            </a:r>
            <a:r>
              <a:rPr lang="ru-RU" sz="1200" b="0" i="0" u="none" strike="noStrike" kern="1200" dirty="0">
                <a:solidFill>
                  <a:schemeClr val="tx1"/>
                </a:solidFill>
                <a:effectLst/>
                <a:latin typeface="+mn-lt"/>
                <a:ea typeface="+mn-ea"/>
                <a:cs typeface="+mn-cs"/>
                <a:hlinkClick r:id="rId4"/>
              </a:rPr>
              <a:t>[22]</a:t>
            </a:r>
            <a:r>
              <a:rPr lang="ru-RU" sz="1200" b="0" i="0" kern="1200" dirty="0">
                <a:solidFill>
                  <a:schemeClr val="tx1"/>
                </a:solidFill>
                <a:effectLst/>
                <a:latin typeface="+mn-lt"/>
                <a:ea typeface="+mn-ea"/>
                <a:cs typeface="+mn-cs"/>
              </a:rPr>
              <a:t>.</a:t>
            </a:r>
            <a:endParaRPr lang="ru-RU" dirty="0"/>
          </a:p>
          <a:p>
            <a:r>
              <a:rPr lang="ru-RU" dirty="0"/>
              <a:t>Разрешающая способность светового микроскопа до 0,25 мкм</a:t>
            </a:r>
          </a:p>
          <a:p>
            <a:r>
              <a:rPr lang="en-US" sz="1200" b="0" i="0" kern="1200" dirty="0">
                <a:solidFill>
                  <a:schemeClr val="tx1"/>
                </a:solidFill>
                <a:effectLst/>
                <a:latin typeface="+mn-lt"/>
                <a:ea typeface="+mn-ea"/>
                <a:cs typeface="+mn-cs"/>
              </a:rPr>
              <a:t>are double-stranded DNA (dsDNA) viruses with genome sizes beyond 200 kb pairs, and particles that do not pass through a 0.2-µm pore-size filter</a:t>
            </a:r>
            <a:endParaRPr lang="ru-RU" dirty="0"/>
          </a:p>
        </p:txBody>
      </p:sp>
      <p:sp>
        <p:nvSpPr>
          <p:cNvPr id="4" name="Номер слайда 3"/>
          <p:cNvSpPr>
            <a:spLocks noGrp="1"/>
          </p:cNvSpPr>
          <p:nvPr>
            <p:ph type="sldNum" sz="quarter" idx="5"/>
          </p:nvPr>
        </p:nvSpPr>
        <p:spPr/>
        <p:txBody>
          <a:bodyPr/>
          <a:lstStyle/>
          <a:p>
            <a:fld id="{971A3E5F-A1B3-4ABB-A5E1-B96C180FEFB0}" type="slidenum">
              <a:rPr lang="ru-RU" smtClean="0"/>
              <a:t>2</a:t>
            </a:fld>
            <a:endParaRPr lang="ru-RU"/>
          </a:p>
        </p:txBody>
      </p:sp>
    </p:spTree>
    <p:extLst>
      <p:ext uri="{BB962C8B-B14F-4D97-AF65-F5344CB8AC3E}">
        <p14:creationId xmlns:p14="http://schemas.microsoft.com/office/powerpoint/2010/main" val="2523304371"/>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Образ слайда 1"/>
          <p:cNvSpPr>
            <a:spLocks noGrp="1" noRot="1" noChangeAspect="1"/>
          </p:cNvSpPr>
          <p:nvPr>
            <p:ph type="sldImg"/>
          </p:nvPr>
        </p:nvSpPr>
        <p:spPr/>
      </p:sp>
      <p:sp>
        <p:nvSpPr>
          <p:cNvPr id="3" name="Заметки 2"/>
          <p:cNvSpPr>
            <a:spLocks noGrp="1"/>
          </p:cNvSpPr>
          <p:nvPr>
            <p:ph type="body" idx="1"/>
          </p:nvPr>
        </p:nvSpPr>
        <p:spPr/>
        <p:txBody>
          <a:bodyPr/>
          <a:lstStyle/>
          <a:p>
            <a:r>
              <a:rPr lang="ru-RU" sz="1200" b="1" i="0" kern="1200" dirty="0" err="1">
                <a:solidFill>
                  <a:schemeClr val="tx1"/>
                </a:solidFill>
                <a:effectLst/>
                <a:latin typeface="+mn-lt"/>
                <a:ea typeface="+mn-ea"/>
                <a:cs typeface="+mn-cs"/>
              </a:rPr>
              <a:t>Вирио́н</a:t>
            </a:r>
            <a:r>
              <a:rPr lang="ru-RU" sz="1200" b="0" i="0" kern="1200" dirty="0">
                <a:solidFill>
                  <a:schemeClr val="tx1"/>
                </a:solidFill>
                <a:effectLst/>
                <a:latin typeface="+mn-lt"/>
                <a:ea typeface="+mn-ea"/>
                <a:cs typeface="+mn-cs"/>
              </a:rPr>
              <a:t> — полноценная вирусная частица, состоящая из нуклеиновой кислоты и </a:t>
            </a:r>
            <a:r>
              <a:rPr lang="ru-RU" sz="1200" b="0" i="0" kern="1200" dirty="0" err="1">
                <a:solidFill>
                  <a:schemeClr val="tx1"/>
                </a:solidFill>
                <a:effectLst/>
                <a:latin typeface="+mn-lt"/>
                <a:ea typeface="+mn-ea"/>
                <a:cs typeface="+mn-cs"/>
              </a:rPr>
              <a:t>капсида</a:t>
            </a:r>
            <a:r>
              <a:rPr lang="ru-RU" sz="1200" b="0" i="0" kern="1200" dirty="0">
                <a:solidFill>
                  <a:schemeClr val="tx1"/>
                </a:solidFill>
                <a:effectLst/>
                <a:latin typeface="+mn-lt"/>
                <a:ea typeface="+mn-ea"/>
                <a:cs typeface="+mn-cs"/>
              </a:rPr>
              <a:t>/оболочки</a:t>
            </a:r>
            <a:endParaRPr lang="ru-RU" dirty="0"/>
          </a:p>
          <a:p>
            <a:pPr marL="0" marR="0" lvl="0" indent="0" algn="l" defTabSz="914400" rtl="0" eaLnBrk="1" fontAlgn="auto" latinLnBrk="0" hangingPunct="1">
              <a:lnSpc>
                <a:spcPct val="100000"/>
              </a:lnSpc>
              <a:spcBef>
                <a:spcPts val="0"/>
              </a:spcBef>
              <a:spcAft>
                <a:spcPts val="0"/>
              </a:spcAft>
              <a:buClrTx/>
              <a:buSzTx/>
              <a:buFontTx/>
              <a:buNone/>
              <a:tabLst/>
              <a:defRPr/>
            </a:pPr>
            <a:r>
              <a:rPr lang="ru-RU" sz="1200" dirty="0"/>
              <a:t>Геном + </a:t>
            </a:r>
            <a:r>
              <a:rPr lang="ru-RU" sz="1200" dirty="0" err="1"/>
              <a:t>капсид</a:t>
            </a:r>
            <a:r>
              <a:rPr lang="ru-RU" sz="1200" dirty="0"/>
              <a:t> = </a:t>
            </a:r>
            <a:r>
              <a:rPr lang="ru-RU" sz="1200" dirty="0" err="1"/>
              <a:t>нуклеокапсид</a:t>
            </a:r>
            <a:endParaRPr lang="ru-RU" sz="1200" dirty="0"/>
          </a:p>
          <a:p>
            <a:r>
              <a:rPr lang="ru-RU" sz="1200" b="0" i="0" u="sng" kern="1200" dirty="0" err="1">
                <a:solidFill>
                  <a:schemeClr val="tx1"/>
                </a:solidFill>
                <a:effectLst/>
                <a:latin typeface="+mn-lt"/>
                <a:ea typeface="+mn-ea"/>
                <a:cs typeface="+mn-cs"/>
                <a:hlinkClick r:id="rId3"/>
              </a:rPr>
              <a:t>Капсид</a:t>
            </a:r>
            <a:r>
              <a:rPr lang="ru-RU" sz="1200" b="0" i="0" kern="1200" dirty="0">
                <a:solidFill>
                  <a:schemeClr val="tx1"/>
                </a:solidFill>
                <a:effectLst/>
                <a:latin typeface="+mn-lt"/>
                <a:ea typeface="+mn-ea"/>
                <a:cs typeface="+mn-cs"/>
              </a:rPr>
              <a:t> зрелого вириона ВИЧ, состоящий из примерно 2000 молекул белка р24, имеет форму усечённого </a:t>
            </a:r>
            <a:r>
              <a:rPr lang="ru-RU" sz="1200" b="0" i="0" u="none" strike="noStrike" kern="1200" dirty="0">
                <a:solidFill>
                  <a:schemeClr val="tx1"/>
                </a:solidFill>
                <a:effectLst/>
                <a:latin typeface="+mn-lt"/>
                <a:ea typeface="+mn-ea"/>
                <a:cs typeface="+mn-cs"/>
                <a:hlinkClick r:id="rId4" tooltip="Конус"/>
              </a:rPr>
              <a:t>конуса</a:t>
            </a:r>
            <a:r>
              <a:rPr lang="ru-RU" sz="1200" b="0" i="0" u="none" strike="noStrike" kern="1200" baseline="30000" dirty="0">
                <a:solidFill>
                  <a:schemeClr val="tx1"/>
                </a:solidFill>
                <a:effectLst/>
                <a:latin typeface="+mn-lt"/>
                <a:ea typeface="+mn-ea"/>
                <a:cs typeface="+mn-cs"/>
                <a:hlinkClick r:id="rId5"/>
              </a:rPr>
              <a:t>[111]</a:t>
            </a:r>
            <a:r>
              <a:rPr lang="ru-RU" sz="1200" b="0" i="0" kern="1200" dirty="0">
                <a:solidFill>
                  <a:schemeClr val="tx1"/>
                </a:solidFill>
                <a:effectLst/>
                <a:latin typeface="+mn-lt"/>
                <a:ea typeface="+mn-ea"/>
                <a:cs typeface="+mn-cs"/>
              </a:rPr>
              <a:t>.</a:t>
            </a:r>
          </a:p>
          <a:p>
            <a:r>
              <a:rPr lang="ru-RU" sz="1200" b="0" i="0" kern="1200" dirty="0">
                <a:solidFill>
                  <a:schemeClr val="tx1"/>
                </a:solidFill>
                <a:effectLst/>
                <a:latin typeface="+mn-lt"/>
                <a:ea typeface="+mn-ea"/>
                <a:cs typeface="+mn-cs"/>
              </a:rPr>
              <a:t>Матриксные белки только у оболочечных.</a:t>
            </a:r>
          </a:p>
          <a:p>
            <a:r>
              <a:rPr lang="ru-RU" dirty="0"/>
              <a:t>Оболочку воруют из мембранных структур клетки.</a:t>
            </a:r>
          </a:p>
          <a:p>
            <a:r>
              <a:rPr lang="en-US" sz="1200" b="0" i="0" kern="1200" dirty="0">
                <a:solidFill>
                  <a:schemeClr val="tx1"/>
                </a:solidFill>
                <a:effectLst/>
                <a:latin typeface="+mn-lt"/>
                <a:ea typeface="+mn-ea"/>
                <a:cs typeface="+mn-cs"/>
              </a:rPr>
              <a:t>Because of the fragility of the envelope, non-enveloped viruses are more resistant to changes in temperature, pH, and some disinfectants than are enveloped viruses.</a:t>
            </a:r>
            <a:r>
              <a:rPr lang="ru-RU" sz="1200" b="0" i="0" kern="1200" dirty="0">
                <a:solidFill>
                  <a:schemeClr val="tx1"/>
                </a:solidFill>
                <a:effectLst/>
                <a:latin typeface="+mn-lt"/>
                <a:ea typeface="+mn-ea"/>
                <a:cs typeface="+mn-cs"/>
              </a:rPr>
              <a:t> </a:t>
            </a:r>
            <a:r>
              <a:rPr lang="ru-RU" dirty="0"/>
              <a:t>Оболочка во многом определяет, как мы вирус видим </a:t>
            </a:r>
          </a:p>
          <a:p>
            <a:r>
              <a:rPr lang="ru-RU" dirty="0"/>
              <a:t>Но вирус натуральной оспы чрезвычайно стабилен в окружающей среде, несмотря на то, что он оболочечный , как и вирус гепатита в.</a:t>
            </a:r>
          </a:p>
          <a:p>
            <a:r>
              <a:rPr lang="ru-RU" sz="1200" b="0" i="0" kern="1200" dirty="0">
                <a:solidFill>
                  <a:schemeClr val="tx1"/>
                </a:solidFill>
                <a:effectLst/>
                <a:latin typeface="+mn-lt"/>
                <a:ea typeface="+mn-ea"/>
                <a:cs typeface="+mn-cs"/>
              </a:rPr>
              <a:t>Он может, в течение многих месяцев, сохраняться в корочках и чешуйках, взятых с оспин на коже больных, в замороженном и </a:t>
            </a:r>
            <a:r>
              <a:rPr lang="ru-RU" sz="1200" b="0" i="0" u="none" strike="noStrike" kern="1200" dirty="0" err="1">
                <a:solidFill>
                  <a:schemeClr val="tx1"/>
                </a:solidFill>
                <a:effectLst/>
                <a:latin typeface="+mn-lt"/>
                <a:ea typeface="+mn-ea"/>
                <a:cs typeface="+mn-cs"/>
                <a:hlinkClick r:id="rId6" tooltip="Лиофилизация"/>
              </a:rPr>
              <a:t>лиофилизированном</a:t>
            </a:r>
            <a:r>
              <a:rPr lang="ru-RU" sz="1200" b="0" i="0" kern="1200" dirty="0">
                <a:solidFill>
                  <a:schemeClr val="tx1"/>
                </a:solidFill>
                <a:effectLst/>
                <a:latin typeface="+mn-lt"/>
                <a:ea typeface="+mn-ea"/>
                <a:cs typeface="+mn-cs"/>
              </a:rPr>
              <a:t> состоянии остаётся жизнеспособным несколько лет.</a:t>
            </a:r>
            <a:endParaRPr lang="ru-RU" dirty="0"/>
          </a:p>
        </p:txBody>
      </p:sp>
      <p:sp>
        <p:nvSpPr>
          <p:cNvPr id="4" name="Номер слайда 3"/>
          <p:cNvSpPr>
            <a:spLocks noGrp="1"/>
          </p:cNvSpPr>
          <p:nvPr>
            <p:ph type="sldNum" sz="quarter" idx="5"/>
          </p:nvPr>
        </p:nvSpPr>
        <p:spPr/>
        <p:txBody>
          <a:bodyPr/>
          <a:lstStyle/>
          <a:p>
            <a:fld id="{971A3E5F-A1B3-4ABB-A5E1-B96C180FEFB0}" type="slidenum">
              <a:rPr lang="ru-RU" smtClean="0"/>
              <a:t>3</a:t>
            </a:fld>
            <a:endParaRPr lang="ru-RU"/>
          </a:p>
        </p:txBody>
      </p:sp>
    </p:spTree>
    <p:extLst>
      <p:ext uri="{BB962C8B-B14F-4D97-AF65-F5344CB8AC3E}">
        <p14:creationId xmlns:p14="http://schemas.microsoft.com/office/powerpoint/2010/main" val="61811112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Образ слайда 1"/>
          <p:cNvSpPr>
            <a:spLocks noGrp="1" noRot="1" noChangeAspect="1"/>
          </p:cNvSpPr>
          <p:nvPr>
            <p:ph type="sldImg"/>
          </p:nvPr>
        </p:nvSpPr>
        <p:spPr/>
      </p:sp>
      <p:sp>
        <p:nvSpPr>
          <p:cNvPr id="3" name="Заметки 2"/>
          <p:cNvSpPr>
            <a:spLocks noGrp="1"/>
          </p:cNvSpPr>
          <p:nvPr>
            <p:ph type="body" idx="1"/>
          </p:nvPr>
        </p:nvSpPr>
        <p:spPr/>
        <p:txBody>
          <a:bodyPr/>
          <a:lstStyle/>
          <a:p>
            <a:r>
              <a:rPr lang="ru-RU" sz="1200" b="0" i="0" kern="1200" dirty="0">
                <a:solidFill>
                  <a:schemeClr val="tx1"/>
                </a:solidFill>
                <a:effectLst/>
                <a:latin typeface="+mn-lt"/>
                <a:ea typeface="+mn-ea"/>
                <a:cs typeface="+mn-cs"/>
              </a:rPr>
              <a:t>Форма разнообразная</a:t>
            </a:r>
          </a:p>
          <a:p>
            <a:r>
              <a:rPr lang="ru-RU" sz="1200" b="0" i="0" kern="1200" dirty="0">
                <a:solidFill>
                  <a:schemeClr val="tx1"/>
                </a:solidFill>
                <a:effectLst/>
                <a:latin typeface="+mn-lt"/>
                <a:ea typeface="+mn-ea"/>
                <a:cs typeface="+mn-cs"/>
              </a:rPr>
              <a:t>Икосаэдр</a:t>
            </a:r>
          </a:p>
          <a:p>
            <a:r>
              <a:rPr lang="ru-RU" sz="1200" b="0" i="0" kern="1200" dirty="0">
                <a:solidFill>
                  <a:schemeClr val="tx1"/>
                </a:solidFill>
                <a:effectLst/>
                <a:latin typeface="+mn-lt"/>
                <a:ea typeface="+mn-ea"/>
                <a:cs typeface="+mn-cs"/>
              </a:rPr>
              <a:t>нитевидная – </a:t>
            </a:r>
            <a:r>
              <a:rPr lang="ru-RU" sz="1200" b="0" i="0" kern="1200" dirty="0" err="1">
                <a:solidFill>
                  <a:schemeClr val="tx1"/>
                </a:solidFill>
                <a:effectLst/>
                <a:latin typeface="+mn-lt"/>
                <a:ea typeface="+mn-ea"/>
                <a:cs typeface="+mn-cs"/>
              </a:rPr>
              <a:t>эбола</a:t>
            </a:r>
            <a:endParaRPr lang="ru-RU" sz="1200" b="0" i="0" kern="1200" dirty="0">
              <a:solidFill>
                <a:schemeClr val="tx1"/>
              </a:solidFill>
              <a:effectLst/>
              <a:latin typeface="+mn-lt"/>
              <a:ea typeface="+mn-ea"/>
              <a:cs typeface="+mn-cs"/>
            </a:endParaRPr>
          </a:p>
          <a:p>
            <a:r>
              <a:rPr lang="ru-RU" sz="1200" b="0" i="0" kern="1200" dirty="0" err="1">
                <a:solidFill>
                  <a:schemeClr val="tx1"/>
                </a:solidFill>
                <a:effectLst/>
                <a:latin typeface="+mn-lt"/>
                <a:ea typeface="+mn-ea"/>
                <a:cs typeface="+mn-cs"/>
              </a:rPr>
              <a:t>Пулевидная</a:t>
            </a:r>
            <a:r>
              <a:rPr lang="ru-RU" sz="1200" b="0" i="0" kern="1200" dirty="0">
                <a:solidFill>
                  <a:schemeClr val="tx1"/>
                </a:solidFill>
                <a:effectLst/>
                <a:latin typeface="+mn-lt"/>
                <a:ea typeface="+mn-ea"/>
                <a:cs typeface="+mn-cs"/>
              </a:rPr>
              <a:t> – бешенство</a:t>
            </a:r>
          </a:p>
          <a:p>
            <a:r>
              <a:rPr lang="ru-RU" sz="1200" b="0" i="0" kern="1200" dirty="0">
                <a:solidFill>
                  <a:schemeClr val="tx1"/>
                </a:solidFill>
                <a:effectLst/>
                <a:latin typeface="+mn-lt"/>
                <a:ea typeface="+mn-ea"/>
                <a:cs typeface="+mn-cs"/>
              </a:rPr>
              <a:t>Сферическая – грипп</a:t>
            </a:r>
          </a:p>
          <a:p>
            <a:r>
              <a:rPr lang="ru-RU" sz="1200" b="0" i="0" kern="1200" dirty="0">
                <a:solidFill>
                  <a:schemeClr val="tx1"/>
                </a:solidFill>
                <a:effectLst/>
                <a:latin typeface="+mn-lt"/>
                <a:ea typeface="+mn-ea"/>
                <a:cs typeface="+mn-cs"/>
              </a:rPr>
              <a:t>Овальная/</a:t>
            </a:r>
            <a:r>
              <a:rPr lang="ru-RU" sz="1200" b="0" i="0" kern="1200" dirty="0" err="1">
                <a:solidFill>
                  <a:schemeClr val="tx1"/>
                </a:solidFill>
                <a:effectLst/>
                <a:latin typeface="+mn-lt"/>
                <a:ea typeface="+mn-ea"/>
                <a:cs typeface="+mn-cs"/>
              </a:rPr>
              <a:t>кирпичеобразная</a:t>
            </a:r>
            <a:r>
              <a:rPr lang="ru-RU" sz="1200" b="0" i="0" kern="1200" dirty="0">
                <a:solidFill>
                  <a:schemeClr val="tx1"/>
                </a:solidFill>
                <a:effectLst/>
                <a:latin typeface="+mn-lt"/>
                <a:ea typeface="+mn-ea"/>
                <a:cs typeface="+mn-cs"/>
              </a:rPr>
              <a:t>- оспа</a:t>
            </a:r>
          </a:p>
          <a:p>
            <a:r>
              <a:rPr lang="ru-RU" sz="1200" b="0" i="0" kern="1200" dirty="0">
                <a:solidFill>
                  <a:schemeClr val="tx1"/>
                </a:solidFill>
                <a:effectLst/>
                <a:latin typeface="+mn-lt"/>
                <a:ea typeface="+mn-ea"/>
                <a:cs typeface="+mn-cs"/>
              </a:rPr>
              <a:t>Палочковидная – табачная мозаика</a:t>
            </a:r>
          </a:p>
          <a:p>
            <a:r>
              <a:rPr lang="en-US" sz="1200" b="0" i="0" kern="1200" dirty="0">
                <a:solidFill>
                  <a:schemeClr val="tx1"/>
                </a:solidFill>
                <a:effectLst/>
                <a:latin typeface="+mn-lt"/>
                <a:ea typeface="+mn-ea"/>
                <a:cs typeface="+mn-cs"/>
              </a:rPr>
              <a:t>The capsid of the (a) polio virus is naked icosahedral; ( (d) the tobacco mosaic virus capsid is naked helical; </a:t>
            </a:r>
            <a:endParaRPr lang="ru-RU" sz="1200" b="0" i="0" kern="1200" dirty="0">
              <a:solidFill>
                <a:schemeClr val="tx1"/>
              </a:solidFill>
              <a:effectLst/>
              <a:latin typeface="+mn-lt"/>
              <a:ea typeface="+mn-ea"/>
              <a:cs typeface="+mn-cs"/>
            </a:endParaRPr>
          </a:p>
          <a:p>
            <a:pPr marL="228600" indent="-228600">
              <a:buAutoNum type="alphaLcParenBoth"/>
            </a:pPr>
            <a:r>
              <a:rPr lang="en-US" sz="1200" b="0" i="0" kern="1200" dirty="0">
                <a:solidFill>
                  <a:schemeClr val="tx1"/>
                </a:solidFill>
                <a:effectLst/>
                <a:latin typeface="+mn-lt"/>
                <a:ea typeface="+mn-ea"/>
                <a:cs typeface="+mn-cs"/>
              </a:rPr>
              <a:t>Rabies virus has a single-stranded RNA (</a:t>
            </a:r>
            <a:r>
              <a:rPr lang="en-US" sz="1200" b="0" i="0" kern="1200" dirty="0" err="1">
                <a:solidFill>
                  <a:schemeClr val="tx1"/>
                </a:solidFill>
                <a:effectLst/>
                <a:latin typeface="+mn-lt"/>
                <a:ea typeface="+mn-ea"/>
                <a:cs typeface="+mn-cs"/>
              </a:rPr>
              <a:t>ssRNA</a:t>
            </a:r>
            <a:r>
              <a:rPr lang="en-US" sz="1200" b="0" i="0" kern="1200" dirty="0">
                <a:solidFill>
                  <a:schemeClr val="tx1"/>
                </a:solidFill>
                <a:effectLst/>
                <a:latin typeface="+mn-lt"/>
                <a:ea typeface="+mn-ea"/>
                <a:cs typeface="+mn-cs"/>
              </a:rPr>
              <a:t>) core and an enveloped helical capsid,</a:t>
            </a:r>
            <a:endParaRPr lang="ru-RU" sz="1200" b="0" i="0" kern="1200" dirty="0">
              <a:solidFill>
                <a:schemeClr val="tx1"/>
              </a:solidFill>
              <a:effectLst/>
              <a:latin typeface="+mn-lt"/>
              <a:ea typeface="+mn-ea"/>
              <a:cs typeface="+mn-cs"/>
            </a:endParaRPr>
          </a:p>
          <a:p>
            <a:pPr marL="0" indent="0">
              <a:buNone/>
            </a:pPr>
            <a:r>
              <a:rPr lang="en-US" sz="1200" b="0" i="0" kern="1200" dirty="0">
                <a:solidFill>
                  <a:schemeClr val="tx1"/>
                </a:solidFill>
                <a:effectLst/>
                <a:latin typeface="+mn-lt"/>
                <a:ea typeface="+mn-ea"/>
                <a:cs typeface="+mn-cs"/>
              </a:rPr>
              <a:t>Electron micrographs of bacteriophage T4. The well-recognized T4 morphology was nature's prototype of the NASA lunar excursion module. (A) Extended tail fibers recognize the bacterial envelope, and its prolate icosahedral head contains the 168,903-bp dsDNA genome. Reprinted with permission of M. </a:t>
            </a:r>
            <a:r>
              <a:rPr lang="en-US" sz="1200" b="0" i="0" kern="1200" dirty="0" err="1">
                <a:solidFill>
                  <a:schemeClr val="tx1"/>
                </a:solidFill>
                <a:effectLst/>
                <a:latin typeface="+mn-lt"/>
                <a:ea typeface="+mn-ea"/>
                <a:cs typeface="+mn-cs"/>
              </a:rPr>
              <a:t>Wurtz</a:t>
            </a:r>
            <a:r>
              <a:rPr lang="en-US" sz="1200" b="0" i="0" kern="1200" dirty="0">
                <a:solidFill>
                  <a:schemeClr val="tx1"/>
                </a:solidFill>
                <a:effectLst/>
                <a:latin typeface="+mn-lt"/>
                <a:ea typeface="+mn-ea"/>
                <a:cs typeface="+mn-cs"/>
              </a:rPr>
              <a:t>, </a:t>
            </a:r>
            <a:r>
              <a:rPr lang="en-US" sz="1200" b="0" i="0" kern="1200" dirty="0" err="1">
                <a:solidFill>
                  <a:schemeClr val="tx1"/>
                </a:solidFill>
                <a:effectLst/>
                <a:latin typeface="+mn-lt"/>
                <a:ea typeface="+mn-ea"/>
                <a:cs typeface="+mn-cs"/>
              </a:rPr>
              <a:t>Biozentrum</a:t>
            </a:r>
            <a:r>
              <a:rPr lang="en-US" sz="1200" b="0" i="0" kern="1200" dirty="0">
                <a:solidFill>
                  <a:schemeClr val="tx1"/>
                </a:solidFill>
                <a:effectLst/>
                <a:latin typeface="+mn-lt"/>
                <a:ea typeface="+mn-ea"/>
                <a:cs typeface="+mn-cs"/>
              </a:rPr>
              <a:t>, Basel, Switzerland. (B) The DNA genome is delivered into the host through the internal tail tube, which is visible protruding from the end of the contracted tail sheath. Courtesy of W. </a:t>
            </a:r>
            <a:r>
              <a:rPr lang="en-US" sz="1200" b="0" i="0" kern="1200" dirty="0" err="1">
                <a:solidFill>
                  <a:schemeClr val="tx1"/>
                </a:solidFill>
                <a:effectLst/>
                <a:latin typeface="+mn-lt"/>
                <a:ea typeface="+mn-ea"/>
                <a:cs typeface="+mn-cs"/>
              </a:rPr>
              <a:t>Rüger</a:t>
            </a:r>
            <a:r>
              <a:rPr lang="en-US" sz="1200" b="0" i="0" kern="1200" dirty="0">
                <a:solidFill>
                  <a:schemeClr val="tx1"/>
                </a:solidFill>
                <a:effectLst/>
                <a:latin typeface="+mn-lt"/>
                <a:ea typeface="+mn-ea"/>
                <a:cs typeface="+mn-cs"/>
              </a:rPr>
              <a:t>.</a:t>
            </a:r>
          </a:p>
          <a:p>
            <a:pPr marL="0" indent="0">
              <a:buNone/>
            </a:pPr>
            <a:r>
              <a:rPr lang="ru-RU" dirty="0"/>
              <a:t>Вирус натуральной оспы – </a:t>
            </a:r>
            <a:r>
              <a:rPr lang="ru-RU" dirty="0" err="1"/>
              <a:t>капсид</a:t>
            </a:r>
            <a:r>
              <a:rPr lang="ru-RU" dirty="0"/>
              <a:t> как </a:t>
            </a:r>
            <a:r>
              <a:rPr lang="ru-RU" dirty="0" err="1"/>
              <a:t>гантеля</a:t>
            </a:r>
            <a:r>
              <a:rPr lang="ru-RU" dirty="0"/>
              <a:t>, а сами вирионы </a:t>
            </a:r>
            <a:r>
              <a:rPr lang="ru-RU" sz="1200" b="0" i="0" kern="1200" dirty="0">
                <a:solidFill>
                  <a:schemeClr val="tx1"/>
                </a:solidFill>
                <a:effectLst/>
                <a:latin typeface="+mn-lt"/>
                <a:ea typeface="+mn-ea"/>
                <a:cs typeface="+mn-cs"/>
              </a:rPr>
              <a:t>прямоугольной формы, напоминающие </a:t>
            </a:r>
            <a:r>
              <a:rPr lang="ru-RU" sz="1200" b="1" i="0" kern="1200" dirty="0">
                <a:solidFill>
                  <a:schemeClr val="tx1"/>
                </a:solidFill>
                <a:effectLst/>
                <a:latin typeface="+mn-lt"/>
                <a:ea typeface="+mn-ea"/>
                <a:cs typeface="+mn-cs"/>
              </a:rPr>
              <a:t>кирпич</a:t>
            </a:r>
            <a:r>
              <a:rPr lang="ru-RU" sz="1200" b="0" i="0" kern="1200" dirty="0">
                <a:solidFill>
                  <a:schemeClr val="tx1"/>
                </a:solidFill>
                <a:effectLst/>
                <a:latin typeface="+mn-lt"/>
                <a:ea typeface="+mn-ea"/>
                <a:cs typeface="+mn-cs"/>
              </a:rPr>
              <a:t> или спичечный коробок со сглаженными углами.</a:t>
            </a:r>
            <a:endParaRPr lang="ru-RU" dirty="0"/>
          </a:p>
        </p:txBody>
      </p:sp>
      <p:sp>
        <p:nvSpPr>
          <p:cNvPr id="4" name="Номер слайда 3"/>
          <p:cNvSpPr>
            <a:spLocks noGrp="1"/>
          </p:cNvSpPr>
          <p:nvPr>
            <p:ph type="sldNum" sz="quarter" idx="5"/>
          </p:nvPr>
        </p:nvSpPr>
        <p:spPr/>
        <p:txBody>
          <a:bodyPr/>
          <a:lstStyle/>
          <a:p>
            <a:fld id="{971A3E5F-A1B3-4ABB-A5E1-B96C180FEFB0}" type="slidenum">
              <a:rPr lang="ru-RU" smtClean="0"/>
              <a:t>4</a:t>
            </a:fld>
            <a:endParaRPr lang="ru-RU"/>
          </a:p>
        </p:txBody>
      </p:sp>
    </p:spTree>
    <p:extLst>
      <p:ext uri="{BB962C8B-B14F-4D97-AF65-F5344CB8AC3E}">
        <p14:creationId xmlns:p14="http://schemas.microsoft.com/office/powerpoint/2010/main" val="2142651846"/>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Образ слайда 1"/>
          <p:cNvSpPr>
            <a:spLocks noGrp="1" noRot="1" noChangeAspect="1"/>
          </p:cNvSpPr>
          <p:nvPr>
            <p:ph type="sldImg"/>
          </p:nvPr>
        </p:nvSpPr>
        <p:spPr/>
      </p:sp>
      <p:sp>
        <p:nvSpPr>
          <p:cNvPr id="3" name="Заметки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ru-RU" dirty="0"/>
              <a:t>Тема взаимодействие вируса с клеткой = вся вирусология в общем-то.</a:t>
            </a:r>
          </a:p>
          <a:p>
            <a:pPr marL="0" marR="0" lvl="0" indent="0" algn="l" defTabSz="914400" rtl="0" eaLnBrk="1" fontAlgn="auto" latinLnBrk="0" hangingPunct="1">
              <a:lnSpc>
                <a:spcPct val="100000"/>
              </a:lnSpc>
              <a:spcBef>
                <a:spcPts val="0"/>
              </a:spcBef>
              <a:spcAft>
                <a:spcPts val="0"/>
              </a:spcAft>
              <a:buClrTx/>
              <a:buSzTx/>
              <a:buFontTx/>
              <a:buNone/>
              <a:tabLst/>
              <a:defRPr/>
            </a:pPr>
            <a:endParaRPr lang="ru-RU" dirty="0"/>
          </a:p>
          <a:p>
            <a:pPr marL="0" marR="0" lvl="0" indent="0" algn="l" defTabSz="914400" rtl="0" eaLnBrk="1" fontAlgn="auto" latinLnBrk="0" hangingPunct="1">
              <a:lnSpc>
                <a:spcPct val="100000"/>
              </a:lnSpc>
              <a:spcBef>
                <a:spcPts val="0"/>
              </a:spcBef>
              <a:spcAft>
                <a:spcPts val="0"/>
              </a:spcAft>
              <a:buClrTx/>
              <a:buSzTx/>
              <a:buFontTx/>
              <a:buNone/>
              <a:tabLst/>
              <a:defRPr/>
            </a:pPr>
            <a:r>
              <a:rPr lang="ru-RU" dirty="0"/>
              <a:t>Вообще инфекция: продуктивная (литическая и </a:t>
            </a:r>
            <a:r>
              <a:rPr lang="ru-RU" dirty="0" err="1"/>
              <a:t>персистирующая</a:t>
            </a:r>
            <a:r>
              <a:rPr lang="ru-RU" dirty="0"/>
              <a:t>) и непродуктивная. Некоторые вирусы переключаются иуда сюда. Например, </a:t>
            </a:r>
            <a:r>
              <a:rPr lang="en-US" dirty="0" err="1"/>
              <a:t>aav</a:t>
            </a:r>
            <a:r>
              <a:rPr lang="ru-RU" dirty="0"/>
              <a:t>, если нет ад, то репликации не будет.</a:t>
            </a:r>
          </a:p>
          <a:p>
            <a:pPr marL="0" marR="0" lvl="0" indent="0" algn="l" defTabSz="914400" rtl="0" eaLnBrk="1" fontAlgn="auto" latinLnBrk="0" hangingPunct="1">
              <a:lnSpc>
                <a:spcPct val="100000"/>
              </a:lnSpc>
              <a:spcBef>
                <a:spcPts val="0"/>
              </a:spcBef>
              <a:spcAft>
                <a:spcPts val="0"/>
              </a:spcAft>
              <a:buClrTx/>
              <a:buSzTx/>
              <a:buFontTx/>
              <a:buNone/>
              <a:tabLst/>
              <a:defRPr/>
            </a:pPr>
            <a:endParaRPr lang="ru-RU" dirty="0"/>
          </a:p>
          <a:p>
            <a:pPr marL="0" marR="0" lvl="0" indent="0" algn="l" defTabSz="914400" rtl="0" eaLnBrk="1" fontAlgn="auto" latinLnBrk="0" hangingPunct="1">
              <a:lnSpc>
                <a:spcPct val="100000"/>
              </a:lnSpc>
              <a:spcBef>
                <a:spcPts val="0"/>
              </a:spcBef>
              <a:spcAft>
                <a:spcPts val="0"/>
              </a:spcAft>
              <a:buClrTx/>
              <a:buSzTx/>
              <a:buFontTx/>
              <a:buNone/>
              <a:tabLst/>
              <a:defRPr/>
            </a:pPr>
            <a:r>
              <a:rPr lang="ru-RU" sz="1200" b="0" i="0" kern="1200" dirty="0">
                <a:solidFill>
                  <a:schemeClr val="tx1"/>
                </a:solidFill>
                <a:effectLst/>
                <a:latin typeface="+mn-lt"/>
                <a:ea typeface="+mn-ea"/>
                <a:cs typeface="+mn-cs"/>
              </a:rPr>
              <a:t>При персистентной инфекции образуются инфекционные вирусные частицы, но клетки не повреждаются, поскольку инфекционный вирус из клеток не выделяется или выделяется периодически. </a:t>
            </a:r>
            <a:r>
              <a:rPr lang="en-US" sz="1200" b="0" i="0" kern="1200" dirty="0">
                <a:solidFill>
                  <a:schemeClr val="tx1"/>
                </a:solidFill>
                <a:effectLst/>
                <a:latin typeface="+mn-lt"/>
                <a:ea typeface="+mn-ea"/>
                <a:cs typeface="+mn-cs"/>
              </a:rPr>
              <a:t>Persistent infections are characterized as those in which the virus is not cleared but remains in specific cells of infected individuals. Persistent infections may involve stages of both silent and productive infection without rapidly killing or even producing excessive damage of the host cells. There are three types of overlapping persistent virus-host interaction that may be defined as latent, chronic and slow infection.</a:t>
            </a:r>
            <a:endParaRPr lang="ru-RU" sz="1200" b="0" i="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ru-RU" sz="1200" b="0" i="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ru-RU" sz="1200" b="0" i="0" kern="1200" dirty="0">
                <a:solidFill>
                  <a:schemeClr val="tx1"/>
                </a:solidFill>
                <a:effectLst/>
                <a:latin typeface="+mn-lt"/>
                <a:ea typeface="+mn-ea"/>
                <a:cs typeface="+mn-cs"/>
              </a:rPr>
              <a:t>Латентная инфекция отличается от персистентной тем, что не образуются вирионы, хотя вирусный геном </a:t>
            </a:r>
            <a:r>
              <a:rPr lang="ru-RU" sz="1200" b="0" i="0" kern="1200" dirty="0" err="1">
                <a:solidFill>
                  <a:schemeClr val="tx1"/>
                </a:solidFill>
                <a:effectLst/>
                <a:latin typeface="+mn-lt"/>
                <a:ea typeface="+mn-ea"/>
                <a:cs typeface="+mn-cs"/>
              </a:rPr>
              <a:t>присутствут</a:t>
            </a:r>
            <a:r>
              <a:rPr lang="ru-RU" sz="1200" b="0" i="0" kern="1200" dirty="0">
                <a:solidFill>
                  <a:schemeClr val="tx1"/>
                </a:solidFill>
                <a:effectLst/>
                <a:latin typeface="+mn-lt"/>
                <a:ea typeface="+mn-ea"/>
                <a:cs typeface="+mn-cs"/>
              </a:rPr>
              <a:t> внутри</a:t>
            </a:r>
          </a:p>
          <a:p>
            <a:pPr marL="0" marR="0" lvl="0" indent="0" algn="l" defTabSz="914400" rtl="0" eaLnBrk="1" fontAlgn="auto" latinLnBrk="0" hangingPunct="1">
              <a:lnSpc>
                <a:spcPct val="100000"/>
              </a:lnSpc>
              <a:spcBef>
                <a:spcPts val="0"/>
              </a:spcBef>
              <a:spcAft>
                <a:spcPts val="0"/>
              </a:spcAft>
              <a:buClrTx/>
              <a:buSzTx/>
              <a:buFontTx/>
              <a:buNone/>
              <a:tabLst/>
              <a:defRPr/>
            </a:pPr>
            <a:endParaRPr lang="ru-RU" sz="1200" b="0" i="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mn-lt"/>
                <a:ea typeface="+mn-ea"/>
                <a:cs typeface="+mn-cs"/>
              </a:rPr>
              <a:t>Abortive viral infections are usually studied in populations of susceptible but nonpermissive cells. </a:t>
            </a:r>
            <a:r>
              <a:rPr lang="ru-RU" sz="1200" b="0" i="0" kern="1200" dirty="0">
                <a:solidFill>
                  <a:schemeClr val="tx1"/>
                </a:solidFill>
                <a:effectLst/>
                <a:latin typeface="+mn-lt"/>
                <a:ea typeface="+mn-ea"/>
                <a:cs typeface="+mn-cs"/>
              </a:rPr>
              <a:t> Внутрь зашел, а выйти не может</a:t>
            </a:r>
          </a:p>
          <a:p>
            <a:pPr marL="0" marR="0" lvl="0" indent="0" algn="l" defTabSz="914400" rtl="0" eaLnBrk="1" fontAlgn="auto" latinLnBrk="0" hangingPunct="1">
              <a:lnSpc>
                <a:spcPct val="100000"/>
              </a:lnSpc>
              <a:spcBef>
                <a:spcPts val="0"/>
              </a:spcBef>
              <a:spcAft>
                <a:spcPts val="0"/>
              </a:spcAft>
              <a:buClrTx/>
              <a:buSzTx/>
              <a:buFontTx/>
              <a:buNone/>
              <a:tabLst/>
              <a:defRPr/>
            </a:pPr>
            <a:endParaRPr lang="ru-RU" sz="1200" b="0" i="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kern="1200" dirty="0">
                <a:solidFill>
                  <a:schemeClr val="tx1"/>
                </a:solidFill>
                <a:effectLst/>
                <a:latin typeface="+mn-lt"/>
                <a:ea typeface="+mn-ea"/>
                <a:cs typeface="+mn-cs"/>
              </a:rPr>
              <a:t>https://www.ncbi.nlm.nih.gov/books/NBK8538/#:~:text=Persistent%20infections%20are%20characterized%20as,damage%20of%20the%20host%20cells.</a:t>
            </a:r>
            <a:endParaRPr lang="ru-RU" sz="1200" b="0" i="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ru-RU" sz="1200" b="0" i="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ru-RU"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Lytic infection- When virus enters the cell and hijacks its cellular machinery to rapidly multiply and in the process kills the cell is termed as lytic infection (many influenza viruses). Lysogenic infection- It is the process characterized by the incorporation of viral DNA to the cellular DNA. Once incorporated, the viral DNA replicates along with the host DNA. The incorporated viral DNA permits the host cell to undergo normal cell cycle</a:t>
            </a:r>
            <a:endParaRPr lang="ru-RU"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ru-RU"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Persistent infection is a condition where the virus remains associated with the cell without actively multiplying or killing it. This often occurs when the viral genome gets integrated into the host genome (retroviruses) and sometime without integration (Herpesvirus). Persistence can be categorized into three types (1) Virus genome persists within the cell without actual release of the virus, </a:t>
            </a:r>
            <a:r>
              <a:rPr lang="en-US" dirty="0" err="1"/>
              <a:t>eg.</a:t>
            </a:r>
            <a:r>
              <a:rPr lang="en-US" dirty="0"/>
              <a:t> Some retroviruses. (2) Virus released sporadically but remains in a state of "latent" for most of the time (herpes simplex). (3) Virus released continuously without lysis of the host cell, </a:t>
            </a:r>
            <a:r>
              <a:rPr lang="en-US" dirty="0" err="1"/>
              <a:t>eg.</a:t>
            </a:r>
            <a:r>
              <a:rPr lang="en-US" dirty="0"/>
              <a:t> hepatitis B virus</a:t>
            </a:r>
            <a:endParaRPr lang="ru-RU"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ru-RU" dirty="0"/>
          </a:p>
          <a:p>
            <a:r>
              <a:rPr lang="en-US" sz="1200" b="0" i="0" kern="1200" dirty="0">
                <a:solidFill>
                  <a:schemeClr val="tx1"/>
                </a:solidFill>
                <a:effectLst/>
                <a:latin typeface="+mn-lt"/>
                <a:ea typeface="+mn-ea"/>
                <a:cs typeface="+mn-cs"/>
              </a:rPr>
              <a:t>Depending on whether a progeny virus is produced or not, virus infection can be divided into “productive infection” or “nonproductive infection,” respectively (</a:t>
            </a:r>
            <a:r>
              <a:rPr lang="en-US" sz="1200" b="0" i="0" kern="1200" dirty="0">
                <a:solidFill>
                  <a:schemeClr val="tx1"/>
                </a:solidFill>
                <a:effectLst/>
                <a:latin typeface="+mn-lt"/>
                <a:ea typeface="+mn-ea"/>
                <a:cs typeface="+mn-cs"/>
                <a:hlinkClick r:id="rId3"/>
              </a:rPr>
              <a:t>Fig. 3.10</a:t>
            </a:r>
            <a:r>
              <a:rPr lang="en-US" sz="1200" b="0" i="0" kern="1200" dirty="0">
                <a:solidFill>
                  <a:schemeClr val="tx1"/>
                </a:solidFill>
                <a:effectLst/>
                <a:latin typeface="+mn-lt"/>
                <a:ea typeface="+mn-ea"/>
                <a:cs typeface="+mn-cs"/>
              </a:rPr>
              <a:t> ). </a:t>
            </a:r>
            <a:r>
              <a:rPr lang="en-US" sz="1200" b="0" i="1" kern="1200" dirty="0">
                <a:solidFill>
                  <a:schemeClr val="tx1"/>
                </a:solidFill>
                <a:effectLst/>
                <a:latin typeface="+mn-lt"/>
                <a:ea typeface="+mn-ea"/>
                <a:cs typeface="+mn-cs"/>
              </a:rPr>
              <a:t>Productive infection</a:t>
            </a:r>
            <a:r>
              <a:rPr lang="en-US" sz="1200" b="0" i="0" kern="1200" dirty="0">
                <a:solidFill>
                  <a:schemeClr val="tx1"/>
                </a:solidFill>
                <a:effectLst/>
                <a:latin typeface="+mn-lt"/>
                <a:ea typeface="+mn-ea"/>
                <a:cs typeface="+mn-cs"/>
              </a:rPr>
              <a:t> refers to a successful execution of the virus infection that leads to the production of progeny virus. Productive infection includes </a:t>
            </a:r>
            <a:r>
              <a:rPr lang="en-US" sz="1200" b="0" i="1" kern="1200" dirty="0">
                <a:solidFill>
                  <a:schemeClr val="tx1"/>
                </a:solidFill>
                <a:effectLst/>
                <a:latin typeface="+mn-lt"/>
                <a:ea typeface="+mn-ea"/>
                <a:cs typeface="+mn-cs"/>
              </a:rPr>
              <a:t>lytic infection</a:t>
            </a:r>
            <a:r>
              <a:rPr lang="en-US" sz="1200" b="0" i="0" kern="1200" dirty="0">
                <a:solidFill>
                  <a:schemeClr val="tx1"/>
                </a:solidFill>
                <a:effectLst/>
                <a:latin typeface="+mn-lt"/>
                <a:ea typeface="+mn-ea"/>
                <a:cs typeface="+mn-cs"/>
              </a:rPr>
              <a:t> and </a:t>
            </a:r>
            <a:r>
              <a:rPr lang="en-US" sz="1200" b="0" i="1" kern="1200" dirty="0">
                <a:solidFill>
                  <a:schemeClr val="tx1"/>
                </a:solidFill>
                <a:effectLst/>
                <a:latin typeface="+mn-lt"/>
                <a:ea typeface="+mn-ea"/>
                <a:cs typeface="+mn-cs"/>
              </a:rPr>
              <a:t>persistent infection</a:t>
            </a:r>
            <a:r>
              <a:rPr lang="en-US" sz="1200" b="0" i="0" kern="1200" dirty="0">
                <a:solidFill>
                  <a:schemeClr val="tx1"/>
                </a:solidFill>
                <a:effectLst/>
                <a:latin typeface="+mn-lt"/>
                <a:ea typeface="+mn-ea"/>
                <a:cs typeface="+mn-cs"/>
              </a:rPr>
              <a:t>. Specifically, lytic infection produces a progeny virus via cell lysis, thus the virus genome replication cannot persist (</a:t>
            </a:r>
            <a:r>
              <a:rPr lang="en-US" sz="1200" b="0" i="0" kern="1200" dirty="0" err="1">
                <a:solidFill>
                  <a:schemeClr val="tx1"/>
                </a:solidFill>
                <a:effectLst/>
                <a:latin typeface="+mn-lt"/>
                <a:ea typeface="+mn-ea"/>
                <a:cs typeface="+mn-cs"/>
              </a:rPr>
              <a:t>eg</a:t>
            </a:r>
            <a:r>
              <a:rPr lang="en-US" sz="1200" b="0" i="0" kern="1200" dirty="0">
                <a:solidFill>
                  <a:schemeClr val="tx1"/>
                </a:solidFill>
                <a:effectLst/>
                <a:latin typeface="+mn-lt"/>
                <a:ea typeface="+mn-ea"/>
                <a:cs typeface="+mn-cs"/>
              </a:rPr>
              <a:t>, adenovirus and influenza virus). In contrast, persistent infection continues to produce a progeny virus for a long period either without cell death [</a:t>
            </a:r>
            <a:r>
              <a:rPr lang="en-US" sz="1200" b="0" i="0" kern="1200" dirty="0" err="1">
                <a:solidFill>
                  <a:schemeClr val="tx1"/>
                </a:solidFill>
                <a:effectLst/>
                <a:latin typeface="+mn-lt"/>
                <a:ea typeface="+mn-ea"/>
                <a:cs typeface="+mn-cs"/>
              </a:rPr>
              <a:t>eg</a:t>
            </a:r>
            <a:r>
              <a:rPr lang="en-US" sz="1200" b="0" i="0" kern="1200" dirty="0">
                <a:solidFill>
                  <a:schemeClr val="tx1"/>
                </a:solidFill>
                <a:effectLst/>
                <a:latin typeface="+mn-lt"/>
                <a:ea typeface="+mn-ea"/>
                <a:cs typeface="+mn-cs"/>
              </a:rPr>
              <a:t>, hepatitis B virus and hepatitis C virus (HCV)] or with cell death but leaving long-lasting reservoir cells (</a:t>
            </a:r>
            <a:r>
              <a:rPr lang="en-US" sz="1200" b="0" i="0" kern="1200" dirty="0" err="1">
                <a:solidFill>
                  <a:schemeClr val="tx1"/>
                </a:solidFill>
                <a:effectLst/>
                <a:latin typeface="+mn-lt"/>
                <a:ea typeface="+mn-ea"/>
                <a:cs typeface="+mn-cs"/>
              </a:rPr>
              <a:t>eg</a:t>
            </a:r>
            <a:r>
              <a:rPr lang="en-US" sz="1200" b="0" i="0" kern="1200" dirty="0">
                <a:solidFill>
                  <a:schemeClr val="tx1"/>
                </a:solidFill>
                <a:effectLst/>
                <a:latin typeface="+mn-lt"/>
                <a:ea typeface="+mn-ea"/>
                <a:cs typeface="+mn-cs"/>
              </a:rPr>
              <a:t>, HIV) (see Fig. 22.9).</a:t>
            </a:r>
            <a:endParaRPr lang="ru-RU" sz="1200" b="0" i="0" kern="1200" dirty="0">
              <a:solidFill>
                <a:schemeClr val="tx1"/>
              </a:solidFill>
              <a:effectLst/>
              <a:latin typeface="+mn-lt"/>
              <a:ea typeface="+mn-ea"/>
              <a:cs typeface="+mn-cs"/>
            </a:endParaRPr>
          </a:p>
          <a:p>
            <a:endParaRPr lang="ru-RU" sz="1200" b="0" i="0" kern="1200" dirty="0">
              <a:solidFill>
                <a:schemeClr val="tx1"/>
              </a:solidFill>
              <a:effectLst/>
              <a:latin typeface="+mn-lt"/>
              <a:ea typeface="+mn-ea"/>
              <a:cs typeface="+mn-cs"/>
            </a:endParaRPr>
          </a:p>
          <a:p>
            <a:r>
              <a:rPr lang="en-US" sz="1200" b="0" i="0" kern="1200" dirty="0">
                <a:solidFill>
                  <a:schemeClr val="tx1"/>
                </a:solidFill>
                <a:effectLst/>
                <a:latin typeface="+mn-lt"/>
                <a:ea typeface="+mn-ea"/>
                <a:cs typeface="+mn-cs"/>
              </a:rPr>
              <a:t>On the other hand, nonproductive infection refers to the type of virus infections that do not lead to the production of a progeny virus. Nonproductive infection includes </a:t>
            </a:r>
            <a:r>
              <a:rPr lang="en-US" sz="1200" b="0" i="1" kern="1200" dirty="0">
                <a:solidFill>
                  <a:schemeClr val="tx1"/>
                </a:solidFill>
                <a:effectLst/>
                <a:latin typeface="+mn-lt"/>
                <a:ea typeface="+mn-ea"/>
                <a:cs typeface="+mn-cs"/>
              </a:rPr>
              <a:t>latent infection</a:t>
            </a:r>
            <a:r>
              <a:rPr lang="en-US" sz="1200" b="0" i="0" kern="1200" dirty="0">
                <a:solidFill>
                  <a:schemeClr val="tx1"/>
                </a:solidFill>
                <a:effectLst/>
                <a:latin typeface="+mn-lt"/>
                <a:ea typeface="+mn-ea"/>
                <a:cs typeface="+mn-cs"/>
              </a:rPr>
              <a:t>, </a:t>
            </a:r>
            <a:r>
              <a:rPr lang="en-US" sz="1200" b="0" i="1" kern="1200" dirty="0">
                <a:solidFill>
                  <a:schemeClr val="tx1"/>
                </a:solidFill>
                <a:effectLst/>
                <a:latin typeface="+mn-lt"/>
                <a:ea typeface="+mn-ea"/>
                <a:cs typeface="+mn-cs"/>
              </a:rPr>
              <a:t>transforming infection</a:t>
            </a:r>
            <a:r>
              <a:rPr lang="en-US" sz="1200" b="0" i="0" kern="1200" dirty="0">
                <a:solidFill>
                  <a:schemeClr val="tx1"/>
                </a:solidFill>
                <a:effectLst/>
                <a:latin typeface="+mn-lt"/>
                <a:ea typeface="+mn-ea"/>
                <a:cs typeface="+mn-cs"/>
              </a:rPr>
              <a:t>, and </a:t>
            </a:r>
            <a:r>
              <a:rPr lang="en-US" sz="1200" b="0" i="1" kern="1200" dirty="0">
                <a:solidFill>
                  <a:schemeClr val="tx1"/>
                </a:solidFill>
                <a:effectLst/>
                <a:latin typeface="+mn-lt"/>
                <a:ea typeface="+mn-ea"/>
                <a:cs typeface="+mn-cs"/>
              </a:rPr>
              <a:t>abortive infection</a:t>
            </a:r>
            <a:r>
              <a:rPr lang="en-US" sz="1200" b="0" i="0" kern="1200" dirty="0">
                <a:solidFill>
                  <a:schemeClr val="tx1"/>
                </a:solidFill>
                <a:effectLst/>
                <a:latin typeface="+mn-lt"/>
                <a:ea typeface="+mn-ea"/>
                <a:cs typeface="+mn-cs"/>
              </a:rPr>
              <a:t>. Latent infection (</a:t>
            </a:r>
            <a:r>
              <a:rPr lang="en-US" sz="1200" b="0" i="0" kern="1200" dirty="0" err="1">
                <a:solidFill>
                  <a:schemeClr val="tx1"/>
                </a:solidFill>
                <a:effectLst/>
                <a:latin typeface="+mn-lt"/>
                <a:ea typeface="+mn-ea"/>
                <a:cs typeface="+mn-cs"/>
              </a:rPr>
              <a:t>eg</a:t>
            </a:r>
            <a:r>
              <a:rPr lang="en-US" sz="1200" b="0" i="0" kern="1200" dirty="0">
                <a:solidFill>
                  <a:schemeClr val="tx1"/>
                </a:solidFill>
                <a:effectLst/>
                <a:latin typeface="+mn-lt"/>
                <a:ea typeface="+mn-ea"/>
                <a:cs typeface="+mn-cs"/>
              </a:rPr>
              <a:t>, herpesvirus and HIV) maintains the viral genomes stably in the infected cell without producing a progeny virus. However, a progeny virus can be produced upon the activation of latently infected cells. Transforming infection (</a:t>
            </a:r>
            <a:r>
              <a:rPr lang="en-US" sz="1200" b="0" i="0" kern="1200" dirty="0" err="1">
                <a:solidFill>
                  <a:schemeClr val="tx1"/>
                </a:solidFill>
                <a:effectLst/>
                <a:latin typeface="+mn-lt"/>
                <a:ea typeface="+mn-ea"/>
                <a:cs typeface="+mn-cs"/>
              </a:rPr>
              <a:t>eg</a:t>
            </a:r>
            <a:r>
              <a:rPr lang="en-US" sz="1200" b="0" i="0" kern="1200" dirty="0">
                <a:solidFill>
                  <a:schemeClr val="tx1"/>
                </a:solidFill>
                <a:effectLst/>
                <a:latin typeface="+mn-lt"/>
                <a:ea typeface="+mn-ea"/>
                <a:cs typeface="+mn-cs"/>
              </a:rPr>
              <a:t>, human papillomavirus) harbors the viral genome as a chromosomally integrated form without producing a progeny virus. Instead, the infected cells are transformed to cancerous cells. In addition, virus infection is not always successfully executed. For instance, the viral genome replication may not occur after entry to target cells due to strong host immune response or host restriction factors. This type of infection is termed “abortive infection”</a:t>
            </a:r>
            <a:endParaRPr lang="ru-RU" sz="1200" b="0" i="0" kern="1200" dirty="0">
              <a:solidFill>
                <a:schemeClr val="tx1"/>
              </a:solidFill>
              <a:effectLst/>
              <a:latin typeface="+mn-lt"/>
              <a:ea typeface="+mn-ea"/>
              <a:cs typeface="+mn-cs"/>
            </a:endParaRPr>
          </a:p>
          <a:p>
            <a:endParaRPr lang="ru-RU" sz="1200" b="0" i="0" kern="1200" dirty="0">
              <a:solidFill>
                <a:schemeClr val="tx1"/>
              </a:solidFill>
              <a:effectLst/>
              <a:latin typeface="+mn-lt"/>
              <a:ea typeface="+mn-ea"/>
              <a:cs typeface="+mn-cs"/>
            </a:endParaRPr>
          </a:p>
          <a:p>
            <a:endParaRPr lang="ru-RU" b="1" dirty="0"/>
          </a:p>
          <a:p>
            <a:endParaRPr lang="ru-RU" b="1" dirty="0"/>
          </a:p>
        </p:txBody>
      </p:sp>
      <p:sp>
        <p:nvSpPr>
          <p:cNvPr id="4" name="Номер слайда 3"/>
          <p:cNvSpPr>
            <a:spLocks noGrp="1"/>
          </p:cNvSpPr>
          <p:nvPr>
            <p:ph type="sldNum" sz="quarter" idx="5"/>
          </p:nvPr>
        </p:nvSpPr>
        <p:spPr/>
        <p:txBody>
          <a:bodyPr/>
          <a:lstStyle/>
          <a:p>
            <a:fld id="{971A3E5F-A1B3-4ABB-A5E1-B96C180FEFB0}" type="slidenum">
              <a:rPr lang="ru-RU" smtClean="0"/>
              <a:t>5</a:t>
            </a:fld>
            <a:endParaRPr lang="ru-RU"/>
          </a:p>
        </p:txBody>
      </p:sp>
    </p:spTree>
    <p:extLst>
      <p:ext uri="{BB962C8B-B14F-4D97-AF65-F5344CB8AC3E}">
        <p14:creationId xmlns:p14="http://schemas.microsoft.com/office/powerpoint/2010/main" val="1919667094"/>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Образ слайда 1"/>
          <p:cNvSpPr>
            <a:spLocks noGrp="1" noRot="1" noChangeAspect="1"/>
          </p:cNvSpPr>
          <p:nvPr>
            <p:ph type="sldImg"/>
          </p:nvPr>
        </p:nvSpPr>
        <p:spPr/>
      </p:sp>
      <p:sp>
        <p:nvSpPr>
          <p:cNvPr id="3" name="Заметки 2"/>
          <p:cNvSpPr>
            <a:spLocks noGrp="1"/>
          </p:cNvSpPr>
          <p:nvPr>
            <p:ph type="body" idx="1"/>
          </p:nvPr>
        </p:nvSpPr>
        <p:spPr/>
        <p:txBody>
          <a:bodyPr/>
          <a:lstStyle/>
          <a:p>
            <a:r>
              <a:rPr lang="en-US" sz="1200" b="0" i="0" kern="1200" dirty="0">
                <a:solidFill>
                  <a:schemeClr val="tx1"/>
                </a:solidFill>
                <a:effectLst/>
                <a:latin typeface="+mn-lt"/>
                <a:ea typeface="+mn-ea"/>
                <a:cs typeface="+mn-cs"/>
              </a:rPr>
              <a:t>A virus encounters multiple obstacles during its journey to enter the host cells. Cellular membranes pose as barriers for the invaders. The plasma membrane represents the first barrier that all animal viruses have to penetrate. The nuclear membrane represents the second barrier to some viruses that replicate their genome in the nucleus. Let’s see how viruses obviate the barriers.</a:t>
            </a:r>
            <a:endParaRPr lang="ru-RU" sz="1200" b="0" i="0" kern="1200" dirty="0">
              <a:solidFill>
                <a:schemeClr val="tx1"/>
              </a:solidFill>
              <a:effectLst/>
              <a:latin typeface="+mn-lt"/>
              <a:ea typeface="+mn-ea"/>
              <a:cs typeface="+mn-cs"/>
            </a:endParaRPr>
          </a:p>
          <a:p>
            <a:endParaRPr lang="ru-RU" dirty="0"/>
          </a:p>
          <a:p>
            <a:r>
              <a:rPr lang="en-US" sz="1200" b="0" i="0" kern="1200" dirty="0">
                <a:solidFill>
                  <a:schemeClr val="tx1"/>
                </a:solidFill>
                <a:effectLst/>
                <a:latin typeface="+mn-lt"/>
                <a:ea typeface="+mn-ea"/>
                <a:cs typeface="+mn-cs"/>
              </a:rPr>
              <a:t>Entry involves </a:t>
            </a:r>
            <a:r>
              <a:rPr lang="en-US" sz="1200" b="0" i="1" kern="1200" dirty="0">
                <a:solidFill>
                  <a:schemeClr val="tx1"/>
                </a:solidFill>
                <a:effectLst/>
                <a:latin typeface="+mn-lt"/>
                <a:ea typeface="+mn-ea"/>
                <a:cs typeface="+mn-cs"/>
              </a:rPr>
              <a:t>attachment</a:t>
            </a:r>
            <a:r>
              <a:rPr lang="en-US" sz="1200" b="0" i="0" kern="1200" dirty="0">
                <a:solidFill>
                  <a:schemeClr val="tx1"/>
                </a:solidFill>
                <a:effectLst/>
                <a:latin typeface="+mn-lt"/>
                <a:ea typeface="+mn-ea"/>
                <a:cs typeface="+mn-cs"/>
              </a:rPr>
              <a:t>, in which a virus particle encounters the host cell and attaches to the cell surface, </a:t>
            </a:r>
            <a:r>
              <a:rPr lang="en-US" sz="1200" b="0" i="1" kern="1200" dirty="0">
                <a:solidFill>
                  <a:schemeClr val="tx1"/>
                </a:solidFill>
                <a:effectLst/>
                <a:latin typeface="+mn-lt"/>
                <a:ea typeface="+mn-ea"/>
                <a:cs typeface="+mn-cs"/>
              </a:rPr>
              <a:t>penetration</a:t>
            </a:r>
            <a:r>
              <a:rPr lang="en-US" sz="1200" b="0" i="0" kern="1200" dirty="0">
                <a:solidFill>
                  <a:schemeClr val="tx1"/>
                </a:solidFill>
                <a:effectLst/>
                <a:latin typeface="+mn-lt"/>
                <a:ea typeface="+mn-ea"/>
                <a:cs typeface="+mn-cs"/>
              </a:rPr>
              <a:t>, in which a virus particle reaches the cytoplasm, and </a:t>
            </a:r>
            <a:r>
              <a:rPr lang="en-US" sz="1200" b="0" i="1" kern="1200" dirty="0">
                <a:solidFill>
                  <a:schemeClr val="tx1"/>
                </a:solidFill>
                <a:effectLst/>
                <a:latin typeface="+mn-lt"/>
                <a:ea typeface="+mn-ea"/>
                <a:cs typeface="+mn-cs"/>
              </a:rPr>
              <a:t>uncoating</a:t>
            </a:r>
            <a:r>
              <a:rPr lang="en-US" sz="1200" b="0" i="0" kern="1200" dirty="0">
                <a:solidFill>
                  <a:schemeClr val="tx1"/>
                </a:solidFill>
                <a:effectLst/>
                <a:latin typeface="+mn-lt"/>
                <a:ea typeface="+mn-ea"/>
                <a:cs typeface="+mn-cs"/>
              </a:rPr>
              <a:t>, in which the virus sheds its capsid.</a:t>
            </a:r>
            <a:endParaRPr lang="ru-RU" sz="1200" b="0" i="0" kern="1200" dirty="0">
              <a:solidFill>
                <a:schemeClr val="tx1"/>
              </a:solidFill>
              <a:effectLst/>
              <a:latin typeface="+mn-lt"/>
              <a:ea typeface="+mn-ea"/>
              <a:cs typeface="+mn-cs"/>
            </a:endParaRPr>
          </a:p>
          <a:p>
            <a:r>
              <a:rPr lang="en-US" sz="1200" b="0" i="0" kern="1200" dirty="0">
                <a:solidFill>
                  <a:schemeClr val="tx1"/>
                </a:solidFill>
                <a:effectLst/>
                <a:latin typeface="+mn-lt"/>
                <a:ea typeface="+mn-ea"/>
                <a:cs typeface="+mn-cs"/>
              </a:rPr>
              <a:t> (1) attachment factors and (2) viral receptors. The attachment factor on the cell surface recruits and holds the virus particles, thereby facilitating the interaction of the viral particle with the entry receptor. In fact, </a:t>
            </a:r>
            <a:r>
              <a:rPr lang="en-US" sz="1200" b="0" i="0" kern="1200" dirty="0" err="1">
                <a:solidFill>
                  <a:schemeClr val="tx1"/>
                </a:solidFill>
                <a:effectLst/>
                <a:latin typeface="+mn-lt"/>
                <a:ea typeface="+mn-ea"/>
                <a:cs typeface="+mn-cs"/>
              </a:rPr>
              <a:t>glycoaminoglycans</a:t>
            </a:r>
            <a:r>
              <a:rPr lang="en-US" sz="1200" b="0" i="0" kern="1200" dirty="0">
                <a:solidFill>
                  <a:schemeClr val="tx1"/>
                </a:solidFill>
                <a:effectLst/>
                <a:latin typeface="+mn-lt"/>
                <a:ea typeface="+mn-ea"/>
                <a:cs typeface="+mn-cs"/>
              </a:rPr>
              <a:t>, such as heparins, serve as the attachment factor for diverse viruses, revealing the broader specificity of the attachment factors (</a:t>
            </a:r>
            <a:r>
              <a:rPr lang="en-US" sz="1200" b="0" i="0" kern="1200" dirty="0">
                <a:solidFill>
                  <a:schemeClr val="tx1"/>
                </a:solidFill>
                <a:effectLst/>
                <a:latin typeface="+mn-lt"/>
                <a:ea typeface="+mn-ea"/>
                <a:cs typeface="+mn-cs"/>
                <a:hlinkClick r:id="rId3"/>
              </a:rPr>
              <a:t>Table 3.1</a:t>
            </a:r>
            <a:r>
              <a:rPr lang="en-US" sz="1200" b="0" i="0" kern="1200" dirty="0">
                <a:solidFill>
                  <a:schemeClr val="tx1"/>
                </a:solidFill>
                <a:effectLst/>
                <a:latin typeface="+mn-lt"/>
                <a:ea typeface="+mn-ea"/>
                <a:cs typeface="+mn-cs"/>
              </a:rPr>
              <a:t> ). Unlike attachment factors, viral receptors, upon binding to the virus particles, promote the penetration of virus particles into cells. Further, the viral receptors are virus-specific and more importantly, determine cell tropism. For example, </a:t>
            </a:r>
            <a:r>
              <a:rPr lang="en-US" sz="1200" b="0" i="1" kern="1200" dirty="0">
                <a:solidFill>
                  <a:schemeClr val="tx1"/>
                </a:solidFill>
                <a:effectLst/>
                <a:latin typeface="+mn-lt"/>
                <a:ea typeface="+mn-ea"/>
                <a:cs typeface="+mn-cs"/>
              </a:rPr>
              <a:t>CD4</a:t>
            </a:r>
            <a:r>
              <a:rPr lang="en-US" sz="1200" b="0" i="0" kern="1200" dirty="0">
                <a:solidFill>
                  <a:schemeClr val="tx1"/>
                </a:solidFill>
                <a:effectLst/>
                <a:latin typeface="+mn-lt"/>
                <a:ea typeface="+mn-ea"/>
                <a:cs typeface="+mn-cs"/>
              </a:rPr>
              <a:t> </a:t>
            </a:r>
            <a:r>
              <a:rPr lang="en-US" sz="1200" b="0" i="0" kern="1200" baseline="30000" dirty="0">
                <a:solidFill>
                  <a:schemeClr val="tx1"/>
                </a:solidFill>
                <a:effectLst/>
                <a:latin typeface="+mn-lt"/>
                <a:ea typeface="+mn-ea"/>
                <a:cs typeface="+mn-cs"/>
                <a:hlinkClick r:id="rId4"/>
              </a:rPr>
              <a:t>1</a:t>
            </a:r>
            <a:r>
              <a:rPr lang="en-US" sz="1200" b="0" i="0" kern="1200" dirty="0">
                <a:solidFill>
                  <a:schemeClr val="tx1"/>
                </a:solidFill>
                <a:effectLst/>
                <a:latin typeface="+mn-lt"/>
                <a:ea typeface="+mn-ea"/>
                <a:cs typeface="+mn-cs"/>
              </a:rPr>
              <a:t> is specifically recognized by HIV, which infects CD4-expressing T lymphocytes.</a:t>
            </a:r>
            <a:endParaRPr lang="ru-RU" sz="1200" b="0" i="0" kern="1200" dirty="0">
              <a:solidFill>
                <a:schemeClr val="tx1"/>
              </a:solidFill>
              <a:effectLst/>
              <a:latin typeface="+mn-lt"/>
              <a:ea typeface="+mn-ea"/>
              <a:cs typeface="+mn-cs"/>
            </a:endParaRPr>
          </a:p>
          <a:p>
            <a:endParaRPr lang="ru-RU" sz="1200" b="0" i="0" kern="1200" dirty="0">
              <a:solidFill>
                <a:schemeClr val="tx1"/>
              </a:solidFill>
              <a:effectLst/>
              <a:latin typeface="+mn-lt"/>
              <a:ea typeface="+mn-ea"/>
              <a:cs typeface="+mn-cs"/>
            </a:endParaRPr>
          </a:p>
          <a:p>
            <a:r>
              <a:rPr lang="ru-RU" sz="1200" b="0" i="0" kern="1200" dirty="0">
                <a:solidFill>
                  <a:schemeClr val="tx1"/>
                </a:solidFill>
                <a:effectLst/>
                <a:latin typeface="+mn-lt"/>
                <a:ea typeface="+mn-ea"/>
                <a:cs typeface="+mn-cs"/>
              </a:rPr>
              <a:t>Т.е. Вирус использует готовые молекулы клеточной поверхности для своего захода. Обычно эти молекулы имеют свою функцию для организма, как рецепторы факторов роста. </a:t>
            </a:r>
            <a:r>
              <a:rPr lang="en-US" sz="1200" b="0" i="1" kern="1200" dirty="0">
                <a:solidFill>
                  <a:schemeClr val="tx1"/>
                </a:solidFill>
                <a:effectLst/>
                <a:latin typeface="+mn-lt"/>
                <a:ea typeface="+mn-ea"/>
                <a:cs typeface="+mn-cs"/>
              </a:rPr>
              <a:t>CCR5</a:t>
            </a:r>
            <a:r>
              <a:rPr lang="en-US" sz="1200" b="0" i="0" kern="1200" dirty="0">
                <a:solidFill>
                  <a:schemeClr val="tx1"/>
                </a:solidFill>
                <a:effectLst/>
                <a:latin typeface="+mn-lt"/>
                <a:ea typeface="+mn-ea"/>
                <a:cs typeface="+mn-cs"/>
              </a:rPr>
              <a:t> or </a:t>
            </a:r>
            <a:r>
              <a:rPr lang="en-US" sz="1200" b="0" i="1" kern="1200" dirty="0">
                <a:solidFill>
                  <a:schemeClr val="tx1"/>
                </a:solidFill>
                <a:effectLst/>
                <a:latin typeface="+mn-lt"/>
                <a:ea typeface="+mn-ea"/>
                <a:cs typeface="+mn-cs"/>
              </a:rPr>
              <a:t>CXCR4</a:t>
            </a:r>
            <a:r>
              <a:rPr lang="ru-RU" sz="1200" b="0" i="1" kern="1200" dirty="0">
                <a:solidFill>
                  <a:schemeClr val="tx1"/>
                </a:solidFill>
                <a:effectLst/>
                <a:latin typeface="+mn-lt"/>
                <a:ea typeface="+mn-ea"/>
                <a:cs typeface="+mn-cs"/>
              </a:rPr>
              <a:t>. Еще есть хозяйские факторы рестрикции</a:t>
            </a:r>
          </a:p>
          <a:p>
            <a:endParaRPr lang="ru-RU" sz="1200" b="0" i="1"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ru-RU" dirty="0"/>
              <a:t>(например, классическое взаимодействие ГА с рецептором), также играют роль </a:t>
            </a:r>
            <a:r>
              <a:rPr lang="ru-RU" dirty="0" err="1"/>
              <a:t>доп</a:t>
            </a:r>
            <a:r>
              <a:rPr lang="ru-RU" dirty="0"/>
              <a:t> белки вируса как нейраминидаза, которая облегчает продвижение вируса по слизи</a:t>
            </a:r>
          </a:p>
          <a:p>
            <a:endParaRPr lang="ru-RU" sz="1200" b="0" i="1" kern="1200" dirty="0">
              <a:solidFill>
                <a:schemeClr val="tx1"/>
              </a:solidFill>
              <a:effectLst/>
              <a:latin typeface="+mn-lt"/>
              <a:ea typeface="+mn-ea"/>
              <a:cs typeface="+mn-cs"/>
            </a:endParaRPr>
          </a:p>
          <a:p>
            <a:endParaRPr lang="ru-RU" sz="1200" b="0" i="1" kern="1200" dirty="0">
              <a:solidFill>
                <a:schemeClr val="tx1"/>
              </a:solidFill>
              <a:effectLst/>
              <a:latin typeface="+mn-lt"/>
              <a:ea typeface="+mn-ea"/>
              <a:cs typeface="+mn-cs"/>
            </a:endParaRPr>
          </a:p>
          <a:p>
            <a:r>
              <a:rPr lang="en-US" sz="1200" b="0" i="1" kern="1200" dirty="0">
                <a:solidFill>
                  <a:schemeClr val="tx1"/>
                </a:solidFill>
                <a:effectLst/>
                <a:latin typeface="+mn-lt"/>
                <a:ea typeface="+mn-ea"/>
                <a:cs typeface="+mn-cs"/>
              </a:rPr>
              <a:t>direct fusion</a:t>
            </a:r>
            <a:r>
              <a:rPr lang="en-US" sz="1200" b="0" i="0" kern="1200" dirty="0">
                <a:solidFill>
                  <a:schemeClr val="tx1"/>
                </a:solidFill>
                <a:effectLst/>
                <a:latin typeface="+mn-lt"/>
                <a:ea typeface="+mn-ea"/>
                <a:cs typeface="+mn-cs"/>
              </a:rPr>
              <a:t> and </a:t>
            </a:r>
            <a:r>
              <a:rPr lang="en-US" sz="1200" b="0" i="1" kern="1200" dirty="0">
                <a:solidFill>
                  <a:schemeClr val="tx1"/>
                </a:solidFill>
                <a:effectLst/>
                <a:latin typeface="+mn-lt"/>
                <a:ea typeface="+mn-ea"/>
                <a:cs typeface="+mn-cs"/>
              </a:rPr>
              <a:t>receptor-mediated endocytosis</a:t>
            </a:r>
            <a:r>
              <a:rPr lang="en-US" sz="1200" b="0" i="0" kern="1200" dirty="0">
                <a:solidFill>
                  <a:schemeClr val="tx1"/>
                </a:solidFill>
                <a:effectLst/>
                <a:latin typeface="+mn-lt"/>
                <a:ea typeface="+mn-ea"/>
                <a:cs typeface="+mn-cs"/>
              </a:rPr>
              <a:t>. </a:t>
            </a:r>
            <a:endParaRPr lang="ru-RU" sz="1200" b="0" i="0" kern="1200" dirty="0">
              <a:solidFill>
                <a:schemeClr val="tx1"/>
              </a:solidFill>
              <a:effectLst/>
              <a:latin typeface="+mn-lt"/>
              <a:ea typeface="+mn-ea"/>
              <a:cs typeface="+mn-cs"/>
            </a:endParaRPr>
          </a:p>
          <a:p>
            <a:r>
              <a:rPr lang="en-US" sz="1200" b="0" i="1" kern="1200" dirty="0">
                <a:solidFill>
                  <a:schemeClr val="tx1"/>
                </a:solidFill>
                <a:effectLst/>
                <a:latin typeface="+mn-lt"/>
                <a:ea typeface="+mn-ea"/>
                <a:cs typeface="+mn-cs"/>
              </a:rPr>
              <a:t>Direct fusion</a:t>
            </a:r>
            <a:r>
              <a:rPr lang="en-US" sz="1200" b="0" i="0" kern="1200" dirty="0">
                <a:solidFill>
                  <a:schemeClr val="tx1"/>
                </a:solidFill>
                <a:effectLst/>
                <a:latin typeface="+mn-lt"/>
                <a:ea typeface="+mn-ea"/>
                <a:cs typeface="+mn-cs"/>
              </a:rPr>
              <a:t>: Direct fusion, as its name implies, is a mechanism in which two membranes (</a:t>
            </a:r>
            <a:r>
              <a:rPr lang="en-US" sz="1200" b="0" i="0" kern="1200" dirty="0" err="1">
                <a:solidFill>
                  <a:schemeClr val="tx1"/>
                </a:solidFill>
                <a:effectLst/>
                <a:latin typeface="+mn-lt"/>
                <a:ea typeface="+mn-ea"/>
                <a:cs typeface="+mn-cs"/>
              </a:rPr>
              <a:t>ie</a:t>
            </a:r>
            <a:r>
              <a:rPr lang="en-US" sz="1200" b="0" i="0" kern="1200" dirty="0">
                <a:solidFill>
                  <a:schemeClr val="tx1"/>
                </a:solidFill>
                <a:effectLst/>
                <a:latin typeface="+mn-lt"/>
                <a:ea typeface="+mn-ea"/>
                <a:cs typeface="+mn-cs"/>
              </a:rPr>
              <a:t>, the viral envelope and cell membrane) fuse (</a:t>
            </a:r>
            <a:r>
              <a:rPr lang="en-US" sz="1200" b="0" i="0" kern="1200" dirty="0">
                <a:solidFill>
                  <a:schemeClr val="tx1"/>
                </a:solidFill>
                <a:effectLst/>
                <a:latin typeface="+mn-lt"/>
                <a:ea typeface="+mn-ea"/>
                <a:cs typeface="+mn-cs"/>
                <a:hlinkClick r:id="rId5"/>
              </a:rPr>
              <a:t>Fig. 3.3A</a:t>
            </a:r>
            <a:r>
              <a:rPr lang="en-US" sz="1200" b="0" i="0" kern="1200" dirty="0">
                <a:solidFill>
                  <a:schemeClr val="tx1"/>
                </a:solidFill>
                <a:effectLst/>
                <a:latin typeface="+mn-lt"/>
                <a:ea typeface="+mn-ea"/>
                <a:cs typeface="+mn-cs"/>
              </a:rPr>
              <a:t> ). In this case, the viral nucleocapsid is directly delivered to the cytoplasm, leaving the viral envelope behind on the plasma membrane. Retrovirus is a representative that penetrates by direct fusion (see Fig. 17.4).</a:t>
            </a:r>
            <a:endParaRPr lang="ru-RU" sz="1200" b="0" i="0" kern="1200" dirty="0">
              <a:solidFill>
                <a:schemeClr val="tx1"/>
              </a:solidFill>
              <a:effectLst/>
              <a:latin typeface="+mn-lt"/>
              <a:ea typeface="+mn-ea"/>
              <a:cs typeface="+mn-cs"/>
            </a:endParaRPr>
          </a:p>
          <a:p>
            <a:r>
              <a:rPr lang="en-US" sz="1200" b="0" i="0" kern="1200" dirty="0">
                <a:solidFill>
                  <a:schemeClr val="tx1"/>
                </a:solidFill>
                <a:effectLst/>
                <a:latin typeface="+mn-lt"/>
                <a:ea typeface="+mn-ea"/>
                <a:cs typeface="+mn-cs"/>
              </a:rPr>
              <a:t>For nonenveloped naked viruses, receptor-mediated endocytosis is used for penetration.</a:t>
            </a:r>
            <a:endParaRPr lang="ru-RU" sz="1200" b="0" i="0" kern="1200" dirty="0">
              <a:solidFill>
                <a:schemeClr val="tx1"/>
              </a:solidFill>
              <a:effectLst/>
              <a:latin typeface="+mn-lt"/>
              <a:ea typeface="+mn-ea"/>
              <a:cs typeface="+mn-cs"/>
            </a:endParaRPr>
          </a:p>
          <a:p>
            <a:endParaRPr lang="ru-RU" sz="1200" b="0" i="0" kern="1200" dirty="0">
              <a:solidFill>
                <a:schemeClr val="tx1"/>
              </a:solidFill>
              <a:effectLst/>
              <a:latin typeface="+mn-lt"/>
              <a:ea typeface="+mn-ea"/>
              <a:cs typeface="+mn-cs"/>
            </a:endParaRPr>
          </a:p>
          <a:p>
            <a:r>
              <a:rPr lang="en-US" sz="1200" b="0" i="0" kern="1200" dirty="0">
                <a:solidFill>
                  <a:schemeClr val="tx1"/>
                </a:solidFill>
                <a:effectLst/>
                <a:latin typeface="+mn-lt"/>
                <a:ea typeface="+mn-ea"/>
                <a:cs typeface="+mn-cs"/>
              </a:rPr>
              <a:t> Unlike direct fusion, evidently, receptor-mediated endocytosis bypasses the actin cortex or the meshwork of microfilaments in the cortex that presents an obstacle for the penetration (see </a:t>
            </a:r>
            <a:r>
              <a:rPr lang="en-US" sz="1200" b="0" i="0" kern="1200" dirty="0">
                <a:solidFill>
                  <a:schemeClr val="tx1"/>
                </a:solidFill>
                <a:effectLst/>
                <a:latin typeface="+mn-lt"/>
                <a:ea typeface="+mn-ea"/>
                <a:cs typeface="+mn-cs"/>
                <a:hlinkClick r:id="rId5"/>
              </a:rPr>
              <a:t>Fig. 3.3</a:t>
            </a:r>
            <a:r>
              <a:rPr lang="en-US" sz="1200" b="0" i="0" kern="1200" dirty="0">
                <a:solidFill>
                  <a:schemeClr val="tx1"/>
                </a:solidFill>
                <a:effectLst/>
                <a:latin typeface="+mn-lt"/>
                <a:ea typeface="+mn-ea"/>
                <a:cs typeface="+mn-cs"/>
              </a:rPr>
              <a:t>). Moreover, by being taken up by endocytosis, animal viruses can avoid leaving the viral envelope glycoprotein on the plasma membrane, thus likely causing a delay in detection by immune system.</a:t>
            </a:r>
            <a:endParaRPr lang="ru-RU" sz="1200" b="0" i="0" kern="1200" dirty="0">
              <a:solidFill>
                <a:schemeClr val="tx1"/>
              </a:solidFill>
              <a:effectLst/>
              <a:latin typeface="+mn-lt"/>
              <a:ea typeface="+mn-ea"/>
              <a:cs typeface="+mn-cs"/>
            </a:endParaRPr>
          </a:p>
          <a:p>
            <a:endParaRPr lang="ru-RU" sz="1200" b="0" i="0" kern="1200" dirty="0">
              <a:solidFill>
                <a:schemeClr val="tx1"/>
              </a:solidFill>
              <a:effectLst/>
              <a:latin typeface="+mn-lt"/>
              <a:ea typeface="+mn-ea"/>
              <a:cs typeface="+mn-cs"/>
            </a:endParaRPr>
          </a:p>
          <a:p>
            <a:r>
              <a:rPr lang="en-US" sz="1200" b="0" i="0" kern="1200" dirty="0">
                <a:solidFill>
                  <a:schemeClr val="tx1"/>
                </a:solidFill>
                <a:effectLst/>
                <a:latin typeface="+mn-lt"/>
                <a:ea typeface="+mn-ea"/>
                <a:cs typeface="+mn-cs"/>
              </a:rPr>
              <a:t>As the virus particles approach to the site of replication, from the cell periphery to the perinuclear space, the viral genome becomes exposed to cellular machinery for viral gene expression, a process termed uncoating. Uncoating is often linked with the endocytic route or cytoplasmic trafficking (see </a:t>
            </a:r>
            <a:r>
              <a:rPr lang="en-US" sz="1200" b="0" i="0" kern="1200" dirty="0">
                <a:solidFill>
                  <a:schemeClr val="tx1"/>
                </a:solidFill>
                <a:effectLst/>
                <a:latin typeface="+mn-lt"/>
                <a:ea typeface="+mn-ea"/>
                <a:cs typeface="+mn-cs"/>
                <a:hlinkClick r:id="rId6"/>
              </a:rPr>
              <a:t>Fig. 3.6</a:t>
            </a:r>
            <a:r>
              <a:rPr lang="en-US" sz="1200" b="0" i="0" kern="1200" dirty="0">
                <a:solidFill>
                  <a:schemeClr val="tx1"/>
                </a:solidFill>
                <a:effectLst/>
                <a:latin typeface="+mn-lt"/>
                <a:ea typeface="+mn-ea"/>
                <a:cs typeface="+mn-cs"/>
              </a:rPr>
              <a:t>).</a:t>
            </a:r>
            <a:endParaRPr lang="ru-RU" sz="1200" b="0" i="0" kern="1200" dirty="0">
              <a:solidFill>
                <a:schemeClr val="tx1"/>
              </a:solidFill>
              <a:effectLst/>
              <a:latin typeface="+mn-lt"/>
              <a:ea typeface="+mn-ea"/>
              <a:cs typeface="+mn-cs"/>
            </a:endParaRPr>
          </a:p>
          <a:p>
            <a:endParaRPr lang="ru-RU" sz="1200" b="0" i="1" kern="1200" dirty="0">
              <a:solidFill>
                <a:schemeClr val="tx1"/>
              </a:solidFill>
              <a:effectLst/>
              <a:latin typeface="+mn-lt"/>
              <a:ea typeface="+mn-ea"/>
              <a:cs typeface="+mn-cs"/>
            </a:endParaRPr>
          </a:p>
          <a:p>
            <a:endParaRPr lang="ru-RU" sz="1200" b="0" i="0" kern="1200" dirty="0">
              <a:solidFill>
                <a:schemeClr val="tx1"/>
              </a:solidFill>
              <a:effectLst/>
              <a:latin typeface="+mn-lt"/>
              <a:ea typeface="+mn-ea"/>
              <a:cs typeface="+mn-cs"/>
            </a:endParaRPr>
          </a:p>
          <a:p>
            <a:endParaRPr lang="ru-RU" dirty="0"/>
          </a:p>
        </p:txBody>
      </p:sp>
      <p:sp>
        <p:nvSpPr>
          <p:cNvPr id="4" name="Номер слайда 3"/>
          <p:cNvSpPr>
            <a:spLocks noGrp="1"/>
          </p:cNvSpPr>
          <p:nvPr>
            <p:ph type="sldNum" sz="quarter" idx="5"/>
          </p:nvPr>
        </p:nvSpPr>
        <p:spPr/>
        <p:txBody>
          <a:bodyPr/>
          <a:lstStyle/>
          <a:p>
            <a:fld id="{971A3E5F-A1B3-4ABB-A5E1-B96C180FEFB0}" type="slidenum">
              <a:rPr lang="ru-RU" smtClean="0"/>
              <a:t>7</a:t>
            </a:fld>
            <a:endParaRPr lang="ru-RU"/>
          </a:p>
        </p:txBody>
      </p:sp>
    </p:spTree>
    <p:extLst>
      <p:ext uri="{BB962C8B-B14F-4D97-AF65-F5344CB8AC3E}">
        <p14:creationId xmlns:p14="http://schemas.microsoft.com/office/powerpoint/2010/main" val="355682052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Образ слайда 1"/>
          <p:cNvSpPr>
            <a:spLocks noGrp="1" noRot="1" noChangeAspect="1"/>
          </p:cNvSpPr>
          <p:nvPr>
            <p:ph type="sldImg"/>
          </p:nvPr>
        </p:nvSpPr>
        <p:spPr/>
      </p:sp>
      <p:sp>
        <p:nvSpPr>
          <p:cNvPr id="3" name="Заметки 2"/>
          <p:cNvSpPr>
            <a:spLocks noGrp="1"/>
          </p:cNvSpPr>
          <p:nvPr>
            <p:ph type="body" idx="1"/>
          </p:nvPr>
        </p:nvSpPr>
        <p:spPr/>
        <p:txBody>
          <a:bodyPr/>
          <a:lstStyle/>
          <a:p>
            <a:r>
              <a:rPr lang="ru-RU" dirty="0"/>
              <a:t>Геном – совокупность генов, проще, какая нуклеиновая </a:t>
            </a:r>
            <a:r>
              <a:rPr lang="ru-RU" dirty="0" err="1"/>
              <a:t>килота</a:t>
            </a:r>
            <a:r>
              <a:rPr lang="ru-RU" dirty="0"/>
              <a:t>: </a:t>
            </a:r>
            <a:r>
              <a:rPr lang="ru-RU" dirty="0" err="1"/>
              <a:t>днк</a:t>
            </a:r>
            <a:r>
              <a:rPr lang="ru-RU" dirty="0"/>
              <a:t>, </a:t>
            </a:r>
            <a:r>
              <a:rPr lang="ru-RU" dirty="0" err="1"/>
              <a:t>рнк</a:t>
            </a:r>
            <a:endParaRPr lang="ru-RU" dirty="0"/>
          </a:p>
          <a:p>
            <a:r>
              <a:rPr lang="ru-RU" dirty="0"/>
              <a:t>Организация вирусного генома совсем не такая как в клетке. В клетке геном  - это двуцепочечная ДНК.</a:t>
            </a:r>
          </a:p>
          <a:p>
            <a:r>
              <a:rPr lang="ru-RU" dirty="0"/>
              <a:t>Что такое полярность: если геном представлен по сути матричной РНК, он положительный</a:t>
            </a:r>
          </a:p>
          <a:p>
            <a:pPr marL="0" marR="0" lvl="0" indent="0" algn="l" defTabSz="914400" rtl="0" eaLnBrk="1" fontAlgn="auto" latinLnBrk="0" hangingPunct="1">
              <a:lnSpc>
                <a:spcPct val="100000"/>
              </a:lnSpc>
              <a:spcBef>
                <a:spcPts val="0"/>
              </a:spcBef>
              <a:spcAft>
                <a:spcPts val="0"/>
              </a:spcAft>
              <a:buClrTx/>
              <a:buSzTx/>
              <a:buFontTx/>
              <a:buNone/>
              <a:tabLst/>
              <a:defRPr/>
            </a:pPr>
            <a:r>
              <a:rPr lang="ru-RU" dirty="0"/>
              <a:t>(у </a:t>
            </a:r>
            <a:r>
              <a:rPr lang="ru-RU" dirty="0" err="1"/>
              <a:t>рнк</a:t>
            </a:r>
            <a:r>
              <a:rPr lang="ru-RU" dirty="0"/>
              <a:t> изменчивость больше)</a:t>
            </a:r>
          </a:p>
          <a:p>
            <a:pPr marL="0" marR="0" lvl="0" indent="0" algn="l" defTabSz="914400" rtl="0" eaLnBrk="1" fontAlgn="auto" latinLnBrk="0" hangingPunct="1">
              <a:lnSpc>
                <a:spcPct val="100000"/>
              </a:lnSpc>
              <a:spcBef>
                <a:spcPts val="0"/>
              </a:spcBef>
              <a:spcAft>
                <a:spcPts val="0"/>
              </a:spcAft>
              <a:buClrTx/>
              <a:buSzTx/>
              <a:buFontTx/>
              <a:buNone/>
              <a:tabLst/>
              <a:defRPr/>
            </a:pPr>
            <a:r>
              <a:rPr lang="ru-RU" dirty="0"/>
              <a:t>(тоже вариант для генетического разнообразия)</a:t>
            </a:r>
          </a:p>
          <a:p>
            <a:r>
              <a:rPr lang="ru-RU" dirty="0" err="1"/>
              <a:t>Репликативные</a:t>
            </a:r>
            <a:r>
              <a:rPr lang="ru-RU" dirty="0"/>
              <a:t> органеллы – чтобы прятаться от иммунной системы (</a:t>
            </a:r>
            <a:r>
              <a:rPr lang="ru-RU" dirty="0" err="1"/>
              <a:t>дц</a:t>
            </a:r>
            <a:r>
              <a:rPr lang="ru-RU" dirty="0"/>
              <a:t> РНК)</a:t>
            </a:r>
          </a:p>
        </p:txBody>
      </p:sp>
      <p:sp>
        <p:nvSpPr>
          <p:cNvPr id="4" name="Номер слайда 3"/>
          <p:cNvSpPr>
            <a:spLocks noGrp="1"/>
          </p:cNvSpPr>
          <p:nvPr>
            <p:ph type="sldNum" sz="quarter" idx="5"/>
          </p:nvPr>
        </p:nvSpPr>
        <p:spPr/>
        <p:txBody>
          <a:bodyPr/>
          <a:lstStyle/>
          <a:p>
            <a:fld id="{971A3E5F-A1B3-4ABB-A5E1-B96C180FEFB0}" type="slidenum">
              <a:rPr lang="ru-RU" smtClean="0"/>
              <a:t>8</a:t>
            </a:fld>
            <a:endParaRPr lang="ru-RU"/>
          </a:p>
        </p:txBody>
      </p:sp>
    </p:spTree>
    <p:extLst>
      <p:ext uri="{BB962C8B-B14F-4D97-AF65-F5344CB8AC3E}">
        <p14:creationId xmlns:p14="http://schemas.microsoft.com/office/powerpoint/2010/main" val="2818165993"/>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Образ слайда 1"/>
          <p:cNvSpPr>
            <a:spLocks noGrp="1" noRot="1" noChangeAspect="1"/>
          </p:cNvSpPr>
          <p:nvPr>
            <p:ph type="sldImg"/>
          </p:nvPr>
        </p:nvSpPr>
        <p:spPr/>
      </p:sp>
      <p:sp>
        <p:nvSpPr>
          <p:cNvPr id="3" name="Заметки 2"/>
          <p:cNvSpPr>
            <a:spLocks noGrp="1"/>
          </p:cNvSpPr>
          <p:nvPr>
            <p:ph type="body" idx="1"/>
          </p:nvPr>
        </p:nvSpPr>
        <p:spPr/>
        <p:txBody>
          <a:bodyPr/>
          <a:lstStyle/>
          <a:p>
            <a:r>
              <a:rPr lang="ru-RU" dirty="0" err="1"/>
              <a:t>Дц</a:t>
            </a:r>
            <a:r>
              <a:rPr lang="ru-RU" dirty="0"/>
              <a:t> РНК -бешенство</a:t>
            </a:r>
          </a:p>
          <a:p>
            <a:r>
              <a:rPr lang="ru-RU" dirty="0"/>
              <a:t>(+)</a:t>
            </a:r>
            <a:r>
              <a:rPr lang="ru-RU" dirty="0" err="1"/>
              <a:t>оц</a:t>
            </a:r>
            <a:r>
              <a:rPr lang="ru-RU" dirty="0"/>
              <a:t> РНК – гепатит с, </a:t>
            </a:r>
            <a:r>
              <a:rPr lang="ru-RU" dirty="0" err="1"/>
              <a:t>пикорнавирусы</a:t>
            </a:r>
            <a:endParaRPr lang="ru-RU" dirty="0"/>
          </a:p>
          <a:p>
            <a:r>
              <a:rPr lang="ru-RU" dirty="0"/>
              <a:t>(-)</a:t>
            </a:r>
            <a:r>
              <a:rPr lang="ru-RU" dirty="0" err="1"/>
              <a:t>оцРНК</a:t>
            </a:r>
            <a:r>
              <a:rPr lang="ru-RU" dirty="0"/>
              <a:t> - </a:t>
            </a:r>
            <a:r>
              <a:rPr lang="ru-RU" dirty="0" err="1"/>
              <a:t>рабдовирусы</a:t>
            </a:r>
            <a:endParaRPr lang="ru-RU" dirty="0"/>
          </a:p>
          <a:p>
            <a:r>
              <a:rPr lang="ru-RU" dirty="0"/>
              <a:t>Важно: вирусные онкогены ДНК-вирусов напрямую подавляют опухолевые супрессоры</a:t>
            </a:r>
          </a:p>
          <a:p>
            <a:r>
              <a:rPr lang="ru-RU" dirty="0"/>
              <a:t>папиллома, </a:t>
            </a:r>
            <a:r>
              <a:rPr lang="ru-RU" dirty="0" err="1"/>
              <a:t>адено</a:t>
            </a:r>
            <a:r>
              <a:rPr lang="ru-RU" dirty="0"/>
              <a:t>, герпесы</a:t>
            </a:r>
          </a:p>
          <a:p>
            <a:endParaRPr lang="ru-RU" dirty="0"/>
          </a:p>
          <a:p>
            <a:r>
              <a:rPr lang="ru-RU" sz="1200" b="0" i="0" kern="1200" dirty="0">
                <a:solidFill>
                  <a:schemeClr val="tx1"/>
                </a:solidFill>
                <a:effectLst/>
                <a:latin typeface="+mn-lt"/>
                <a:ea typeface="+mn-ea"/>
                <a:cs typeface="+mn-cs"/>
              </a:rPr>
              <a:t>Поглощенная клеткой нуклеиновая кислота </a:t>
            </a:r>
            <a:r>
              <a:rPr lang="ru-RU" sz="1200" b="0" i="0" kern="1200" dirty="0" err="1">
                <a:solidFill>
                  <a:schemeClr val="tx1"/>
                </a:solidFill>
                <a:effectLst/>
                <a:latin typeface="+mn-lt"/>
                <a:ea typeface="+mn-ea"/>
                <a:cs typeface="+mn-cs"/>
              </a:rPr>
              <a:t>парвовируса</a:t>
            </a:r>
            <a:r>
              <a:rPr lang="ru-RU" sz="1200" b="0" i="0" kern="1200" dirty="0">
                <a:solidFill>
                  <a:schemeClr val="tx1"/>
                </a:solidFill>
                <a:effectLst/>
                <a:latin typeface="+mn-lt"/>
                <a:ea typeface="+mn-ea"/>
                <a:cs typeface="+mn-cs"/>
              </a:rPr>
              <a:t> поставляет свой геном в </a:t>
            </a:r>
            <a:r>
              <a:rPr lang="ru-RU" sz="1200" b="0" i="0" u="none" strike="noStrike" kern="1200" dirty="0">
                <a:solidFill>
                  <a:schemeClr val="tx1"/>
                </a:solidFill>
                <a:effectLst/>
                <a:latin typeface="+mn-lt"/>
                <a:ea typeface="+mn-ea"/>
                <a:cs typeface="+mn-cs"/>
                <a:hlinkClick r:id="rId3" tooltip="Клеточное ядро"/>
              </a:rPr>
              <a:t>ядро клетки</a:t>
            </a:r>
            <a:r>
              <a:rPr lang="ru-RU" sz="1200" b="0" i="0" kern="1200" dirty="0">
                <a:solidFill>
                  <a:schemeClr val="tx1"/>
                </a:solidFill>
                <a:effectLst/>
                <a:latin typeface="+mn-lt"/>
                <a:ea typeface="+mn-ea"/>
                <a:cs typeface="+mn-cs"/>
              </a:rPr>
              <a:t>, где однонитевая ДНК преобразуется в </a:t>
            </a:r>
            <a:r>
              <a:rPr lang="ru-RU" sz="1200" b="0" i="0" kern="1200" dirty="0" err="1">
                <a:solidFill>
                  <a:schemeClr val="tx1"/>
                </a:solidFill>
                <a:effectLst/>
                <a:latin typeface="+mn-lt"/>
                <a:ea typeface="+mn-ea"/>
                <a:cs typeface="+mn-cs"/>
              </a:rPr>
              <a:t>двунитевую</a:t>
            </a:r>
            <a:r>
              <a:rPr lang="ru-RU" sz="1200" b="0" i="0" kern="1200" dirty="0">
                <a:solidFill>
                  <a:schemeClr val="tx1"/>
                </a:solidFill>
                <a:effectLst/>
                <a:latin typeface="+mn-lt"/>
                <a:ea typeface="+mn-ea"/>
                <a:cs typeface="+mn-cs"/>
              </a:rPr>
              <a:t> ДНК клеточными факторами и клеточной ДНК-полимеразой. </a:t>
            </a:r>
            <a:r>
              <a:rPr lang="ru-RU" sz="1200" b="0" i="0" kern="1200" dirty="0" err="1">
                <a:solidFill>
                  <a:schemeClr val="tx1"/>
                </a:solidFill>
                <a:effectLst/>
                <a:latin typeface="+mn-lt"/>
                <a:ea typeface="+mn-ea"/>
                <a:cs typeface="+mn-cs"/>
              </a:rPr>
              <a:t>Двунитевая</a:t>
            </a:r>
            <a:r>
              <a:rPr lang="ru-RU" sz="1200" b="0" i="0" kern="1200" dirty="0">
                <a:solidFill>
                  <a:schemeClr val="tx1"/>
                </a:solidFill>
                <a:effectLst/>
                <a:latin typeface="+mn-lt"/>
                <a:ea typeface="+mn-ea"/>
                <a:cs typeface="+mn-cs"/>
              </a:rPr>
              <a:t> ДНК-версия вирусного генома требуется для </a:t>
            </a:r>
            <a:r>
              <a:rPr lang="ru-RU" sz="1200" b="0" i="0" u="none" strike="noStrike" kern="1200" dirty="0">
                <a:solidFill>
                  <a:schemeClr val="tx1"/>
                </a:solidFill>
                <a:effectLst/>
                <a:latin typeface="+mn-lt"/>
                <a:ea typeface="+mn-ea"/>
                <a:cs typeface="+mn-cs"/>
                <a:hlinkClick r:id="rId4" tooltip="Транскрипция (биология)"/>
              </a:rPr>
              <a:t>транскрипции</a:t>
            </a:r>
            <a:r>
              <a:rPr lang="ru-RU" sz="1200" b="0" i="0" kern="1200" dirty="0">
                <a:solidFill>
                  <a:schemeClr val="tx1"/>
                </a:solidFill>
                <a:effectLst/>
                <a:latin typeface="+mn-lt"/>
                <a:ea typeface="+mn-ea"/>
                <a:cs typeface="+mn-cs"/>
              </a:rPr>
              <a:t> и </a:t>
            </a:r>
            <a:r>
              <a:rPr lang="ru-RU" sz="1200" b="0" i="0" u="none" strike="noStrike" kern="1200" dirty="0">
                <a:solidFill>
                  <a:schemeClr val="tx1"/>
                </a:solidFill>
                <a:effectLst/>
                <a:latin typeface="+mn-lt"/>
                <a:ea typeface="+mn-ea"/>
                <a:cs typeface="+mn-cs"/>
                <a:hlinkClick r:id="rId5" tooltip="Репликация ДНК"/>
              </a:rPr>
              <a:t>репликации</a:t>
            </a:r>
            <a:r>
              <a:rPr lang="ru-RU" sz="1200" b="0" i="0" kern="1200" dirty="0">
                <a:solidFill>
                  <a:schemeClr val="tx1"/>
                </a:solidFill>
                <a:effectLst/>
                <a:latin typeface="+mn-lt"/>
                <a:ea typeface="+mn-ea"/>
                <a:cs typeface="+mn-cs"/>
              </a:rPr>
              <a:t>. Репликация происходит только в растущих клетках. Вирусные белки синтезируются в цитоплазме и затем возвращаются в ядро, где собираются вирионы. В результате ядро и цитоплазма клетки дегенерируют. Вирусы освобождаются в результате лизиса клетки.</a:t>
            </a:r>
          </a:p>
          <a:p>
            <a:r>
              <a:rPr lang="ru-RU" sz="1200" b="0" i="0" kern="1200" dirty="0">
                <a:solidFill>
                  <a:schemeClr val="tx1"/>
                </a:solidFill>
                <a:effectLst/>
                <a:latin typeface="+mn-lt"/>
                <a:ea typeface="+mn-ea"/>
                <a:cs typeface="+mn-cs"/>
              </a:rPr>
              <a:t>По способности к размножению в клетках хозяина </a:t>
            </a:r>
            <a:r>
              <a:rPr lang="ru-RU" sz="1200" b="0" i="0" kern="1200" dirty="0" err="1">
                <a:solidFill>
                  <a:schemeClr val="tx1"/>
                </a:solidFill>
                <a:effectLst/>
                <a:latin typeface="+mn-lt"/>
                <a:ea typeface="+mn-ea"/>
                <a:cs typeface="+mn-cs"/>
              </a:rPr>
              <a:t>парвовирусы</a:t>
            </a:r>
            <a:r>
              <a:rPr lang="ru-RU" sz="1200" b="0" i="0" kern="1200" dirty="0">
                <a:solidFill>
                  <a:schemeClr val="tx1"/>
                </a:solidFill>
                <a:effectLst/>
                <a:latin typeface="+mn-lt"/>
                <a:ea typeface="+mn-ea"/>
                <a:cs typeface="+mn-cs"/>
              </a:rPr>
              <a:t> делят на две группы — дефектные (род </a:t>
            </a:r>
            <a:r>
              <a:rPr lang="ru-RU" sz="1200" b="0" i="1" kern="1200" dirty="0" err="1">
                <a:solidFill>
                  <a:schemeClr val="tx1"/>
                </a:solidFill>
                <a:effectLst/>
                <a:latin typeface="+mn-lt"/>
                <a:ea typeface="+mn-ea"/>
                <a:cs typeface="+mn-cs"/>
              </a:rPr>
              <a:t>Dependovirus</a:t>
            </a:r>
            <a:r>
              <a:rPr lang="ru-RU" sz="1200" b="0" i="0" kern="1200" dirty="0">
                <a:solidFill>
                  <a:schemeClr val="tx1"/>
                </a:solidFill>
                <a:effectLst/>
                <a:latin typeface="+mn-lt"/>
                <a:ea typeface="+mn-ea"/>
                <a:cs typeface="+mn-cs"/>
              </a:rPr>
              <a:t>) и автономные (остальные вирусы семейства </a:t>
            </a:r>
            <a:r>
              <a:rPr lang="ru-RU" sz="1200" b="0" i="1" kern="1200" dirty="0" err="1">
                <a:solidFill>
                  <a:schemeClr val="tx1"/>
                </a:solidFill>
                <a:effectLst/>
                <a:latin typeface="+mn-lt"/>
                <a:ea typeface="+mn-ea"/>
                <a:cs typeface="+mn-cs"/>
              </a:rPr>
              <a:t>Parvoviridae</a:t>
            </a:r>
            <a:r>
              <a:rPr lang="ru-RU" sz="1200" b="0" i="0" kern="1200" dirty="0">
                <a:solidFill>
                  <a:schemeClr val="tx1"/>
                </a:solidFill>
                <a:effectLst/>
                <a:latin typeface="+mn-lt"/>
                <a:ea typeface="+mn-ea"/>
                <a:cs typeface="+mn-cs"/>
              </a:rPr>
              <a:t>). Автономные </a:t>
            </a:r>
            <a:r>
              <a:rPr lang="ru-RU" sz="1200" b="0" i="0" kern="1200" dirty="0" err="1">
                <a:solidFill>
                  <a:schemeClr val="tx1"/>
                </a:solidFill>
                <a:effectLst/>
                <a:latin typeface="+mn-lt"/>
                <a:ea typeface="+mn-ea"/>
                <a:cs typeface="+mn-cs"/>
              </a:rPr>
              <a:t>парвовирусы</a:t>
            </a:r>
            <a:r>
              <a:rPr lang="ru-RU" sz="1200" b="0" i="0" kern="1200" dirty="0">
                <a:solidFill>
                  <a:schemeClr val="tx1"/>
                </a:solidFill>
                <a:effectLst/>
                <a:latin typeface="+mn-lt"/>
                <a:ea typeface="+mn-ea"/>
                <a:cs typeface="+mn-cs"/>
              </a:rPr>
              <a:t> способны самостоятельно инициировать свою репродукцию, и для этого они используют соответствующие ферменты клетки хозяина, прежде всего клеточную ДНК-полимеразу</a:t>
            </a:r>
            <a:r>
              <a:rPr lang="ru-RU" sz="1200" b="0" i="0" u="none" strike="noStrike" kern="1200" baseline="30000" dirty="0">
                <a:solidFill>
                  <a:schemeClr val="tx1"/>
                </a:solidFill>
                <a:effectLst/>
                <a:latin typeface="+mn-lt"/>
                <a:ea typeface="+mn-ea"/>
                <a:cs typeface="+mn-cs"/>
                <a:hlinkClick r:id="rId6"/>
              </a:rPr>
              <a:t>[6]</a:t>
            </a:r>
            <a:r>
              <a:rPr lang="ru-RU" sz="1200" b="0" i="0" kern="1200" dirty="0">
                <a:solidFill>
                  <a:schemeClr val="tx1"/>
                </a:solidFill>
                <a:effectLst/>
                <a:latin typeface="+mn-lt"/>
                <a:ea typeface="+mn-ea"/>
                <a:cs typeface="+mn-cs"/>
              </a:rPr>
              <a:t>. Репликация автономных </a:t>
            </a:r>
            <a:r>
              <a:rPr lang="ru-RU" sz="1200" b="0" i="0" kern="1200" dirty="0" err="1">
                <a:solidFill>
                  <a:schemeClr val="tx1"/>
                </a:solidFill>
                <a:effectLst/>
                <a:latin typeface="+mn-lt"/>
                <a:ea typeface="+mn-ea"/>
                <a:cs typeface="+mn-cs"/>
              </a:rPr>
              <a:t>парвовирусов</a:t>
            </a:r>
            <a:r>
              <a:rPr lang="ru-RU" sz="1200" b="0" i="0" kern="1200" dirty="0">
                <a:solidFill>
                  <a:schemeClr val="tx1"/>
                </a:solidFill>
                <a:effectLst/>
                <a:latin typeface="+mn-lt"/>
                <a:ea typeface="+mn-ea"/>
                <a:cs typeface="+mn-cs"/>
              </a:rPr>
              <a:t> происходит в ядрах клеток, находящихся в S-фазе клеточного цикла, то есть во время удвоения клеточной ДНК. Репликация </a:t>
            </a:r>
            <a:r>
              <a:rPr lang="ru-RU" sz="1200" b="0" i="0" kern="1200" dirty="0" err="1">
                <a:solidFill>
                  <a:schemeClr val="tx1"/>
                </a:solidFill>
                <a:effectLst/>
                <a:latin typeface="+mn-lt"/>
                <a:ea typeface="+mn-ea"/>
                <a:cs typeface="+mn-cs"/>
              </a:rPr>
              <a:t>парвовирусов</a:t>
            </a:r>
            <a:r>
              <a:rPr lang="ru-RU" sz="1200" b="0" i="0" kern="1200" dirty="0">
                <a:solidFill>
                  <a:schemeClr val="tx1"/>
                </a:solidFill>
                <a:effectLst/>
                <a:latin typeface="+mn-lt"/>
                <a:ea typeface="+mn-ea"/>
                <a:cs typeface="+mn-cs"/>
              </a:rPr>
              <a:t>, как правило, ограничена активно пролиферирующими тканями, что может вызывать аномалии развития у эмбрионов и поражения тканей новорождённого.</a:t>
            </a:r>
          </a:p>
          <a:p>
            <a:endParaRPr lang="ru-RU" sz="1200" b="0" i="0" kern="1200" dirty="0">
              <a:solidFill>
                <a:schemeClr val="tx1"/>
              </a:solidFill>
              <a:effectLst/>
              <a:latin typeface="+mn-lt"/>
              <a:ea typeface="+mn-ea"/>
              <a:cs typeface="+mn-cs"/>
            </a:endParaRPr>
          </a:p>
          <a:p>
            <a:endParaRPr lang="ru-RU" sz="1200" b="0" i="0" kern="1200" dirty="0">
              <a:solidFill>
                <a:schemeClr val="tx1"/>
              </a:solidFill>
              <a:effectLst/>
              <a:latin typeface="+mn-lt"/>
              <a:ea typeface="+mn-ea"/>
              <a:cs typeface="+mn-cs"/>
            </a:endParaRPr>
          </a:p>
          <a:p>
            <a:endParaRPr lang="ru-RU" dirty="0"/>
          </a:p>
        </p:txBody>
      </p:sp>
      <p:sp>
        <p:nvSpPr>
          <p:cNvPr id="4" name="Номер слайда 3"/>
          <p:cNvSpPr>
            <a:spLocks noGrp="1"/>
          </p:cNvSpPr>
          <p:nvPr>
            <p:ph type="sldNum" sz="quarter" idx="5"/>
          </p:nvPr>
        </p:nvSpPr>
        <p:spPr/>
        <p:txBody>
          <a:bodyPr/>
          <a:lstStyle/>
          <a:p>
            <a:fld id="{971A3E5F-A1B3-4ABB-A5E1-B96C180FEFB0}" type="slidenum">
              <a:rPr lang="ru-RU" smtClean="0"/>
              <a:t>9</a:t>
            </a:fld>
            <a:endParaRPr lang="ru-RU"/>
          </a:p>
        </p:txBody>
      </p:sp>
    </p:spTree>
    <p:extLst>
      <p:ext uri="{BB962C8B-B14F-4D97-AF65-F5344CB8AC3E}">
        <p14:creationId xmlns:p14="http://schemas.microsoft.com/office/powerpoint/2010/main" val="566984508"/>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Образ слайда 1"/>
          <p:cNvSpPr>
            <a:spLocks noGrp="1" noRot="1" noChangeAspect="1"/>
          </p:cNvSpPr>
          <p:nvPr>
            <p:ph type="sldImg"/>
          </p:nvPr>
        </p:nvSpPr>
        <p:spPr/>
      </p:sp>
      <p:sp>
        <p:nvSpPr>
          <p:cNvPr id="3" name="Заметки 2"/>
          <p:cNvSpPr>
            <a:spLocks noGrp="1"/>
          </p:cNvSpPr>
          <p:nvPr>
            <p:ph type="body" idx="1"/>
          </p:nvPr>
        </p:nvSpPr>
        <p:spPr/>
        <p:txBody>
          <a:bodyPr/>
          <a:lstStyle/>
          <a:p>
            <a:r>
              <a:rPr lang="ru-RU" sz="1200" b="0" i="0" kern="1200" dirty="0">
                <a:solidFill>
                  <a:schemeClr val="tx1"/>
                </a:solidFill>
                <a:effectLst/>
                <a:latin typeface="+mn-lt"/>
                <a:ea typeface="+mn-ea"/>
                <a:cs typeface="+mn-cs"/>
              </a:rPr>
              <a:t>Ретровирус раздваивает функции своего генетического материала: инфекционную функцию, то есть функцию самораспространения, выполняет вирусная РНК, а функцию экспрессии вирусных генов и синтеза молекул РНК, которые затем перенесут генетическую информацию в другие клетки, выполняет вирусная ДНК.</a:t>
            </a:r>
          </a:p>
          <a:p>
            <a:r>
              <a:rPr lang="ru-RU" sz="1200" b="0" i="0" kern="1200" dirty="0">
                <a:solidFill>
                  <a:schemeClr val="tx1"/>
                </a:solidFill>
                <a:effectLst/>
                <a:latin typeface="+mn-lt"/>
                <a:ea typeface="+mn-ea"/>
                <a:cs typeface="+mn-cs"/>
              </a:rPr>
              <a:t>ВИЧ с собой приносит ревертазу и </a:t>
            </a:r>
            <a:r>
              <a:rPr lang="ru-RU" sz="1200" b="0" i="0" kern="1200" dirty="0" err="1">
                <a:solidFill>
                  <a:schemeClr val="tx1"/>
                </a:solidFill>
                <a:effectLst/>
                <a:latin typeface="+mn-lt"/>
                <a:ea typeface="+mn-ea"/>
                <a:cs typeface="+mn-cs"/>
              </a:rPr>
              <a:t>интегразу</a:t>
            </a:r>
            <a:r>
              <a:rPr lang="ru-RU" sz="1200" b="0" i="0" kern="1200" dirty="0">
                <a:solidFill>
                  <a:schemeClr val="tx1"/>
                </a:solidFill>
                <a:effectLst/>
                <a:latin typeface="+mn-lt"/>
                <a:ea typeface="+mn-ea"/>
                <a:cs typeface="+mn-cs"/>
              </a:rPr>
              <a:t>.</a:t>
            </a:r>
          </a:p>
          <a:p>
            <a:r>
              <a:rPr lang="en-US" sz="1200" b="0" i="0" kern="1200" dirty="0">
                <a:solidFill>
                  <a:schemeClr val="tx1"/>
                </a:solidFill>
                <a:effectLst/>
                <a:latin typeface="+mn-lt"/>
                <a:ea typeface="+mn-ea"/>
                <a:cs typeface="+mn-cs"/>
              </a:rPr>
              <a:t>Retroviruses replicate by converting the RNA genome into the DNA intermediate. Reverse transcription occurs inside nucleocapsids during entry and the resulting double-strand DNA becomes integrated into the chromosome (</a:t>
            </a:r>
            <a:r>
              <a:rPr lang="en-US" sz="1200" b="0" i="0" kern="1200" dirty="0" err="1">
                <a:solidFill>
                  <a:schemeClr val="tx1"/>
                </a:solidFill>
                <a:effectLst/>
                <a:latin typeface="+mn-lt"/>
                <a:ea typeface="+mn-ea"/>
                <a:cs typeface="+mn-cs"/>
              </a:rPr>
              <a:t>ie</a:t>
            </a:r>
            <a:r>
              <a:rPr lang="en-US" sz="1200" b="0" i="0" kern="1200" dirty="0">
                <a:solidFill>
                  <a:schemeClr val="tx1"/>
                </a:solidFill>
                <a:effectLst/>
                <a:latin typeface="+mn-lt"/>
                <a:ea typeface="+mn-ea"/>
                <a:cs typeface="+mn-cs"/>
              </a:rPr>
              <a:t>, provirus). Notably, chromosomal integration of the viral DNA is an obligate step of the viral life cycle. V</a:t>
            </a:r>
            <a:endParaRPr lang="ru-RU" sz="1200" b="0" i="0" kern="1200" dirty="0">
              <a:solidFill>
                <a:schemeClr val="tx1"/>
              </a:solidFill>
              <a:effectLst/>
              <a:latin typeface="+mn-lt"/>
              <a:ea typeface="+mn-ea"/>
              <a:cs typeface="+mn-cs"/>
            </a:endParaRPr>
          </a:p>
          <a:p>
            <a:endParaRPr lang="ru-RU" sz="1200" b="0" i="0" kern="1200" dirty="0">
              <a:solidFill>
                <a:schemeClr val="tx1"/>
              </a:solidFill>
              <a:effectLst/>
              <a:latin typeface="+mn-lt"/>
              <a:ea typeface="+mn-ea"/>
              <a:cs typeface="+mn-cs"/>
            </a:endParaRPr>
          </a:p>
          <a:p>
            <a:r>
              <a:rPr lang="ru-RU" sz="1200" b="0" i="0" kern="1200" dirty="0">
                <a:solidFill>
                  <a:schemeClr val="tx1"/>
                </a:solidFill>
                <a:effectLst/>
                <a:latin typeface="+mn-lt"/>
                <a:ea typeface="+mn-ea"/>
                <a:cs typeface="+mn-cs"/>
              </a:rPr>
              <a:t>Ближайшими родственниками </a:t>
            </a:r>
            <a:r>
              <a:rPr lang="ru-RU" sz="1200" b="0" i="0" u="none" strike="noStrike" kern="1200" dirty="0">
                <a:solidFill>
                  <a:schemeClr val="tx1"/>
                </a:solidFill>
                <a:effectLst/>
                <a:latin typeface="+mn-lt"/>
                <a:ea typeface="+mn-ea"/>
                <a:cs typeface="+mn-cs"/>
                <a:hlinkClick r:id="rId3"/>
              </a:rPr>
              <a:t>ретровирусов </a:t>
            </a:r>
            <a:r>
              <a:rPr lang="ru-RU" sz="1200" b="0" i="0" kern="1200" dirty="0">
                <a:solidFill>
                  <a:schemeClr val="tx1"/>
                </a:solidFill>
                <a:effectLst/>
                <a:latin typeface="+mn-lt"/>
                <a:ea typeface="+mn-ea"/>
                <a:cs typeface="+mn-cs"/>
              </a:rPr>
              <a:t>, к числу которых относится вирус ВИЧ, являются </a:t>
            </a:r>
            <a:r>
              <a:rPr lang="ru-RU" sz="1200" b="0" i="0" kern="1200" dirty="0" err="1">
                <a:solidFill>
                  <a:schemeClr val="tx1"/>
                </a:solidFill>
                <a:effectLst/>
                <a:latin typeface="+mn-lt"/>
                <a:ea typeface="+mn-ea"/>
                <a:cs typeface="+mn-cs"/>
              </a:rPr>
              <a:t>ретротранспозоны</a:t>
            </a:r>
            <a:r>
              <a:rPr lang="ru-RU" sz="1200" b="0" i="0" kern="1200" dirty="0">
                <a:solidFill>
                  <a:schemeClr val="tx1"/>
                </a:solidFill>
                <a:effectLst/>
                <a:latin typeface="+mn-lt"/>
                <a:ea typeface="+mn-ea"/>
                <a:cs typeface="+mn-cs"/>
              </a:rPr>
              <a:t> – мобильные генетические элементы, широко распространенные в геномах эукариот. В отличие от ретровирусов, </a:t>
            </a:r>
            <a:r>
              <a:rPr lang="ru-RU" sz="1200" b="0" i="0" kern="1200" dirty="0" err="1">
                <a:solidFill>
                  <a:schemeClr val="tx1"/>
                </a:solidFill>
                <a:effectLst/>
                <a:latin typeface="+mn-lt"/>
                <a:ea typeface="+mn-ea"/>
                <a:cs typeface="+mn-cs"/>
              </a:rPr>
              <a:t>ретротранспозоны</a:t>
            </a:r>
            <a:r>
              <a:rPr lang="ru-RU" sz="1200" b="0" i="0" kern="1200" dirty="0">
                <a:solidFill>
                  <a:schemeClr val="tx1"/>
                </a:solidFill>
                <a:effectLst/>
                <a:latin typeface="+mn-lt"/>
                <a:ea typeface="+mn-ea"/>
                <a:cs typeface="+mn-cs"/>
              </a:rPr>
              <a:t> передаются от клетки к клетке только «по наследству», то есть вертикально. Они могут перемещаться и размножаться внутри хозяйского генома, но не могут передаваться горизонтально от клетки к клетке или от организма к организму. Иными словами, у них нет свойства, называемого «</a:t>
            </a:r>
            <a:r>
              <a:rPr lang="ru-RU" sz="1200" b="0" i="0" kern="1200" dirty="0" err="1">
                <a:solidFill>
                  <a:schemeClr val="tx1"/>
                </a:solidFill>
                <a:effectLst/>
                <a:latin typeface="+mn-lt"/>
                <a:ea typeface="+mn-ea"/>
                <a:cs typeface="+mn-cs"/>
              </a:rPr>
              <a:t>инфекционностью</a:t>
            </a:r>
            <a:r>
              <a:rPr lang="ru-RU" sz="1200" b="0" i="0" kern="1200" dirty="0">
                <a:solidFill>
                  <a:schemeClr val="tx1"/>
                </a:solidFill>
                <a:effectLst/>
                <a:latin typeface="+mn-lt"/>
                <a:ea typeface="+mn-ea"/>
                <a:cs typeface="+mn-cs"/>
              </a:rPr>
              <a:t>».</a:t>
            </a:r>
          </a:p>
          <a:p>
            <a:r>
              <a:rPr lang="ru-RU" sz="1200" b="0" i="0" kern="1200" dirty="0">
                <a:solidFill>
                  <a:schemeClr val="tx1"/>
                </a:solidFill>
                <a:effectLst/>
                <a:latin typeface="+mn-lt"/>
                <a:ea typeface="+mn-ea"/>
                <a:cs typeface="+mn-cs"/>
              </a:rPr>
              <a:t>Вместе с тем ретровирусы, встроившиеся в геном хозяина, и </a:t>
            </a:r>
            <a:r>
              <a:rPr lang="ru-RU" sz="1200" b="0" i="0" kern="1200" dirty="0" err="1">
                <a:solidFill>
                  <a:schemeClr val="tx1"/>
                </a:solidFill>
                <a:effectLst/>
                <a:latin typeface="+mn-lt"/>
                <a:ea typeface="+mn-ea"/>
                <a:cs typeface="+mn-cs"/>
              </a:rPr>
              <a:t>ретротранспозоны</a:t>
            </a:r>
            <a:r>
              <a:rPr lang="ru-RU" sz="1200" b="0" i="0" kern="1200" dirty="0">
                <a:solidFill>
                  <a:schemeClr val="tx1"/>
                </a:solidFill>
                <a:effectLst/>
                <a:latin typeface="+mn-lt"/>
                <a:ea typeface="+mn-ea"/>
                <a:cs typeface="+mn-cs"/>
              </a:rPr>
              <a:t> очень похожи друг на друга. Те и другие представляют собой фрагменты ДНК, содержащие более или менее стандартный комплект генов, необходимых для собственного копирования и встраивания в хозяйскую ДНК. Гены эти в большинстве своем сходны у ретровирусов и </a:t>
            </a:r>
            <a:r>
              <a:rPr lang="ru-RU" sz="1200" b="0" i="0" kern="1200" dirty="0" err="1">
                <a:solidFill>
                  <a:schemeClr val="tx1"/>
                </a:solidFill>
                <a:effectLst/>
                <a:latin typeface="+mn-lt"/>
                <a:ea typeface="+mn-ea"/>
                <a:cs typeface="+mn-cs"/>
              </a:rPr>
              <a:t>ретротранспозонов</a:t>
            </a:r>
            <a:r>
              <a:rPr lang="ru-RU" sz="1200" b="0" i="0" kern="1200" dirty="0">
                <a:solidFill>
                  <a:schemeClr val="tx1"/>
                </a:solidFill>
                <a:effectLst/>
                <a:latin typeface="+mn-lt"/>
                <a:ea typeface="+mn-ea"/>
                <a:cs typeface="+mn-cs"/>
              </a:rPr>
              <a:t>. Обе разновидности «</a:t>
            </a:r>
            <a:r>
              <a:rPr lang="ru-RU" sz="1200" b="0" i="0" kern="1200" dirty="0" err="1">
                <a:solidFill>
                  <a:schemeClr val="tx1"/>
                </a:solidFill>
                <a:effectLst/>
                <a:latin typeface="+mn-lt"/>
                <a:ea typeface="+mn-ea"/>
                <a:cs typeface="+mn-cs"/>
              </a:rPr>
              <a:t>ретроэлементов</a:t>
            </a:r>
            <a:r>
              <a:rPr lang="ru-RU" sz="1200" b="0" i="0" kern="1200" dirty="0">
                <a:solidFill>
                  <a:schemeClr val="tx1"/>
                </a:solidFill>
                <a:effectLst/>
                <a:latin typeface="+mn-lt"/>
                <a:ea typeface="+mn-ea"/>
                <a:cs typeface="+mn-cs"/>
              </a:rPr>
              <a:t>» размножаются при помощи </a:t>
            </a:r>
            <a:r>
              <a:rPr lang="ru-RU" sz="1200" b="0" i="0" u="none" strike="noStrike" kern="1200" dirty="0">
                <a:solidFill>
                  <a:schemeClr val="tx1"/>
                </a:solidFill>
                <a:effectLst/>
                <a:latin typeface="+mn-lt"/>
                <a:ea typeface="+mn-ea"/>
                <a:cs typeface="+mn-cs"/>
                <a:hlinkClick r:id="rId4"/>
              </a:rPr>
              <a:t>обратной транскрипции </a:t>
            </a:r>
            <a:r>
              <a:rPr lang="ru-RU" sz="1200" b="0" i="0" kern="1200" dirty="0">
                <a:solidFill>
                  <a:schemeClr val="tx1"/>
                </a:solidFill>
                <a:effectLst/>
                <a:latin typeface="+mn-lt"/>
                <a:ea typeface="+mn-ea"/>
                <a:cs typeface="+mn-cs"/>
              </a:rPr>
              <a:t>, т.е. переписывания информации с РНК на ДНК.</a:t>
            </a:r>
          </a:p>
          <a:p>
            <a:endParaRPr lang="ru-RU" dirty="0"/>
          </a:p>
          <a:p>
            <a:r>
              <a:rPr lang="ru-RU" dirty="0"/>
              <a:t>Гепатит в</a:t>
            </a:r>
          </a:p>
          <a:p>
            <a:r>
              <a:rPr lang="ru-RU" dirty="0"/>
              <a:t>Геном вируса образован </a:t>
            </a:r>
            <a:r>
              <a:rPr lang="ru-RU" dirty="0" err="1"/>
              <a:t>двунитевой</a:t>
            </a:r>
            <a:r>
              <a:rPr lang="ru-RU" dirty="0"/>
              <a:t> молекулой ДНК с дефектом одной цепи (одна нить короче другой на 1/3). Короткая нить ДНК является неполной плюс-нитью. Длинная нить ДНК является минус-нитью. Длинная цепь связана с ДНК-полимеразой, которая достраивает плюс-цепь до полноценной структуры. ДНК-полимераза способствует синтезу новых цепей ДНК на матрице как ДНК, так и РНК</a:t>
            </a:r>
          </a:p>
          <a:p>
            <a:endParaRPr lang="ru-RU" dirty="0"/>
          </a:p>
          <a:p>
            <a:r>
              <a:rPr lang="ru-RU" dirty="0"/>
              <a:t>Репродукция вируса гепатита В начинается со специфического связывания </a:t>
            </a:r>
            <a:r>
              <a:rPr lang="ru-RU" dirty="0" err="1"/>
              <a:t>Lгликопротеина</a:t>
            </a:r>
            <a:r>
              <a:rPr lang="ru-RU" dirty="0"/>
              <a:t> с клеточными рецепторами и проникновения путем эндоцитоза внутрь клетки сердцевины вируса. После этого происходит слияние </a:t>
            </a:r>
            <a:r>
              <a:rPr lang="ru-RU" dirty="0" err="1"/>
              <a:t>суперкапсидной</a:t>
            </a:r>
            <a:r>
              <a:rPr lang="ru-RU" dirty="0"/>
              <a:t> оболочки с мембраной </a:t>
            </a:r>
            <a:r>
              <a:rPr lang="ru-RU" dirty="0" err="1"/>
              <a:t>эндосомы</a:t>
            </a:r>
            <a:r>
              <a:rPr lang="ru-RU" dirty="0"/>
              <a:t> и высвобождение </a:t>
            </a:r>
            <a:r>
              <a:rPr lang="ru-RU" dirty="0" err="1"/>
              <a:t>нуклеокапсида</a:t>
            </a:r>
            <a:r>
              <a:rPr lang="ru-RU" dirty="0"/>
              <a:t> в цитоплазму клетки. Освободившийся </a:t>
            </a:r>
            <a:r>
              <a:rPr lang="ru-RU" dirty="0" err="1"/>
              <a:t>нуклеокапсид</a:t>
            </a:r>
            <a:r>
              <a:rPr lang="ru-RU" dirty="0"/>
              <a:t> транспортируется к ядру клетки. В </a:t>
            </a:r>
            <a:r>
              <a:rPr lang="ru-RU" dirty="0" err="1"/>
              <a:t>нуклеоплазму</a:t>
            </a:r>
            <a:r>
              <a:rPr lang="ru-RU" dirty="0"/>
              <a:t> проникает вирусная геномная ДНК. В ядре клетки с участием клеточной РНК-полимеразы образуется шесть видов </a:t>
            </a:r>
            <a:r>
              <a:rPr lang="ru-RU" dirty="0" err="1"/>
              <a:t>иРНК</a:t>
            </a:r>
            <a:r>
              <a:rPr lang="ru-RU" dirty="0"/>
              <a:t>. Одна </a:t>
            </a:r>
            <a:r>
              <a:rPr lang="ru-RU" dirty="0" err="1"/>
              <a:t>иРНК</a:t>
            </a:r>
            <a:r>
              <a:rPr lang="ru-RU" dirty="0"/>
              <a:t> (</a:t>
            </a:r>
            <a:r>
              <a:rPr lang="ru-RU" dirty="0" err="1"/>
              <a:t>прегеномная</a:t>
            </a:r>
            <a:r>
              <a:rPr lang="ru-RU" dirty="0"/>
              <a:t> РНК) является матрицей для синтеза ДНК дочерних вирионов (</a:t>
            </a:r>
            <a:r>
              <a:rPr lang="ru-RU" dirty="0" err="1"/>
              <a:t>прегенома</a:t>
            </a:r>
            <a:r>
              <a:rPr lang="ru-RU" dirty="0"/>
              <a:t>). При этом синтез минус-нити ДНК протекает под действием </a:t>
            </a:r>
            <a:r>
              <a:rPr lang="ru-RU" dirty="0" err="1"/>
              <a:t>РНКзависимой</a:t>
            </a:r>
            <a:r>
              <a:rPr lang="ru-RU" dirty="0"/>
              <a:t> ДНК-полимеразы вируса на матрице </a:t>
            </a:r>
            <a:r>
              <a:rPr lang="ru-RU" dirty="0" err="1"/>
              <a:t>прегенома</a:t>
            </a:r>
            <a:r>
              <a:rPr lang="ru-RU" dirty="0"/>
              <a:t>, а образование </a:t>
            </a:r>
            <a:r>
              <a:rPr lang="ru-RU" dirty="0" err="1"/>
              <a:t>плюснити</a:t>
            </a:r>
            <a:r>
              <a:rPr lang="ru-RU" dirty="0"/>
              <a:t> ДНК происходит затем на основе минус-нити ДНК.</a:t>
            </a:r>
          </a:p>
          <a:p>
            <a:endParaRPr lang="ru-RU" dirty="0"/>
          </a:p>
          <a:p>
            <a:r>
              <a:rPr lang="ru-RU" dirty="0"/>
              <a:t>В некоторых случаях вирусная ДНК встраивается в клеточный геном в виде </a:t>
            </a:r>
            <a:r>
              <a:rPr lang="ru-RU" dirty="0" err="1"/>
              <a:t>провируса</a:t>
            </a:r>
            <a:r>
              <a:rPr lang="ru-RU" dirty="0"/>
              <a:t>. В таком случае развивается интегративная инфекция, при которой встроенная вирусная ДНК подавляет апоптоз клетки и способствует </a:t>
            </a:r>
            <a:r>
              <a:rPr lang="ru-RU" dirty="0" err="1"/>
              <a:t>хронизации</a:t>
            </a:r>
            <a:r>
              <a:rPr lang="ru-RU" dirty="0"/>
              <a:t> процесса. В других случаях в клетке формируются полноценные дочерние вирусные частицы, покидающие клетку. В таком случае развивается продуктивная инфекция</a:t>
            </a:r>
          </a:p>
        </p:txBody>
      </p:sp>
      <p:sp>
        <p:nvSpPr>
          <p:cNvPr id="4" name="Номер слайда 3"/>
          <p:cNvSpPr>
            <a:spLocks noGrp="1"/>
          </p:cNvSpPr>
          <p:nvPr>
            <p:ph type="sldNum" sz="quarter" idx="5"/>
          </p:nvPr>
        </p:nvSpPr>
        <p:spPr/>
        <p:txBody>
          <a:bodyPr/>
          <a:lstStyle/>
          <a:p>
            <a:fld id="{971A3E5F-A1B3-4ABB-A5E1-B96C180FEFB0}" type="slidenum">
              <a:rPr lang="ru-RU" smtClean="0"/>
              <a:t>10</a:t>
            </a:fld>
            <a:endParaRPr lang="ru-RU"/>
          </a:p>
        </p:txBody>
      </p:sp>
    </p:spTree>
    <p:extLst>
      <p:ext uri="{BB962C8B-B14F-4D97-AF65-F5344CB8AC3E}">
        <p14:creationId xmlns:p14="http://schemas.microsoft.com/office/powerpoint/2010/main" val="1032117314"/>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Образ слайда 1"/>
          <p:cNvSpPr>
            <a:spLocks noGrp="1" noRot="1" noChangeAspect="1"/>
          </p:cNvSpPr>
          <p:nvPr>
            <p:ph type="sldImg"/>
          </p:nvPr>
        </p:nvSpPr>
        <p:spPr/>
      </p:sp>
      <p:sp>
        <p:nvSpPr>
          <p:cNvPr id="3" name="Заметки 2"/>
          <p:cNvSpPr>
            <a:spLocks noGrp="1"/>
          </p:cNvSpPr>
          <p:nvPr>
            <p:ph type="body" idx="1"/>
          </p:nvPr>
        </p:nvSpPr>
        <p:spPr/>
        <p:txBody>
          <a:bodyPr/>
          <a:lstStyle/>
          <a:p>
            <a:r>
              <a:rPr lang="ru-RU" dirty="0" err="1"/>
              <a:t>Пикорнавирусы</a:t>
            </a:r>
            <a:r>
              <a:rPr lang="ru-RU" dirty="0"/>
              <a:t> – последовательно, а аденовирус – одновременно</a:t>
            </a:r>
          </a:p>
          <a:p>
            <a:r>
              <a:rPr lang="ru-RU" sz="1200" b="0" i="0" kern="1200" dirty="0">
                <a:solidFill>
                  <a:schemeClr val="tx1"/>
                </a:solidFill>
                <a:effectLst/>
                <a:latin typeface="+mn-lt"/>
                <a:ea typeface="+mn-ea"/>
                <a:cs typeface="+mn-cs"/>
              </a:rPr>
              <a:t>Вирионы первоначально формируются из </a:t>
            </a:r>
            <a:r>
              <a:rPr lang="ru-RU" sz="1200" b="0" i="0" kern="1200" dirty="0" err="1">
                <a:solidFill>
                  <a:schemeClr val="tx1"/>
                </a:solidFill>
                <a:effectLst/>
                <a:latin typeface="+mn-lt"/>
                <a:ea typeface="+mn-ea"/>
                <a:cs typeface="+mn-cs"/>
              </a:rPr>
              <a:t>полипротеинов</a:t>
            </a:r>
            <a:r>
              <a:rPr lang="ru-RU" sz="1200" b="0" i="0" kern="1200" dirty="0">
                <a:solidFill>
                  <a:schemeClr val="tx1"/>
                </a:solidFill>
                <a:effectLst/>
                <a:latin typeface="+mn-lt"/>
                <a:ea typeface="+mn-ea"/>
                <a:cs typeface="+mn-cs"/>
              </a:rPr>
              <a:t>-предшественников структурных белков и ферментов и на этой стадии не являются инфекционными. В ходе созревания вирусной частицы вирусная протеаза расщепляет белки-предшественники до функциональных компонентов</a:t>
            </a:r>
            <a:r>
              <a:rPr lang="ru-RU" sz="1200" b="0" i="0" u="none" strike="noStrike" kern="1200" baseline="30000" dirty="0">
                <a:solidFill>
                  <a:schemeClr val="tx1"/>
                </a:solidFill>
                <a:effectLst/>
                <a:latin typeface="+mn-lt"/>
                <a:ea typeface="+mn-ea"/>
                <a:cs typeface="+mn-cs"/>
                <a:hlinkClick r:id="rId3"/>
              </a:rPr>
              <a:t>[8]</a:t>
            </a:r>
            <a:r>
              <a:rPr lang="ru-RU" sz="1200" b="0" i="0" kern="1200" dirty="0">
                <a:solidFill>
                  <a:schemeClr val="tx1"/>
                </a:solidFill>
                <a:effectLst/>
                <a:latin typeface="+mn-lt"/>
                <a:ea typeface="+mn-ea"/>
                <a:cs typeface="+mn-cs"/>
              </a:rPr>
              <a:t>. Несколько одобренных противовирусных препаратов ингибируют работу протеазы и препятствуют формированию зрелых вирионов</a:t>
            </a:r>
          </a:p>
          <a:p>
            <a:endParaRPr lang="ru-RU" sz="1200" b="0" i="0" kern="1200" dirty="0">
              <a:solidFill>
                <a:schemeClr val="tx1"/>
              </a:solidFill>
              <a:effectLst/>
              <a:latin typeface="+mn-lt"/>
              <a:ea typeface="+mn-ea"/>
              <a:cs typeface="+mn-cs"/>
            </a:endParaRPr>
          </a:p>
          <a:p>
            <a:r>
              <a:rPr lang="ru-RU" dirty="0"/>
              <a:t>Для оболочечных вирусов источником мембраны разные органеллы могут быть: грипп и ретровирусы – плазматическая мембрана, герпес гепатит В – </a:t>
            </a:r>
            <a:r>
              <a:rPr lang="ru-RU" dirty="0" err="1"/>
              <a:t>эндосомы</a:t>
            </a:r>
            <a:r>
              <a:rPr lang="ru-RU" dirty="0"/>
              <a:t> (</a:t>
            </a:r>
            <a:r>
              <a:rPr lang="ru-RU" dirty="0" err="1"/>
              <a:t>гольджи</a:t>
            </a:r>
            <a:r>
              <a:rPr lang="ru-RU" dirty="0"/>
              <a:t>, </a:t>
            </a:r>
            <a:r>
              <a:rPr lang="ru-RU" dirty="0" err="1"/>
              <a:t>эпр</a:t>
            </a:r>
            <a:r>
              <a:rPr lang="ru-RU" dirty="0"/>
              <a:t>)</a:t>
            </a:r>
          </a:p>
          <a:p>
            <a:r>
              <a:rPr lang="ru-RU" dirty="0"/>
              <a:t>Созревание не у всех, связано с необходимыми конформационными изменениям белков. И это созревание вирионов нужно для приобретения </a:t>
            </a:r>
            <a:r>
              <a:rPr lang="ru-RU" dirty="0" err="1"/>
              <a:t>инфекционности</a:t>
            </a:r>
            <a:r>
              <a:rPr lang="ru-RU" dirty="0"/>
              <a:t>.</a:t>
            </a:r>
          </a:p>
          <a:p>
            <a:r>
              <a:rPr lang="ru-RU" dirty="0"/>
              <a:t>тут тоже важны ферменты вируса иногда – как нейраминидаза вируса гриппа отрезает рецепторы с клеток, чтобы вирусы не агрегировали</a:t>
            </a:r>
          </a:p>
          <a:p>
            <a:r>
              <a:rPr lang="en-US" dirty="0"/>
              <a:t>https://www.ncbi.nlm.nih.gov/pmc/articles/PMC7158286/#:~:text=The%20life%20cycle%20of%20virus,for%20the%20purpose%20of%20explanation.</a:t>
            </a:r>
            <a:endParaRPr lang="ru-RU" dirty="0"/>
          </a:p>
          <a:p>
            <a:endParaRPr lang="ru-RU" dirty="0"/>
          </a:p>
        </p:txBody>
      </p:sp>
      <p:sp>
        <p:nvSpPr>
          <p:cNvPr id="4" name="Номер слайда 3"/>
          <p:cNvSpPr>
            <a:spLocks noGrp="1"/>
          </p:cNvSpPr>
          <p:nvPr>
            <p:ph type="sldNum" sz="quarter" idx="5"/>
          </p:nvPr>
        </p:nvSpPr>
        <p:spPr/>
        <p:txBody>
          <a:bodyPr/>
          <a:lstStyle/>
          <a:p>
            <a:fld id="{971A3E5F-A1B3-4ABB-A5E1-B96C180FEFB0}" type="slidenum">
              <a:rPr lang="ru-RU" smtClean="0"/>
              <a:t>11</a:t>
            </a:fld>
            <a:endParaRPr lang="ru-RU"/>
          </a:p>
        </p:txBody>
      </p:sp>
    </p:spTree>
    <p:extLst>
      <p:ext uri="{BB962C8B-B14F-4D97-AF65-F5344CB8AC3E}">
        <p14:creationId xmlns:p14="http://schemas.microsoft.com/office/powerpoint/2010/main" val="240639977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Титульный слайд">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1D0429B8-74C1-4656-94F7-C5428C422DD9}"/>
              </a:ext>
            </a:extLst>
          </p:cNvPr>
          <p:cNvSpPr>
            <a:spLocks noGrp="1"/>
          </p:cNvSpPr>
          <p:nvPr>
            <p:ph type="ctrTitle"/>
          </p:nvPr>
        </p:nvSpPr>
        <p:spPr>
          <a:xfrm>
            <a:off x="1524000" y="1122363"/>
            <a:ext cx="9144000" cy="2387600"/>
          </a:xfrm>
        </p:spPr>
        <p:txBody>
          <a:bodyPr anchor="b"/>
          <a:lstStyle>
            <a:lvl1pPr algn="ctr">
              <a:defRPr sz="6000"/>
            </a:lvl1pPr>
          </a:lstStyle>
          <a:p>
            <a:r>
              <a:rPr lang="ru-RU"/>
              <a:t>Образец заголовка</a:t>
            </a:r>
          </a:p>
        </p:txBody>
      </p:sp>
      <p:sp>
        <p:nvSpPr>
          <p:cNvPr id="3" name="Подзаголовок 2">
            <a:extLst>
              <a:ext uri="{FF2B5EF4-FFF2-40B4-BE49-F238E27FC236}">
                <a16:creationId xmlns:a16="http://schemas.microsoft.com/office/drawing/2014/main" id="{560A2C22-6D1D-47FD-A991-80223EFE6430}"/>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ru-RU"/>
              <a:t>Образец подзаголовка</a:t>
            </a:r>
          </a:p>
        </p:txBody>
      </p:sp>
      <p:sp>
        <p:nvSpPr>
          <p:cNvPr id="4" name="Дата 3">
            <a:extLst>
              <a:ext uri="{FF2B5EF4-FFF2-40B4-BE49-F238E27FC236}">
                <a16:creationId xmlns:a16="http://schemas.microsoft.com/office/drawing/2014/main" id="{1BCBD060-7222-4EB3-96A0-AF60CE02EFF7}"/>
              </a:ext>
            </a:extLst>
          </p:cNvPr>
          <p:cNvSpPr>
            <a:spLocks noGrp="1"/>
          </p:cNvSpPr>
          <p:nvPr>
            <p:ph type="dt" sz="half" idx="10"/>
          </p:nvPr>
        </p:nvSpPr>
        <p:spPr/>
        <p:txBody>
          <a:bodyPr/>
          <a:lstStyle/>
          <a:p>
            <a:fld id="{121FEA16-898C-49E6-84C8-0DE8C79200A8}" type="datetimeFigureOut">
              <a:rPr lang="ru-RU" smtClean="0"/>
              <a:t>16.02.2022</a:t>
            </a:fld>
            <a:endParaRPr lang="ru-RU"/>
          </a:p>
        </p:txBody>
      </p:sp>
      <p:sp>
        <p:nvSpPr>
          <p:cNvPr id="5" name="Нижний колонтитул 4">
            <a:extLst>
              <a:ext uri="{FF2B5EF4-FFF2-40B4-BE49-F238E27FC236}">
                <a16:creationId xmlns:a16="http://schemas.microsoft.com/office/drawing/2014/main" id="{8E0DB739-58C5-414A-95E2-21B1C245CE9C}"/>
              </a:ext>
            </a:extLst>
          </p:cNvPr>
          <p:cNvSpPr>
            <a:spLocks noGrp="1"/>
          </p:cNvSpPr>
          <p:nvPr>
            <p:ph type="ftr" sz="quarter" idx="11"/>
          </p:nvPr>
        </p:nvSpPr>
        <p:spPr/>
        <p:txBody>
          <a:bodyPr/>
          <a:lstStyle/>
          <a:p>
            <a:endParaRPr lang="ru-RU"/>
          </a:p>
        </p:txBody>
      </p:sp>
      <p:sp>
        <p:nvSpPr>
          <p:cNvPr id="6" name="Номер слайда 5">
            <a:extLst>
              <a:ext uri="{FF2B5EF4-FFF2-40B4-BE49-F238E27FC236}">
                <a16:creationId xmlns:a16="http://schemas.microsoft.com/office/drawing/2014/main" id="{2871C7BE-B1D3-4FC9-B43A-D42C2EDEE1CA}"/>
              </a:ext>
            </a:extLst>
          </p:cNvPr>
          <p:cNvSpPr>
            <a:spLocks noGrp="1"/>
          </p:cNvSpPr>
          <p:nvPr>
            <p:ph type="sldNum" sz="quarter" idx="12"/>
          </p:nvPr>
        </p:nvSpPr>
        <p:spPr/>
        <p:txBody>
          <a:bodyPr/>
          <a:lstStyle/>
          <a:p>
            <a:fld id="{3D3E1308-889D-4AD1-A4C1-AB890E77DCED}" type="slidenum">
              <a:rPr lang="ru-RU" smtClean="0"/>
              <a:t>‹#›</a:t>
            </a:fld>
            <a:endParaRPr lang="ru-RU"/>
          </a:p>
        </p:txBody>
      </p:sp>
    </p:spTree>
    <p:extLst>
      <p:ext uri="{BB962C8B-B14F-4D97-AF65-F5344CB8AC3E}">
        <p14:creationId xmlns:p14="http://schemas.microsoft.com/office/powerpoint/2010/main" val="344980790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Заголовок и объект">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172FA464-48AC-4496-97AC-0CCAAF338F63}"/>
              </a:ext>
            </a:extLst>
          </p:cNvPr>
          <p:cNvSpPr>
            <a:spLocks noGrp="1"/>
          </p:cNvSpPr>
          <p:nvPr>
            <p:ph type="title"/>
          </p:nvPr>
        </p:nvSpPr>
        <p:spPr/>
        <p:txBody>
          <a:bodyPr/>
          <a:lstStyle/>
          <a:p>
            <a:r>
              <a:rPr lang="ru-RU"/>
              <a:t>Образец заголовка</a:t>
            </a:r>
          </a:p>
        </p:txBody>
      </p:sp>
      <p:sp>
        <p:nvSpPr>
          <p:cNvPr id="3" name="Объект 2">
            <a:extLst>
              <a:ext uri="{FF2B5EF4-FFF2-40B4-BE49-F238E27FC236}">
                <a16:creationId xmlns:a16="http://schemas.microsoft.com/office/drawing/2014/main" id="{087FC352-8B4C-4AD4-9AF6-23E65ADF4E7E}"/>
              </a:ext>
            </a:extLst>
          </p:cNvPr>
          <p:cNvSpPr>
            <a:spLocks noGrp="1"/>
          </p:cNvSpPr>
          <p:nvPr>
            <p:ph idx="1"/>
          </p:nvPr>
        </p:nvSpPr>
        <p:spPr/>
        <p:txBody>
          <a:bodyPr/>
          <a:lstStyle/>
          <a:p>
            <a:pPr lvl="0"/>
            <a:r>
              <a:rPr lang="ru-RU"/>
              <a:t>Образец текста</a:t>
            </a:r>
          </a:p>
          <a:p>
            <a:pPr lvl="1"/>
            <a:r>
              <a:rPr lang="ru-RU"/>
              <a:t>Второй уровень</a:t>
            </a:r>
          </a:p>
          <a:p>
            <a:pPr lvl="2"/>
            <a:r>
              <a:rPr lang="ru-RU"/>
              <a:t>Третий уровень</a:t>
            </a:r>
          </a:p>
          <a:p>
            <a:pPr lvl="3"/>
            <a:r>
              <a:rPr lang="ru-RU"/>
              <a:t>Четвертый уровень</a:t>
            </a:r>
          </a:p>
          <a:p>
            <a:pPr lvl="4"/>
            <a:r>
              <a:rPr lang="ru-RU"/>
              <a:t>Пятый уровень</a:t>
            </a:r>
          </a:p>
        </p:txBody>
      </p:sp>
      <p:sp>
        <p:nvSpPr>
          <p:cNvPr id="4" name="Дата 3">
            <a:extLst>
              <a:ext uri="{FF2B5EF4-FFF2-40B4-BE49-F238E27FC236}">
                <a16:creationId xmlns:a16="http://schemas.microsoft.com/office/drawing/2014/main" id="{9D628A59-1AEB-4787-8DA7-88AA9DD6C76C}"/>
              </a:ext>
            </a:extLst>
          </p:cNvPr>
          <p:cNvSpPr>
            <a:spLocks noGrp="1"/>
          </p:cNvSpPr>
          <p:nvPr>
            <p:ph type="dt" sz="half" idx="10"/>
          </p:nvPr>
        </p:nvSpPr>
        <p:spPr/>
        <p:txBody>
          <a:bodyPr/>
          <a:lstStyle/>
          <a:p>
            <a:fld id="{121FEA16-898C-49E6-84C8-0DE8C79200A8}" type="datetimeFigureOut">
              <a:rPr lang="ru-RU" smtClean="0"/>
              <a:t>16.02.2022</a:t>
            </a:fld>
            <a:endParaRPr lang="ru-RU"/>
          </a:p>
        </p:txBody>
      </p:sp>
      <p:sp>
        <p:nvSpPr>
          <p:cNvPr id="5" name="Нижний колонтитул 4">
            <a:extLst>
              <a:ext uri="{FF2B5EF4-FFF2-40B4-BE49-F238E27FC236}">
                <a16:creationId xmlns:a16="http://schemas.microsoft.com/office/drawing/2014/main" id="{83344ABF-37D9-46B4-8B60-766E3E23BEF8}"/>
              </a:ext>
            </a:extLst>
          </p:cNvPr>
          <p:cNvSpPr>
            <a:spLocks noGrp="1"/>
          </p:cNvSpPr>
          <p:nvPr>
            <p:ph type="ftr" sz="quarter" idx="11"/>
          </p:nvPr>
        </p:nvSpPr>
        <p:spPr/>
        <p:txBody>
          <a:bodyPr/>
          <a:lstStyle/>
          <a:p>
            <a:endParaRPr lang="ru-RU"/>
          </a:p>
        </p:txBody>
      </p:sp>
      <p:sp>
        <p:nvSpPr>
          <p:cNvPr id="6" name="Номер слайда 5">
            <a:extLst>
              <a:ext uri="{FF2B5EF4-FFF2-40B4-BE49-F238E27FC236}">
                <a16:creationId xmlns:a16="http://schemas.microsoft.com/office/drawing/2014/main" id="{16432B00-324A-4539-A5D1-F3CAEB59A134}"/>
              </a:ext>
            </a:extLst>
          </p:cNvPr>
          <p:cNvSpPr>
            <a:spLocks noGrp="1"/>
          </p:cNvSpPr>
          <p:nvPr>
            <p:ph type="sldNum" sz="quarter" idx="12"/>
          </p:nvPr>
        </p:nvSpPr>
        <p:spPr/>
        <p:txBody>
          <a:bodyPr/>
          <a:lstStyle/>
          <a:p>
            <a:fld id="{3D3E1308-889D-4AD1-A4C1-AB890E77DCED}" type="slidenum">
              <a:rPr lang="ru-RU" smtClean="0"/>
              <a:t>‹#›</a:t>
            </a:fld>
            <a:endParaRPr lang="ru-RU"/>
          </a:p>
        </p:txBody>
      </p:sp>
    </p:spTree>
    <p:extLst>
      <p:ext uri="{BB962C8B-B14F-4D97-AF65-F5344CB8AC3E}">
        <p14:creationId xmlns:p14="http://schemas.microsoft.com/office/powerpoint/2010/main" val="3537171851"/>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Заголовок раздела">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BBBF2CD5-6B41-4981-A505-42C641773CC2}"/>
              </a:ext>
            </a:extLst>
          </p:cNvPr>
          <p:cNvSpPr>
            <a:spLocks noGrp="1"/>
          </p:cNvSpPr>
          <p:nvPr>
            <p:ph type="title"/>
          </p:nvPr>
        </p:nvSpPr>
        <p:spPr>
          <a:xfrm>
            <a:off x="831850" y="1709738"/>
            <a:ext cx="10515600" cy="2852737"/>
          </a:xfrm>
        </p:spPr>
        <p:txBody>
          <a:bodyPr anchor="b"/>
          <a:lstStyle>
            <a:lvl1pPr>
              <a:defRPr sz="6000"/>
            </a:lvl1pPr>
          </a:lstStyle>
          <a:p>
            <a:r>
              <a:rPr lang="ru-RU"/>
              <a:t>Образец заголовка</a:t>
            </a:r>
          </a:p>
        </p:txBody>
      </p:sp>
      <p:sp>
        <p:nvSpPr>
          <p:cNvPr id="3" name="Текст 2">
            <a:extLst>
              <a:ext uri="{FF2B5EF4-FFF2-40B4-BE49-F238E27FC236}">
                <a16:creationId xmlns:a16="http://schemas.microsoft.com/office/drawing/2014/main" id="{C32A080B-F01D-4BB6-90B5-78C660127BF6}"/>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ru-RU"/>
              <a:t>Образец текста</a:t>
            </a:r>
          </a:p>
        </p:txBody>
      </p:sp>
      <p:sp>
        <p:nvSpPr>
          <p:cNvPr id="4" name="Дата 3">
            <a:extLst>
              <a:ext uri="{FF2B5EF4-FFF2-40B4-BE49-F238E27FC236}">
                <a16:creationId xmlns:a16="http://schemas.microsoft.com/office/drawing/2014/main" id="{32C7A5DA-0AFE-4F9B-8ED1-66AD20CBEA9A}"/>
              </a:ext>
            </a:extLst>
          </p:cNvPr>
          <p:cNvSpPr>
            <a:spLocks noGrp="1"/>
          </p:cNvSpPr>
          <p:nvPr>
            <p:ph type="dt" sz="half" idx="10"/>
          </p:nvPr>
        </p:nvSpPr>
        <p:spPr/>
        <p:txBody>
          <a:bodyPr/>
          <a:lstStyle/>
          <a:p>
            <a:fld id="{121FEA16-898C-49E6-84C8-0DE8C79200A8}" type="datetimeFigureOut">
              <a:rPr lang="ru-RU" smtClean="0"/>
              <a:t>16.02.2022</a:t>
            </a:fld>
            <a:endParaRPr lang="ru-RU"/>
          </a:p>
        </p:txBody>
      </p:sp>
      <p:sp>
        <p:nvSpPr>
          <p:cNvPr id="5" name="Нижний колонтитул 4">
            <a:extLst>
              <a:ext uri="{FF2B5EF4-FFF2-40B4-BE49-F238E27FC236}">
                <a16:creationId xmlns:a16="http://schemas.microsoft.com/office/drawing/2014/main" id="{FE34AA88-B123-42BB-B924-9CB3B9EE854F}"/>
              </a:ext>
            </a:extLst>
          </p:cNvPr>
          <p:cNvSpPr>
            <a:spLocks noGrp="1"/>
          </p:cNvSpPr>
          <p:nvPr>
            <p:ph type="ftr" sz="quarter" idx="11"/>
          </p:nvPr>
        </p:nvSpPr>
        <p:spPr/>
        <p:txBody>
          <a:bodyPr/>
          <a:lstStyle/>
          <a:p>
            <a:endParaRPr lang="ru-RU"/>
          </a:p>
        </p:txBody>
      </p:sp>
      <p:sp>
        <p:nvSpPr>
          <p:cNvPr id="6" name="Номер слайда 5">
            <a:extLst>
              <a:ext uri="{FF2B5EF4-FFF2-40B4-BE49-F238E27FC236}">
                <a16:creationId xmlns:a16="http://schemas.microsoft.com/office/drawing/2014/main" id="{26CC934D-2F6B-461F-B84D-F984318EE4B2}"/>
              </a:ext>
            </a:extLst>
          </p:cNvPr>
          <p:cNvSpPr>
            <a:spLocks noGrp="1"/>
          </p:cNvSpPr>
          <p:nvPr>
            <p:ph type="sldNum" sz="quarter" idx="12"/>
          </p:nvPr>
        </p:nvSpPr>
        <p:spPr/>
        <p:txBody>
          <a:bodyPr/>
          <a:lstStyle/>
          <a:p>
            <a:fld id="{3D3E1308-889D-4AD1-A4C1-AB890E77DCED}" type="slidenum">
              <a:rPr lang="ru-RU" smtClean="0"/>
              <a:t>‹#›</a:t>
            </a:fld>
            <a:endParaRPr lang="ru-RU"/>
          </a:p>
        </p:txBody>
      </p:sp>
    </p:spTree>
    <p:extLst>
      <p:ext uri="{BB962C8B-B14F-4D97-AF65-F5344CB8AC3E}">
        <p14:creationId xmlns:p14="http://schemas.microsoft.com/office/powerpoint/2010/main" val="23994872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Два объекта">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DF4B6265-E752-4C16-A67C-FEE3863E4784}"/>
              </a:ext>
            </a:extLst>
          </p:cNvPr>
          <p:cNvSpPr>
            <a:spLocks noGrp="1"/>
          </p:cNvSpPr>
          <p:nvPr>
            <p:ph type="title"/>
          </p:nvPr>
        </p:nvSpPr>
        <p:spPr/>
        <p:txBody>
          <a:bodyPr/>
          <a:lstStyle/>
          <a:p>
            <a:r>
              <a:rPr lang="ru-RU"/>
              <a:t>Образец заголовка</a:t>
            </a:r>
          </a:p>
        </p:txBody>
      </p:sp>
      <p:sp>
        <p:nvSpPr>
          <p:cNvPr id="3" name="Объект 2">
            <a:extLst>
              <a:ext uri="{FF2B5EF4-FFF2-40B4-BE49-F238E27FC236}">
                <a16:creationId xmlns:a16="http://schemas.microsoft.com/office/drawing/2014/main" id="{B80E53CD-A419-4745-AF9A-8C1256E3C56B}"/>
              </a:ext>
            </a:extLst>
          </p:cNvPr>
          <p:cNvSpPr>
            <a:spLocks noGrp="1"/>
          </p:cNvSpPr>
          <p:nvPr>
            <p:ph sz="half" idx="1"/>
          </p:nvPr>
        </p:nvSpPr>
        <p:spPr>
          <a:xfrm>
            <a:off x="838200" y="1825625"/>
            <a:ext cx="5181600" cy="4351338"/>
          </a:xfrm>
        </p:spPr>
        <p:txBody>
          <a:bodyPr/>
          <a:lstStyle/>
          <a:p>
            <a:pPr lvl="0"/>
            <a:r>
              <a:rPr lang="ru-RU"/>
              <a:t>Образец текста</a:t>
            </a:r>
          </a:p>
          <a:p>
            <a:pPr lvl="1"/>
            <a:r>
              <a:rPr lang="ru-RU"/>
              <a:t>Второй уровень</a:t>
            </a:r>
          </a:p>
          <a:p>
            <a:pPr lvl="2"/>
            <a:r>
              <a:rPr lang="ru-RU"/>
              <a:t>Третий уровень</a:t>
            </a:r>
          </a:p>
          <a:p>
            <a:pPr lvl="3"/>
            <a:r>
              <a:rPr lang="ru-RU"/>
              <a:t>Четвертый уровень</a:t>
            </a:r>
          </a:p>
          <a:p>
            <a:pPr lvl="4"/>
            <a:r>
              <a:rPr lang="ru-RU"/>
              <a:t>Пятый уровень</a:t>
            </a:r>
          </a:p>
        </p:txBody>
      </p:sp>
      <p:sp>
        <p:nvSpPr>
          <p:cNvPr id="4" name="Объект 3">
            <a:extLst>
              <a:ext uri="{FF2B5EF4-FFF2-40B4-BE49-F238E27FC236}">
                <a16:creationId xmlns:a16="http://schemas.microsoft.com/office/drawing/2014/main" id="{F0084160-C57A-4CD4-AF03-FC3DDC527105}"/>
              </a:ext>
            </a:extLst>
          </p:cNvPr>
          <p:cNvSpPr>
            <a:spLocks noGrp="1"/>
          </p:cNvSpPr>
          <p:nvPr>
            <p:ph sz="half" idx="2"/>
          </p:nvPr>
        </p:nvSpPr>
        <p:spPr>
          <a:xfrm>
            <a:off x="6172200" y="1825625"/>
            <a:ext cx="5181600" cy="4351338"/>
          </a:xfrm>
        </p:spPr>
        <p:txBody>
          <a:bodyPr/>
          <a:lstStyle/>
          <a:p>
            <a:pPr lvl="0"/>
            <a:r>
              <a:rPr lang="ru-RU"/>
              <a:t>Образец текста</a:t>
            </a:r>
          </a:p>
          <a:p>
            <a:pPr lvl="1"/>
            <a:r>
              <a:rPr lang="ru-RU"/>
              <a:t>Второй уровень</a:t>
            </a:r>
          </a:p>
          <a:p>
            <a:pPr lvl="2"/>
            <a:r>
              <a:rPr lang="ru-RU"/>
              <a:t>Третий уровень</a:t>
            </a:r>
          </a:p>
          <a:p>
            <a:pPr lvl="3"/>
            <a:r>
              <a:rPr lang="ru-RU"/>
              <a:t>Четвертый уровень</a:t>
            </a:r>
          </a:p>
          <a:p>
            <a:pPr lvl="4"/>
            <a:r>
              <a:rPr lang="ru-RU"/>
              <a:t>Пятый уровень</a:t>
            </a:r>
          </a:p>
        </p:txBody>
      </p:sp>
      <p:sp>
        <p:nvSpPr>
          <p:cNvPr id="5" name="Дата 4">
            <a:extLst>
              <a:ext uri="{FF2B5EF4-FFF2-40B4-BE49-F238E27FC236}">
                <a16:creationId xmlns:a16="http://schemas.microsoft.com/office/drawing/2014/main" id="{46FC1A53-771A-400F-A45D-868ED62C6530}"/>
              </a:ext>
            </a:extLst>
          </p:cNvPr>
          <p:cNvSpPr>
            <a:spLocks noGrp="1"/>
          </p:cNvSpPr>
          <p:nvPr>
            <p:ph type="dt" sz="half" idx="10"/>
          </p:nvPr>
        </p:nvSpPr>
        <p:spPr/>
        <p:txBody>
          <a:bodyPr/>
          <a:lstStyle/>
          <a:p>
            <a:fld id="{121FEA16-898C-49E6-84C8-0DE8C79200A8}" type="datetimeFigureOut">
              <a:rPr lang="ru-RU" smtClean="0"/>
              <a:t>16.02.2022</a:t>
            </a:fld>
            <a:endParaRPr lang="ru-RU"/>
          </a:p>
        </p:txBody>
      </p:sp>
      <p:sp>
        <p:nvSpPr>
          <p:cNvPr id="6" name="Нижний колонтитул 5">
            <a:extLst>
              <a:ext uri="{FF2B5EF4-FFF2-40B4-BE49-F238E27FC236}">
                <a16:creationId xmlns:a16="http://schemas.microsoft.com/office/drawing/2014/main" id="{E8CA96DA-9818-43F0-A90B-786DF4EE0AB1}"/>
              </a:ext>
            </a:extLst>
          </p:cNvPr>
          <p:cNvSpPr>
            <a:spLocks noGrp="1"/>
          </p:cNvSpPr>
          <p:nvPr>
            <p:ph type="ftr" sz="quarter" idx="11"/>
          </p:nvPr>
        </p:nvSpPr>
        <p:spPr/>
        <p:txBody>
          <a:bodyPr/>
          <a:lstStyle/>
          <a:p>
            <a:endParaRPr lang="ru-RU"/>
          </a:p>
        </p:txBody>
      </p:sp>
      <p:sp>
        <p:nvSpPr>
          <p:cNvPr id="7" name="Номер слайда 6">
            <a:extLst>
              <a:ext uri="{FF2B5EF4-FFF2-40B4-BE49-F238E27FC236}">
                <a16:creationId xmlns:a16="http://schemas.microsoft.com/office/drawing/2014/main" id="{99799576-03DD-4725-8DBD-CC5F8E9BCF63}"/>
              </a:ext>
            </a:extLst>
          </p:cNvPr>
          <p:cNvSpPr>
            <a:spLocks noGrp="1"/>
          </p:cNvSpPr>
          <p:nvPr>
            <p:ph type="sldNum" sz="quarter" idx="12"/>
          </p:nvPr>
        </p:nvSpPr>
        <p:spPr/>
        <p:txBody>
          <a:bodyPr/>
          <a:lstStyle/>
          <a:p>
            <a:fld id="{3D3E1308-889D-4AD1-A4C1-AB890E77DCED}" type="slidenum">
              <a:rPr lang="ru-RU" smtClean="0"/>
              <a:t>‹#›</a:t>
            </a:fld>
            <a:endParaRPr lang="ru-RU"/>
          </a:p>
        </p:txBody>
      </p:sp>
    </p:spTree>
    <p:extLst>
      <p:ext uri="{BB962C8B-B14F-4D97-AF65-F5344CB8AC3E}">
        <p14:creationId xmlns:p14="http://schemas.microsoft.com/office/powerpoint/2010/main" val="197942697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Сравнение">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3B23181B-3800-4645-815E-BF440DDB1863}"/>
              </a:ext>
            </a:extLst>
          </p:cNvPr>
          <p:cNvSpPr>
            <a:spLocks noGrp="1"/>
          </p:cNvSpPr>
          <p:nvPr>
            <p:ph type="title"/>
          </p:nvPr>
        </p:nvSpPr>
        <p:spPr>
          <a:xfrm>
            <a:off x="839788" y="365125"/>
            <a:ext cx="10515600" cy="1325563"/>
          </a:xfrm>
        </p:spPr>
        <p:txBody>
          <a:bodyPr/>
          <a:lstStyle/>
          <a:p>
            <a:r>
              <a:rPr lang="ru-RU"/>
              <a:t>Образец заголовка</a:t>
            </a:r>
          </a:p>
        </p:txBody>
      </p:sp>
      <p:sp>
        <p:nvSpPr>
          <p:cNvPr id="3" name="Текст 2">
            <a:extLst>
              <a:ext uri="{FF2B5EF4-FFF2-40B4-BE49-F238E27FC236}">
                <a16:creationId xmlns:a16="http://schemas.microsoft.com/office/drawing/2014/main" id="{B004007B-7F97-44C0-B87B-0BECA994EBE8}"/>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ru-RU"/>
              <a:t>Образец текста</a:t>
            </a:r>
          </a:p>
        </p:txBody>
      </p:sp>
      <p:sp>
        <p:nvSpPr>
          <p:cNvPr id="4" name="Объект 3">
            <a:extLst>
              <a:ext uri="{FF2B5EF4-FFF2-40B4-BE49-F238E27FC236}">
                <a16:creationId xmlns:a16="http://schemas.microsoft.com/office/drawing/2014/main" id="{B6548502-453D-431F-898D-94ECD29CC17B}"/>
              </a:ext>
            </a:extLst>
          </p:cNvPr>
          <p:cNvSpPr>
            <a:spLocks noGrp="1"/>
          </p:cNvSpPr>
          <p:nvPr>
            <p:ph sz="half" idx="2"/>
          </p:nvPr>
        </p:nvSpPr>
        <p:spPr>
          <a:xfrm>
            <a:off x="839788" y="2505075"/>
            <a:ext cx="5157787" cy="3684588"/>
          </a:xfrm>
        </p:spPr>
        <p:txBody>
          <a:bodyPr/>
          <a:lstStyle/>
          <a:p>
            <a:pPr lvl="0"/>
            <a:r>
              <a:rPr lang="ru-RU"/>
              <a:t>Образец текста</a:t>
            </a:r>
          </a:p>
          <a:p>
            <a:pPr lvl="1"/>
            <a:r>
              <a:rPr lang="ru-RU"/>
              <a:t>Второй уровень</a:t>
            </a:r>
          </a:p>
          <a:p>
            <a:pPr lvl="2"/>
            <a:r>
              <a:rPr lang="ru-RU"/>
              <a:t>Третий уровень</a:t>
            </a:r>
          </a:p>
          <a:p>
            <a:pPr lvl="3"/>
            <a:r>
              <a:rPr lang="ru-RU"/>
              <a:t>Четвертый уровень</a:t>
            </a:r>
          </a:p>
          <a:p>
            <a:pPr lvl="4"/>
            <a:r>
              <a:rPr lang="ru-RU"/>
              <a:t>Пятый уровень</a:t>
            </a:r>
          </a:p>
        </p:txBody>
      </p:sp>
      <p:sp>
        <p:nvSpPr>
          <p:cNvPr id="5" name="Текст 4">
            <a:extLst>
              <a:ext uri="{FF2B5EF4-FFF2-40B4-BE49-F238E27FC236}">
                <a16:creationId xmlns:a16="http://schemas.microsoft.com/office/drawing/2014/main" id="{A20D288F-6B5B-44EB-A9FA-553194F0A087}"/>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ru-RU"/>
              <a:t>Образец текста</a:t>
            </a:r>
          </a:p>
        </p:txBody>
      </p:sp>
      <p:sp>
        <p:nvSpPr>
          <p:cNvPr id="6" name="Объект 5">
            <a:extLst>
              <a:ext uri="{FF2B5EF4-FFF2-40B4-BE49-F238E27FC236}">
                <a16:creationId xmlns:a16="http://schemas.microsoft.com/office/drawing/2014/main" id="{77A22A72-6B4A-41D3-9E99-34854D167EAA}"/>
              </a:ext>
            </a:extLst>
          </p:cNvPr>
          <p:cNvSpPr>
            <a:spLocks noGrp="1"/>
          </p:cNvSpPr>
          <p:nvPr>
            <p:ph sz="quarter" idx="4"/>
          </p:nvPr>
        </p:nvSpPr>
        <p:spPr>
          <a:xfrm>
            <a:off x="6172200" y="2505075"/>
            <a:ext cx="5183188" cy="3684588"/>
          </a:xfrm>
        </p:spPr>
        <p:txBody>
          <a:bodyPr/>
          <a:lstStyle/>
          <a:p>
            <a:pPr lvl="0"/>
            <a:r>
              <a:rPr lang="ru-RU"/>
              <a:t>Образец текста</a:t>
            </a:r>
          </a:p>
          <a:p>
            <a:pPr lvl="1"/>
            <a:r>
              <a:rPr lang="ru-RU"/>
              <a:t>Второй уровень</a:t>
            </a:r>
          </a:p>
          <a:p>
            <a:pPr lvl="2"/>
            <a:r>
              <a:rPr lang="ru-RU"/>
              <a:t>Третий уровень</a:t>
            </a:r>
          </a:p>
          <a:p>
            <a:pPr lvl="3"/>
            <a:r>
              <a:rPr lang="ru-RU"/>
              <a:t>Четвертый уровень</a:t>
            </a:r>
          </a:p>
          <a:p>
            <a:pPr lvl="4"/>
            <a:r>
              <a:rPr lang="ru-RU"/>
              <a:t>Пятый уровень</a:t>
            </a:r>
          </a:p>
        </p:txBody>
      </p:sp>
      <p:sp>
        <p:nvSpPr>
          <p:cNvPr id="7" name="Дата 6">
            <a:extLst>
              <a:ext uri="{FF2B5EF4-FFF2-40B4-BE49-F238E27FC236}">
                <a16:creationId xmlns:a16="http://schemas.microsoft.com/office/drawing/2014/main" id="{082681C3-AA06-4FF9-8389-5020C8A18757}"/>
              </a:ext>
            </a:extLst>
          </p:cNvPr>
          <p:cNvSpPr>
            <a:spLocks noGrp="1"/>
          </p:cNvSpPr>
          <p:nvPr>
            <p:ph type="dt" sz="half" idx="10"/>
          </p:nvPr>
        </p:nvSpPr>
        <p:spPr/>
        <p:txBody>
          <a:bodyPr/>
          <a:lstStyle/>
          <a:p>
            <a:fld id="{121FEA16-898C-49E6-84C8-0DE8C79200A8}" type="datetimeFigureOut">
              <a:rPr lang="ru-RU" smtClean="0"/>
              <a:t>16.02.2022</a:t>
            </a:fld>
            <a:endParaRPr lang="ru-RU"/>
          </a:p>
        </p:txBody>
      </p:sp>
      <p:sp>
        <p:nvSpPr>
          <p:cNvPr id="8" name="Нижний колонтитул 7">
            <a:extLst>
              <a:ext uri="{FF2B5EF4-FFF2-40B4-BE49-F238E27FC236}">
                <a16:creationId xmlns:a16="http://schemas.microsoft.com/office/drawing/2014/main" id="{6E3E4F2B-69FF-4AA3-8C10-40D8E44D618A}"/>
              </a:ext>
            </a:extLst>
          </p:cNvPr>
          <p:cNvSpPr>
            <a:spLocks noGrp="1"/>
          </p:cNvSpPr>
          <p:nvPr>
            <p:ph type="ftr" sz="quarter" idx="11"/>
          </p:nvPr>
        </p:nvSpPr>
        <p:spPr/>
        <p:txBody>
          <a:bodyPr/>
          <a:lstStyle/>
          <a:p>
            <a:endParaRPr lang="ru-RU"/>
          </a:p>
        </p:txBody>
      </p:sp>
      <p:sp>
        <p:nvSpPr>
          <p:cNvPr id="9" name="Номер слайда 8">
            <a:extLst>
              <a:ext uri="{FF2B5EF4-FFF2-40B4-BE49-F238E27FC236}">
                <a16:creationId xmlns:a16="http://schemas.microsoft.com/office/drawing/2014/main" id="{1C18A290-45F6-4192-9C45-DD1FD9E0C90A}"/>
              </a:ext>
            </a:extLst>
          </p:cNvPr>
          <p:cNvSpPr>
            <a:spLocks noGrp="1"/>
          </p:cNvSpPr>
          <p:nvPr>
            <p:ph type="sldNum" sz="quarter" idx="12"/>
          </p:nvPr>
        </p:nvSpPr>
        <p:spPr/>
        <p:txBody>
          <a:bodyPr/>
          <a:lstStyle/>
          <a:p>
            <a:fld id="{3D3E1308-889D-4AD1-A4C1-AB890E77DCED}" type="slidenum">
              <a:rPr lang="ru-RU" smtClean="0"/>
              <a:t>‹#›</a:t>
            </a:fld>
            <a:endParaRPr lang="ru-RU"/>
          </a:p>
        </p:txBody>
      </p:sp>
    </p:spTree>
    <p:extLst>
      <p:ext uri="{BB962C8B-B14F-4D97-AF65-F5344CB8AC3E}">
        <p14:creationId xmlns:p14="http://schemas.microsoft.com/office/powerpoint/2010/main" val="288335677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Только заголовок">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D07482AA-7E33-44D4-9D3E-993D7EB2D631}"/>
              </a:ext>
            </a:extLst>
          </p:cNvPr>
          <p:cNvSpPr>
            <a:spLocks noGrp="1"/>
          </p:cNvSpPr>
          <p:nvPr>
            <p:ph type="title"/>
          </p:nvPr>
        </p:nvSpPr>
        <p:spPr/>
        <p:txBody>
          <a:bodyPr/>
          <a:lstStyle/>
          <a:p>
            <a:r>
              <a:rPr lang="ru-RU"/>
              <a:t>Образец заголовка</a:t>
            </a:r>
          </a:p>
        </p:txBody>
      </p:sp>
      <p:sp>
        <p:nvSpPr>
          <p:cNvPr id="3" name="Дата 2">
            <a:extLst>
              <a:ext uri="{FF2B5EF4-FFF2-40B4-BE49-F238E27FC236}">
                <a16:creationId xmlns:a16="http://schemas.microsoft.com/office/drawing/2014/main" id="{7ED86CB5-F5D3-46CC-A41E-CBAC2EF1931E}"/>
              </a:ext>
            </a:extLst>
          </p:cNvPr>
          <p:cNvSpPr>
            <a:spLocks noGrp="1"/>
          </p:cNvSpPr>
          <p:nvPr>
            <p:ph type="dt" sz="half" idx="10"/>
          </p:nvPr>
        </p:nvSpPr>
        <p:spPr/>
        <p:txBody>
          <a:bodyPr/>
          <a:lstStyle/>
          <a:p>
            <a:fld id="{121FEA16-898C-49E6-84C8-0DE8C79200A8}" type="datetimeFigureOut">
              <a:rPr lang="ru-RU" smtClean="0"/>
              <a:t>16.02.2022</a:t>
            </a:fld>
            <a:endParaRPr lang="ru-RU"/>
          </a:p>
        </p:txBody>
      </p:sp>
      <p:sp>
        <p:nvSpPr>
          <p:cNvPr id="4" name="Нижний колонтитул 3">
            <a:extLst>
              <a:ext uri="{FF2B5EF4-FFF2-40B4-BE49-F238E27FC236}">
                <a16:creationId xmlns:a16="http://schemas.microsoft.com/office/drawing/2014/main" id="{038433AE-6CF1-4527-9240-9EADE36796E2}"/>
              </a:ext>
            </a:extLst>
          </p:cNvPr>
          <p:cNvSpPr>
            <a:spLocks noGrp="1"/>
          </p:cNvSpPr>
          <p:nvPr>
            <p:ph type="ftr" sz="quarter" idx="11"/>
          </p:nvPr>
        </p:nvSpPr>
        <p:spPr/>
        <p:txBody>
          <a:bodyPr/>
          <a:lstStyle/>
          <a:p>
            <a:endParaRPr lang="ru-RU"/>
          </a:p>
        </p:txBody>
      </p:sp>
      <p:sp>
        <p:nvSpPr>
          <p:cNvPr id="5" name="Номер слайда 4">
            <a:extLst>
              <a:ext uri="{FF2B5EF4-FFF2-40B4-BE49-F238E27FC236}">
                <a16:creationId xmlns:a16="http://schemas.microsoft.com/office/drawing/2014/main" id="{0405748D-3E35-4F9D-BBAD-06F826172216}"/>
              </a:ext>
            </a:extLst>
          </p:cNvPr>
          <p:cNvSpPr>
            <a:spLocks noGrp="1"/>
          </p:cNvSpPr>
          <p:nvPr>
            <p:ph type="sldNum" sz="quarter" idx="12"/>
          </p:nvPr>
        </p:nvSpPr>
        <p:spPr/>
        <p:txBody>
          <a:bodyPr/>
          <a:lstStyle/>
          <a:p>
            <a:fld id="{3D3E1308-889D-4AD1-A4C1-AB890E77DCED}" type="slidenum">
              <a:rPr lang="ru-RU" smtClean="0"/>
              <a:t>‹#›</a:t>
            </a:fld>
            <a:endParaRPr lang="ru-RU"/>
          </a:p>
        </p:txBody>
      </p:sp>
    </p:spTree>
    <p:extLst>
      <p:ext uri="{BB962C8B-B14F-4D97-AF65-F5344CB8AC3E}">
        <p14:creationId xmlns:p14="http://schemas.microsoft.com/office/powerpoint/2010/main" val="183409599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Пустой слайд">
    <p:spTree>
      <p:nvGrpSpPr>
        <p:cNvPr id="1" name=""/>
        <p:cNvGrpSpPr/>
        <p:nvPr/>
      </p:nvGrpSpPr>
      <p:grpSpPr>
        <a:xfrm>
          <a:off x="0" y="0"/>
          <a:ext cx="0" cy="0"/>
          <a:chOff x="0" y="0"/>
          <a:chExt cx="0" cy="0"/>
        </a:xfrm>
      </p:grpSpPr>
      <p:sp>
        <p:nvSpPr>
          <p:cNvPr id="2" name="Дата 1">
            <a:extLst>
              <a:ext uri="{FF2B5EF4-FFF2-40B4-BE49-F238E27FC236}">
                <a16:creationId xmlns:a16="http://schemas.microsoft.com/office/drawing/2014/main" id="{0BF49D8E-96AD-495E-8915-30762E3BE195}"/>
              </a:ext>
            </a:extLst>
          </p:cNvPr>
          <p:cNvSpPr>
            <a:spLocks noGrp="1"/>
          </p:cNvSpPr>
          <p:nvPr>
            <p:ph type="dt" sz="half" idx="10"/>
          </p:nvPr>
        </p:nvSpPr>
        <p:spPr/>
        <p:txBody>
          <a:bodyPr/>
          <a:lstStyle/>
          <a:p>
            <a:fld id="{121FEA16-898C-49E6-84C8-0DE8C79200A8}" type="datetimeFigureOut">
              <a:rPr lang="ru-RU" smtClean="0"/>
              <a:t>16.02.2022</a:t>
            </a:fld>
            <a:endParaRPr lang="ru-RU"/>
          </a:p>
        </p:txBody>
      </p:sp>
      <p:sp>
        <p:nvSpPr>
          <p:cNvPr id="3" name="Нижний колонтитул 2">
            <a:extLst>
              <a:ext uri="{FF2B5EF4-FFF2-40B4-BE49-F238E27FC236}">
                <a16:creationId xmlns:a16="http://schemas.microsoft.com/office/drawing/2014/main" id="{1CCC28B5-B75F-460C-A5E7-1E87F6353256}"/>
              </a:ext>
            </a:extLst>
          </p:cNvPr>
          <p:cNvSpPr>
            <a:spLocks noGrp="1"/>
          </p:cNvSpPr>
          <p:nvPr>
            <p:ph type="ftr" sz="quarter" idx="11"/>
          </p:nvPr>
        </p:nvSpPr>
        <p:spPr/>
        <p:txBody>
          <a:bodyPr/>
          <a:lstStyle/>
          <a:p>
            <a:endParaRPr lang="ru-RU"/>
          </a:p>
        </p:txBody>
      </p:sp>
      <p:sp>
        <p:nvSpPr>
          <p:cNvPr id="4" name="Номер слайда 3">
            <a:extLst>
              <a:ext uri="{FF2B5EF4-FFF2-40B4-BE49-F238E27FC236}">
                <a16:creationId xmlns:a16="http://schemas.microsoft.com/office/drawing/2014/main" id="{DB737BA3-C988-44E2-BF4B-83C69B9D1760}"/>
              </a:ext>
            </a:extLst>
          </p:cNvPr>
          <p:cNvSpPr>
            <a:spLocks noGrp="1"/>
          </p:cNvSpPr>
          <p:nvPr>
            <p:ph type="sldNum" sz="quarter" idx="12"/>
          </p:nvPr>
        </p:nvSpPr>
        <p:spPr/>
        <p:txBody>
          <a:bodyPr/>
          <a:lstStyle/>
          <a:p>
            <a:fld id="{3D3E1308-889D-4AD1-A4C1-AB890E77DCED}" type="slidenum">
              <a:rPr lang="ru-RU" smtClean="0"/>
              <a:t>‹#›</a:t>
            </a:fld>
            <a:endParaRPr lang="ru-RU"/>
          </a:p>
        </p:txBody>
      </p:sp>
    </p:spTree>
    <p:extLst>
      <p:ext uri="{BB962C8B-B14F-4D97-AF65-F5344CB8AC3E}">
        <p14:creationId xmlns:p14="http://schemas.microsoft.com/office/powerpoint/2010/main" val="272977170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Объект с подписью">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5928F807-19D9-42A8-AD93-0300E9B145FB}"/>
              </a:ext>
            </a:extLst>
          </p:cNvPr>
          <p:cNvSpPr>
            <a:spLocks noGrp="1"/>
          </p:cNvSpPr>
          <p:nvPr>
            <p:ph type="title"/>
          </p:nvPr>
        </p:nvSpPr>
        <p:spPr>
          <a:xfrm>
            <a:off x="839788" y="457200"/>
            <a:ext cx="3932237" cy="1600200"/>
          </a:xfrm>
        </p:spPr>
        <p:txBody>
          <a:bodyPr anchor="b"/>
          <a:lstStyle>
            <a:lvl1pPr>
              <a:defRPr sz="3200"/>
            </a:lvl1pPr>
          </a:lstStyle>
          <a:p>
            <a:r>
              <a:rPr lang="ru-RU"/>
              <a:t>Образец заголовка</a:t>
            </a:r>
          </a:p>
        </p:txBody>
      </p:sp>
      <p:sp>
        <p:nvSpPr>
          <p:cNvPr id="3" name="Объект 2">
            <a:extLst>
              <a:ext uri="{FF2B5EF4-FFF2-40B4-BE49-F238E27FC236}">
                <a16:creationId xmlns:a16="http://schemas.microsoft.com/office/drawing/2014/main" id="{9119A307-F66D-46EB-8CCC-6C390188A07D}"/>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ru-RU"/>
              <a:t>Образец текста</a:t>
            </a:r>
          </a:p>
          <a:p>
            <a:pPr lvl="1"/>
            <a:r>
              <a:rPr lang="ru-RU"/>
              <a:t>Второй уровень</a:t>
            </a:r>
          </a:p>
          <a:p>
            <a:pPr lvl="2"/>
            <a:r>
              <a:rPr lang="ru-RU"/>
              <a:t>Третий уровень</a:t>
            </a:r>
          </a:p>
          <a:p>
            <a:pPr lvl="3"/>
            <a:r>
              <a:rPr lang="ru-RU"/>
              <a:t>Четвертый уровень</a:t>
            </a:r>
          </a:p>
          <a:p>
            <a:pPr lvl="4"/>
            <a:r>
              <a:rPr lang="ru-RU"/>
              <a:t>Пятый уровень</a:t>
            </a:r>
          </a:p>
        </p:txBody>
      </p:sp>
      <p:sp>
        <p:nvSpPr>
          <p:cNvPr id="4" name="Текст 3">
            <a:extLst>
              <a:ext uri="{FF2B5EF4-FFF2-40B4-BE49-F238E27FC236}">
                <a16:creationId xmlns:a16="http://schemas.microsoft.com/office/drawing/2014/main" id="{6252FF8F-0EB2-41D7-80AB-4F8BEB2C5253}"/>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ru-RU"/>
              <a:t>Образец текста</a:t>
            </a:r>
          </a:p>
        </p:txBody>
      </p:sp>
      <p:sp>
        <p:nvSpPr>
          <p:cNvPr id="5" name="Дата 4">
            <a:extLst>
              <a:ext uri="{FF2B5EF4-FFF2-40B4-BE49-F238E27FC236}">
                <a16:creationId xmlns:a16="http://schemas.microsoft.com/office/drawing/2014/main" id="{A6E2A5A0-FCEB-49A5-ADEB-CF7029D2C764}"/>
              </a:ext>
            </a:extLst>
          </p:cNvPr>
          <p:cNvSpPr>
            <a:spLocks noGrp="1"/>
          </p:cNvSpPr>
          <p:nvPr>
            <p:ph type="dt" sz="half" idx="10"/>
          </p:nvPr>
        </p:nvSpPr>
        <p:spPr/>
        <p:txBody>
          <a:bodyPr/>
          <a:lstStyle/>
          <a:p>
            <a:fld id="{121FEA16-898C-49E6-84C8-0DE8C79200A8}" type="datetimeFigureOut">
              <a:rPr lang="ru-RU" smtClean="0"/>
              <a:t>16.02.2022</a:t>
            </a:fld>
            <a:endParaRPr lang="ru-RU"/>
          </a:p>
        </p:txBody>
      </p:sp>
      <p:sp>
        <p:nvSpPr>
          <p:cNvPr id="6" name="Нижний колонтитул 5">
            <a:extLst>
              <a:ext uri="{FF2B5EF4-FFF2-40B4-BE49-F238E27FC236}">
                <a16:creationId xmlns:a16="http://schemas.microsoft.com/office/drawing/2014/main" id="{F5320B53-1014-40F7-A654-87208CEDC598}"/>
              </a:ext>
            </a:extLst>
          </p:cNvPr>
          <p:cNvSpPr>
            <a:spLocks noGrp="1"/>
          </p:cNvSpPr>
          <p:nvPr>
            <p:ph type="ftr" sz="quarter" idx="11"/>
          </p:nvPr>
        </p:nvSpPr>
        <p:spPr/>
        <p:txBody>
          <a:bodyPr/>
          <a:lstStyle/>
          <a:p>
            <a:endParaRPr lang="ru-RU"/>
          </a:p>
        </p:txBody>
      </p:sp>
      <p:sp>
        <p:nvSpPr>
          <p:cNvPr id="7" name="Номер слайда 6">
            <a:extLst>
              <a:ext uri="{FF2B5EF4-FFF2-40B4-BE49-F238E27FC236}">
                <a16:creationId xmlns:a16="http://schemas.microsoft.com/office/drawing/2014/main" id="{B71E39E8-5AF7-4781-90B0-9070654B9EAF}"/>
              </a:ext>
            </a:extLst>
          </p:cNvPr>
          <p:cNvSpPr>
            <a:spLocks noGrp="1"/>
          </p:cNvSpPr>
          <p:nvPr>
            <p:ph type="sldNum" sz="quarter" idx="12"/>
          </p:nvPr>
        </p:nvSpPr>
        <p:spPr/>
        <p:txBody>
          <a:bodyPr/>
          <a:lstStyle/>
          <a:p>
            <a:fld id="{3D3E1308-889D-4AD1-A4C1-AB890E77DCED}" type="slidenum">
              <a:rPr lang="ru-RU" smtClean="0"/>
              <a:t>‹#›</a:t>
            </a:fld>
            <a:endParaRPr lang="ru-RU"/>
          </a:p>
        </p:txBody>
      </p:sp>
    </p:spTree>
    <p:extLst>
      <p:ext uri="{BB962C8B-B14F-4D97-AF65-F5344CB8AC3E}">
        <p14:creationId xmlns:p14="http://schemas.microsoft.com/office/powerpoint/2010/main" val="267909622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Рисунок с подписью">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D752E3C9-E482-475B-A4AB-7B84265859DE}"/>
              </a:ext>
            </a:extLst>
          </p:cNvPr>
          <p:cNvSpPr>
            <a:spLocks noGrp="1"/>
          </p:cNvSpPr>
          <p:nvPr>
            <p:ph type="title"/>
          </p:nvPr>
        </p:nvSpPr>
        <p:spPr>
          <a:xfrm>
            <a:off x="839788" y="457200"/>
            <a:ext cx="3932237" cy="1600200"/>
          </a:xfrm>
        </p:spPr>
        <p:txBody>
          <a:bodyPr anchor="b"/>
          <a:lstStyle>
            <a:lvl1pPr>
              <a:defRPr sz="3200"/>
            </a:lvl1pPr>
          </a:lstStyle>
          <a:p>
            <a:r>
              <a:rPr lang="ru-RU"/>
              <a:t>Образец заголовка</a:t>
            </a:r>
          </a:p>
        </p:txBody>
      </p:sp>
      <p:sp>
        <p:nvSpPr>
          <p:cNvPr id="3" name="Рисунок 2">
            <a:extLst>
              <a:ext uri="{FF2B5EF4-FFF2-40B4-BE49-F238E27FC236}">
                <a16:creationId xmlns:a16="http://schemas.microsoft.com/office/drawing/2014/main" id="{A8BF641E-376A-40AE-AFD7-C3A81ED61B5C}"/>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ru-RU"/>
          </a:p>
        </p:txBody>
      </p:sp>
      <p:sp>
        <p:nvSpPr>
          <p:cNvPr id="4" name="Текст 3">
            <a:extLst>
              <a:ext uri="{FF2B5EF4-FFF2-40B4-BE49-F238E27FC236}">
                <a16:creationId xmlns:a16="http://schemas.microsoft.com/office/drawing/2014/main" id="{AEB51F81-D267-49CE-98DD-549AA91C48E9}"/>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ru-RU"/>
              <a:t>Образец текста</a:t>
            </a:r>
          </a:p>
        </p:txBody>
      </p:sp>
      <p:sp>
        <p:nvSpPr>
          <p:cNvPr id="5" name="Дата 4">
            <a:extLst>
              <a:ext uri="{FF2B5EF4-FFF2-40B4-BE49-F238E27FC236}">
                <a16:creationId xmlns:a16="http://schemas.microsoft.com/office/drawing/2014/main" id="{1C79141D-E158-4D56-99C6-47605D3105AB}"/>
              </a:ext>
            </a:extLst>
          </p:cNvPr>
          <p:cNvSpPr>
            <a:spLocks noGrp="1"/>
          </p:cNvSpPr>
          <p:nvPr>
            <p:ph type="dt" sz="half" idx="10"/>
          </p:nvPr>
        </p:nvSpPr>
        <p:spPr/>
        <p:txBody>
          <a:bodyPr/>
          <a:lstStyle/>
          <a:p>
            <a:fld id="{121FEA16-898C-49E6-84C8-0DE8C79200A8}" type="datetimeFigureOut">
              <a:rPr lang="ru-RU" smtClean="0"/>
              <a:t>16.02.2022</a:t>
            </a:fld>
            <a:endParaRPr lang="ru-RU"/>
          </a:p>
        </p:txBody>
      </p:sp>
      <p:sp>
        <p:nvSpPr>
          <p:cNvPr id="6" name="Нижний колонтитул 5">
            <a:extLst>
              <a:ext uri="{FF2B5EF4-FFF2-40B4-BE49-F238E27FC236}">
                <a16:creationId xmlns:a16="http://schemas.microsoft.com/office/drawing/2014/main" id="{9EA8D5C1-3FE0-406C-908D-CE1FCD1FF4A2}"/>
              </a:ext>
            </a:extLst>
          </p:cNvPr>
          <p:cNvSpPr>
            <a:spLocks noGrp="1"/>
          </p:cNvSpPr>
          <p:nvPr>
            <p:ph type="ftr" sz="quarter" idx="11"/>
          </p:nvPr>
        </p:nvSpPr>
        <p:spPr/>
        <p:txBody>
          <a:bodyPr/>
          <a:lstStyle/>
          <a:p>
            <a:endParaRPr lang="ru-RU"/>
          </a:p>
        </p:txBody>
      </p:sp>
      <p:sp>
        <p:nvSpPr>
          <p:cNvPr id="7" name="Номер слайда 6">
            <a:extLst>
              <a:ext uri="{FF2B5EF4-FFF2-40B4-BE49-F238E27FC236}">
                <a16:creationId xmlns:a16="http://schemas.microsoft.com/office/drawing/2014/main" id="{541B643C-958E-42A0-A0B4-77D6C7295167}"/>
              </a:ext>
            </a:extLst>
          </p:cNvPr>
          <p:cNvSpPr>
            <a:spLocks noGrp="1"/>
          </p:cNvSpPr>
          <p:nvPr>
            <p:ph type="sldNum" sz="quarter" idx="12"/>
          </p:nvPr>
        </p:nvSpPr>
        <p:spPr/>
        <p:txBody>
          <a:bodyPr/>
          <a:lstStyle/>
          <a:p>
            <a:fld id="{3D3E1308-889D-4AD1-A4C1-AB890E77DCED}" type="slidenum">
              <a:rPr lang="ru-RU" smtClean="0"/>
              <a:t>‹#›</a:t>
            </a:fld>
            <a:endParaRPr lang="ru-RU"/>
          </a:p>
        </p:txBody>
      </p:sp>
    </p:spTree>
    <p:extLst>
      <p:ext uri="{BB962C8B-B14F-4D97-AF65-F5344CB8AC3E}">
        <p14:creationId xmlns:p14="http://schemas.microsoft.com/office/powerpoint/2010/main" val="209308870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Заголовок и вертикальный текст">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D1E4274E-CDE9-4BAA-8F6A-C535C2A6D808}"/>
              </a:ext>
            </a:extLst>
          </p:cNvPr>
          <p:cNvSpPr>
            <a:spLocks noGrp="1"/>
          </p:cNvSpPr>
          <p:nvPr>
            <p:ph type="title"/>
          </p:nvPr>
        </p:nvSpPr>
        <p:spPr/>
        <p:txBody>
          <a:bodyPr/>
          <a:lstStyle/>
          <a:p>
            <a:r>
              <a:rPr lang="ru-RU"/>
              <a:t>Образец заголовка</a:t>
            </a:r>
          </a:p>
        </p:txBody>
      </p:sp>
      <p:sp>
        <p:nvSpPr>
          <p:cNvPr id="3" name="Вертикальный текст 2">
            <a:extLst>
              <a:ext uri="{FF2B5EF4-FFF2-40B4-BE49-F238E27FC236}">
                <a16:creationId xmlns:a16="http://schemas.microsoft.com/office/drawing/2014/main" id="{55327DF7-0485-4D66-9A63-A938D7F987BC}"/>
              </a:ext>
            </a:extLst>
          </p:cNvPr>
          <p:cNvSpPr>
            <a:spLocks noGrp="1"/>
          </p:cNvSpPr>
          <p:nvPr>
            <p:ph type="body" orient="vert" idx="1"/>
          </p:nvPr>
        </p:nvSpPr>
        <p:spPr/>
        <p:txBody>
          <a:bodyPr vert="eaVert"/>
          <a:lstStyle/>
          <a:p>
            <a:pPr lvl="0"/>
            <a:r>
              <a:rPr lang="ru-RU"/>
              <a:t>Образец текста</a:t>
            </a:r>
          </a:p>
          <a:p>
            <a:pPr lvl="1"/>
            <a:r>
              <a:rPr lang="ru-RU"/>
              <a:t>Второй уровень</a:t>
            </a:r>
          </a:p>
          <a:p>
            <a:pPr lvl="2"/>
            <a:r>
              <a:rPr lang="ru-RU"/>
              <a:t>Третий уровень</a:t>
            </a:r>
          </a:p>
          <a:p>
            <a:pPr lvl="3"/>
            <a:r>
              <a:rPr lang="ru-RU"/>
              <a:t>Четвертый уровень</a:t>
            </a:r>
          </a:p>
          <a:p>
            <a:pPr lvl="4"/>
            <a:r>
              <a:rPr lang="ru-RU"/>
              <a:t>Пятый уровень</a:t>
            </a:r>
          </a:p>
        </p:txBody>
      </p:sp>
      <p:sp>
        <p:nvSpPr>
          <p:cNvPr id="4" name="Дата 3">
            <a:extLst>
              <a:ext uri="{FF2B5EF4-FFF2-40B4-BE49-F238E27FC236}">
                <a16:creationId xmlns:a16="http://schemas.microsoft.com/office/drawing/2014/main" id="{27A91033-582C-48A6-830A-13FE8BAC52BA}"/>
              </a:ext>
            </a:extLst>
          </p:cNvPr>
          <p:cNvSpPr>
            <a:spLocks noGrp="1"/>
          </p:cNvSpPr>
          <p:nvPr>
            <p:ph type="dt" sz="half" idx="10"/>
          </p:nvPr>
        </p:nvSpPr>
        <p:spPr/>
        <p:txBody>
          <a:bodyPr/>
          <a:lstStyle/>
          <a:p>
            <a:fld id="{121FEA16-898C-49E6-84C8-0DE8C79200A8}" type="datetimeFigureOut">
              <a:rPr lang="ru-RU" smtClean="0"/>
              <a:t>16.02.2022</a:t>
            </a:fld>
            <a:endParaRPr lang="ru-RU"/>
          </a:p>
        </p:txBody>
      </p:sp>
      <p:sp>
        <p:nvSpPr>
          <p:cNvPr id="5" name="Нижний колонтитул 4">
            <a:extLst>
              <a:ext uri="{FF2B5EF4-FFF2-40B4-BE49-F238E27FC236}">
                <a16:creationId xmlns:a16="http://schemas.microsoft.com/office/drawing/2014/main" id="{B4866A3D-4D5B-4427-9953-501E7C0B036E}"/>
              </a:ext>
            </a:extLst>
          </p:cNvPr>
          <p:cNvSpPr>
            <a:spLocks noGrp="1"/>
          </p:cNvSpPr>
          <p:nvPr>
            <p:ph type="ftr" sz="quarter" idx="11"/>
          </p:nvPr>
        </p:nvSpPr>
        <p:spPr/>
        <p:txBody>
          <a:bodyPr/>
          <a:lstStyle/>
          <a:p>
            <a:endParaRPr lang="ru-RU"/>
          </a:p>
        </p:txBody>
      </p:sp>
      <p:sp>
        <p:nvSpPr>
          <p:cNvPr id="6" name="Номер слайда 5">
            <a:extLst>
              <a:ext uri="{FF2B5EF4-FFF2-40B4-BE49-F238E27FC236}">
                <a16:creationId xmlns:a16="http://schemas.microsoft.com/office/drawing/2014/main" id="{8426A3EC-0ECF-44FD-A5E1-3360C443767B}"/>
              </a:ext>
            </a:extLst>
          </p:cNvPr>
          <p:cNvSpPr>
            <a:spLocks noGrp="1"/>
          </p:cNvSpPr>
          <p:nvPr>
            <p:ph type="sldNum" sz="quarter" idx="12"/>
          </p:nvPr>
        </p:nvSpPr>
        <p:spPr/>
        <p:txBody>
          <a:bodyPr/>
          <a:lstStyle/>
          <a:p>
            <a:fld id="{3D3E1308-889D-4AD1-A4C1-AB890E77DCED}" type="slidenum">
              <a:rPr lang="ru-RU" smtClean="0"/>
              <a:t>‹#›</a:t>
            </a:fld>
            <a:endParaRPr lang="ru-RU"/>
          </a:p>
        </p:txBody>
      </p:sp>
    </p:spTree>
    <p:extLst>
      <p:ext uri="{BB962C8B-B14F-4D97-AF65-F5344CB8AC3E}">
        <p14:creationId xmlns:p14="http://schemas.microsoft.com/office/powerpoint/2010/main" val="22438466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Вертикальный заголовок и текст">
    <p:spTree>
      <p:nvGrpSpPr>
        <p:cNvPr id="1" name=""/>
        <p:cNvGrpSpPr/>
        <p:nvPr/>
      </p:nvGrpSpPr>
      <p:grpSpPr>
        <a:xfrm>
          <a:off x="0" y="0"/>
          <a:ext cx="0" cy="0"/>
          <a:chOff x="0" y="0"/>
          <a:chExt cx="0" cy="0"/>
        </a:xfrm>
      </p:grpSpPr>
      <p:sp>
        <p:nvSpPr>
          <p:cNvPr id="2" name="Вертикальный заголовок 1">
            <a:extLst>
              <a:ext uri="{FF2B5EF4-FFF2-40B4-BE49-F238E27FC236}">
                <a16:creationId xmlns:a16="http://schemas.microsoft.com/office/drawing/2014/main" id="{3274033D-086E-42A5-B0E1-F3344B586D92}"/>
              </a:ext>
            </a:extLst>
          </p:cNvPr>
          <p:cNvSpPr>
            <a:spLocks noGrp="1"/>
          </p:cNvSpPr>
          <p:nvPr>
            <p:ph type="title" orient="vert"/>
          </p:nvPr>
        </p:nvSpPr>
        <p:spPr>
          <a:xfrm>
            <a:off x="8724900" y="365125"/>
            <a:ext cx="2628900" cy="5811838"/>
          </a:xfrm>
        </p:spPr>
        <p:txBody>
          <a:bodyPr vert="eaVert"/>
          <a:lstStyle/>
          <a:p>
            <a:r>
              <a:rPr lang="ru-RU"/>
              <a:t>Образец заголовка</a:t>
            </a:r>
          </a:p>
        </p:txBody>
      </p:sp>
      <p:sp>
        <p:nvSpPr>
          <p:cNvPr id="3" name="Вертикальный текст 2">
            <a:extLst>
              <a:ext uri="{FF2B5EF4-FFF2-40B4-BE49-F238E27FC236}">
                <a16:creationId xmlns:a16="http://schemas.microsoft.com/office/drawing/2014/main" id="{6D113AB0-450C-4E93-AB7A-7FAE4DA9C393}"/>
              </a:ext>
            </a:extLst>
          </p:cNvPr>
          <p:cNvSpPr>
            <a:spLocks noGrp="1"/>
          </p:cNvSpPr>
          <p:nvPr>
            <p:ph type="body" orient="vert" idx="1"/>
          </p:nvPr>
        </p:nvSpPr>
        <p:spPr>
          <a:xfrm>
            <a:off x="838200" y="365125"/>
            <a:ext cx="7734300" cy="5811838"/>
          </a:xfrm>
        </p:spPr>
        <p:txBody>
          <a:bodyPr vert="eaVert"/>
          <a:lstStyle/>
          <a:p>
            <a:pPr lvl="0"/>
            <a:r>
              <a:rPr lang="ru-RU"/>
              <a:t>Образец текста</a:t>
            </a:r>
          </a:p>
          <a:p>
            <a:pPr lvl="1"/>
            <a:r>
              <a:rPr lang="ru-RU"/>
              <a:t>Второй уровень</a:t>
            </a:r>
          </a:p>
          <a:p>
            <a:pPr lvl="2"/>
            <a:r>
              <a:rPr lang="ru-RU"/>
              <a:t>Третий уровень</a:t>
            </a:r>
          </a:p>
          <a:p>
            <a:pPr lvl="3"/>
            <a:r>
              <a:rPr lang="ru-RU"/>
              <a:t>Четвертый уровень</a:t>
            </a:r>
          </a:p>
          <a:p>
            <a:pPr lvl="4"/>
            <a:r>
              <a:rPr lang="ru-RU"/>
              <a:t>Пятый уровень</a:t>
            </a:r>
          </a:p>
        </p:txBody>
      </p:sp>
      <p:sp>
        <p:nvSpPr>
          <p:cNvPr id="4" name="Дата 3">
            <a:extLst>
              <a:ext uri="{FF2B5EF4-FFF2-40B4-BE49-F238E27FC236}">
                <a16:creationId xmlns:a16="http://schemas.microsoft.com/office/drawing/2014/main" id="{0A52E38E-93B4-46E8-91D9-A787F2984B7D}"/>
              </a:ext>
            </a:extLst>
          </p:cNvPr>
          <p:cNvSpPr>
            <a:spLocks noGrp="1"/>
          </p:cNvSpPr>
          <p:nvPr>
            <p:ph type="dt" sz="half" idx="10"/>
          </p:nvPr>
        </p:nvSpPr>
        <p:spPr/>
        <p:txBody>
          <a:bodyPr/>
          <a:lstStyle/>
          <a:p>
            <a:fld id="{121FEA16-898C-49E6-84C8-0DE8C79200A8}" type="datetimeFigureOut">
              <a:rPr lang="ru-RU" smtClean="0"/>
              <a:t>16.02.2022</a:t>
            </a:fld>
            <a:endParaRPr lang="ru-RU"/>
          </a:p>
        </p:txBody>
      </p:sp>
      <p:sp>
        <p:nvSpPr>
          <p:cNvPr id="5" name="Нижний колонтитул 4">
            <a:extLst>
              <a:ext uri="{FF2B5EF4-FFF2-40B4-BE49-F238E27FC236}">
                <a16:creationId xmlns:a16="http://schemas.microsoft.com/office/drawing/2014/main" id="{3951FE67-F4C6-4805-A5D7-A585ECDD8C26}"/>
              </a:ext>
            </a:extLst>
          </p:cNvPr>
          <p:cNvSpPr>
            <a:spLocks noGrp="1"/>
          </p:cNvSpPr>
          <p:nvPr>
            <p:ph type="ftr" sz="quarter" idx="11"/>
          </p:nvPr>
        </p:nvSpPr>
        <p:spPr/>
        <p:txBody>
          <a:bodyPr/>
          <a:lstStyle/>
          <a:p>
            <a:endParaRPr lang="ru-RU"/>
          </a:p>
        </p:txBody>
      </p:sp>
      <p:sp>
        <p:nvSpPr>
          <p:cNvPr id="6" name="Номер слайда 5">
            <a:extLst>
              <a:ext uri="{FF2B5EF4-FFF2-40B4-BE49-F238E27FC236}">
                <a16:creationId xmlns:a16="http://schemas.microsoft.com/office/drawing/2014/main" id="{E27858FC-CA32-4BE3-BA1E-FD2BA1398412}"/>
              </a:ext>
            </a:extLst>
          </p:cNvPr>
          <p:cNvSpPr>
            <a:spLocks noGrp="1"/>
          </p:cNvSpPr>
          <p:nvPr>
            <p:ph type="sldNum" sz="quarter" idx="12"/>
          </p:nvPr>
        </p:nvSpPr>
        <p:spPr/>
        <p:txBody>
          <a:bodyPr/>
          <a:lstStyle/>
          <a:p>
            <a:fld id="{3D3E1308-889D-4AD1-A4C1-AB890E77DCED}" type="slidenum">
              <a:rPr lang="ru-RU" smtClean="0"/>
              <a:t>‹#›</a:t>
            </a:fld>
            <a:endParaRPr lang="ru-RU"/>
          </a:p>
        </p:txBody>
      </p:sp>
    </p:spTree>
    <p:extLst>
      <p:ext uri="{BB962C8B-B14F-4D97-AF65-F5344CB8AC3E}">
        <p14:creationId xmlns:p14="http://schemas.microsoft.com/office/powerpoint/2010/main" val="334616398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BF4FFD4D-D37F-4493-A230-9F6E1C3A6AF3}"/>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ru-RU"/>
              <a:t>Образец заголовка</a:t>
            </a:r>
          </a:p>
        </p:txBody>
      </p:sp>
      <p:sp>
        <p:nvSpPr>
          <p:cNvPr id="3" name="Текст 2">
            <a:extLst>
              <a:ext uri="{FF2B5EF4-FFF2-40B4-BE49-F238E27FC236}">
                <a16:creationId xmlns:a16="http://schemas.microsoft.com/office/drawing/2014/main" id="{5A3184F9-2F86-456B-AC6B-53B5CD7DBB83}"/>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ru-RU"/>
              <a:t>Образец текста</a:t>
            </a:r>
          </a:p>
          <a:p>
            <a:pPr lvl="1"/>
            <a:r>
              <a:rPr lang="ru-RU"/>
              <a:t>Второй уровень</a:t>
            </a:r>
          </a:p>
          <a:p>
            <a:pPr lvl="2"/>
            <a:r>
              <a:rPr lang="ru-RU"/>
              <a:t>Третий уровень</a:t>
            </a:r>
          </a:p>
          <a:p>
            <a:pPr lvl="3"/>
            <a:r>
              <a:rPr lang="ru-RU"/>
              <a:t>Четвертый уровень</a:t>
            </a:r>
          </a:p>
          <a:p>
            <a:pPr lvl="4"/>
            <a:r>
              <a:rPr lang="ru-RU"/>
              <a:t>Пятый уровень</a:t>
            </a:r>
          </a:p>
        </p:txBody>
      </p:sp>
      <p:sp>
        <p:nvSpPr>
          <p:cNvPr id="4" name="Дата 3">
            <a:extLst>
              <a:ext uri="{FF2B5EF4-FFF2-40B4-BE49-F238E27FC236}">
                <a16:creationId xmlns:a16="http://schemas.microsoft.com/office/drawing/2014/main" id="{7D60959B-2493-4085-BC3A-9BD32CA0DF30}"/>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21FEA16-898C-49E6-84C8-0DE8C79200A8}" type="datetimeFigureOut">
              <a:rPr lang="ru-RU" smtClean="0"/>
              <a:t>16.02.2022</a:t>
            </a:fld>
            <a:endParaRPr lang="ru-RU"/>
          </a:p>
        </p:txBody>
      </p:sp>
      <p:sp>
        <p:nvSpPr>
          <p:cNvPr id="5" name="Нижний колонтитул 4">
            <a:extLst>
              <a:ext uri="{FF2B5EF4-FFF2-40B4-BE49-F238E27FC236}">
                <a16:creationId xmlns:a16="http://schemas.microsoft.com/office/drawing/2014/main" id="{F3C81570-E9BE-4F8E-8B72-214280CEF37F}"/>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ru-RU"/>
          </a:p>
        </p:txBody>
      </p:sp>
      <p:sp>
        <p:nvSpPr>
          <p:cNvPr id="6" name="Номер слайда 5">
            <a:extLst>
              <a:ext uri="{FF2B5EF4-FFF2-40B4-BE49-F238E27FC236}">
                <a16:creationId xmlns:a16="http://schemas.microsoft.com/office/drawing/2014/main" id="{7F9CB9B7-E4B1-46C3-AA4D-F29A8FE4E830}"/>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3D3E1308-889D-4AD1-A4C1-AB890E77DCED}" type="slidenum">
              <a:rPr lang="ru-RU" smtClean="0"/>
              <a:t>‹#›</a:t>
            </a:fld>
            <a:endParaRPr lang="ru-RU"/>
          </a:p>
        </p:txBody>
      </p:sp>
    </p:spTree>
    <p:extLst>
      <p:ext uri="{BB962C8B-B14F-4D97-AF65-F5344CB8AC3E}">
        <p14:creationId xmlns:p14="http://schemas.microsoft.com/office/powerpoint/2010/main" val="2540565823"/>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ru-RU"/>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1.xml"/><Relationship Id="rId4" Type="http://schemas.openxmlformats.org/officeDocument/2006/relationships/image" Target="../media/image2.png"/></Relationships>
</file>

<file path=ppt/slides/_rels/slide2.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2.xml"/><Relationship Id="rId1" Type="http://schemas.openxmlformats.org/officeDocument/2006/relationships/slideLayout" Target="../slideLayouts/slideLayout2.xml"/><Relationship Id="rId4" Type="http://schemas.openxmlformats.org/officeDocument/2006/relationships/image" Target="../media/image4.jpeg"/></Relationships>
</file>

<file path=ppt/slides/_rels/slide3.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6.png"/><Relationship Id="rId7" Type="http://schemas.openxmlformats.org/officeDocument/2006/relationships/image" Target="../media/image10.png"/><Relationship Id="rId2" Type="http://schemas.openxmlformats.org/officeDocument/2006/relationships/notesSlide" Target="../notesSlides/notesSlide4.xml"/><Relationship Id="rId1" Type="http://schemas.openxmlformats.org/officeDocument/2006/relationships/slideLayout" Target="../slideLayouts/slideLayout2.xml"/><Relationship Id="rId6" Type="http://schemas.openxmlformats.org/officeDocument/2006/relationships/image" Target="../media/image9.jpeg"/><Relationship Id="rId5" Type="http://schemas.openxmlformats.org/officeDocument/2006/relationships/image" Target="../media/image8.png"/><Relationship Id="rId4" Type="http://schemas.openxmlformats.org/officeDocument/2006/relationships/image" Target="../media/image7.png"/></Relationships>
</file>

<file path=ppt/slides/_rels/slide5.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EA29150D-23CB-4B9A-8655-25368B0E07DE}"/>
              </a:ext>
            </a:extLst>
          </p:cNvPr>
          <p:cNvSpPr>
            <a:spLocks noGrp="1"/>
          </p:cNvSpPr>
          <p:nvPr>
            <p:ph type="ctrTitle"/>
          </p:nvPr>
        </p:nvSpPr>
        <p:spPr>
          <a:xfrm>
            <a:off x="4705350" y="1162843"/>
            <a:ext cx="9144000" cy="2387600"/>
          </a:xfrm>
        </p:spPr>
        <p:txBody>
          <a:bodyPr/>
          <a:lstStyle/>
          <a:p>
            <a:r>
              <a:rPr lang="ru-RU" dirty="0">
                <a:solidFill>
                  <a:schemeClr val="accent1">
                    <a:lumMod val="75000"/>
                  </a:schemeClr>
                </a:solidFill>
              </a:rPr>
              <a:t>Вирусы и клетки</a:t>
            </a:r>
          </a:p>
        </p:txBody>
      </p:sp>
      <p:sp>
        <p:nvSpPr>
          <p:cNvPr id="3" name="Подзаголовок 2">
            <a:extLst>
              <a:ext uri="{FF2B5EF4-FFF2-40B4-BE49-F238E27FC236}">
                <a16:creationId xmlns:a16="http://schemas.microsoft.com/office/drawing/2014/main" id="{CE9886B0-E9CF-4831-A793-ED0DE43650D1}"/>
              </a:ext>
            </a:extLst>
          </p:cNvPr>
          <p:cNvSpPr>
            <a:spLocks noGrp="1"/>
          </p:cNvSpPr>
          <p:nvPr>
            <p:ph type="subTitle" idx="1"/>
          </p:nvPr>
        </p:nvSpPr>
        <p:spPr>
          <a:xfrm>
            <a:off x="2681288" y="3429000"/>
            <a:ext cx="9144000" cy="1655762"/>
          </a:xfrm>
        </p:spPr>
        <p:txBody>
          <a:bodyPr>
            <a:noAutofit/>
          </a:bodyPr>
          <a:lstStyle/>
          <a:p>
            <a:pPr algn="r"/>
            <a:endParaRPr lang="ru-RU" sz="2500" dirty="0"/>
          </a:p>
          <a:p>
            <a:pPr algn="r"/>
            <a:endParaRPr lang="ru-RU" sz="2500" dirty="0"/>
          </a:p>
          <a:p>
            <a:pPr algn="r"/>
            <a:r>
              <a:rPr lang="ru-RU" sz="2500" dirty="0"/>
              <a:t>Волобуева Александрина</a:t>
            </a:r>
          </a:p>
          <a:p>
            <a:pPr algn="r"/>
            <a:r>
              <a:rPr lang="ru-RU" sz="2500" dirty="0"/>
              <a:t>Научный сотрудник</a:t>
            </a:r>
          </a:p>
          <a:p>
            <a:pPr algn="r"/>
            <a:r>
              <a:rPr lang="ru-RU" sz="2500" dirty="0"/>
              <a:t>Лаборатория экспериментальной вирусологии </a:t>
            </a:r>
          </a:p>
          <a:p>
            <a:pPr algn="r"/>
            <a:r>
              <a:rPr lang="ru-RU" sz="2500" b="1" dirty="0"/>
              <a:t>ФБУН НИИ эпидемиологии и микробиологии имени Пастера</a:t>
            </a:r>
            <a:endParaRPr lang="ru-RU" sz="2500" dirty="0"/>
          </a:p>
        </p:txBody>
      </p:sp>
      <p:pic>
        <p:nvPicPr>
          <p:cNvPr id="1026" name="Picture 2" descr="Новости | Санкт-Петербургский НИИ эпидемиологии и микробиологии имени  Пастера">
            <a:extLst>
              <a:ext uri="{FF2B5EF4-FFF2-40B4-BE49-F238E27FC236}">
                <a16:creationId xmlns:a16="http://schemas.microsoft.com/office/drawing/2014/main" id="{0A95D2CA-7DD3-456C-B733-B3B5C180BC17}"/>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b="16004"/>
          <a:stretch/>
        </p:blipFill>
        <p:spPr bwMode="auto">
          <a:xfrm>
            <a:off x="9458325" y="102395"/>
            <a:ext cx="2733675" cy="1408112"/>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Грипп">
            <a:extLst>
              <a:ext uri="{FF2B5EF4-FFF2-40B4-BE49-F238E27FC236}">
                <a16:creationId xmlns:a16="http://schemas.microsoft.com/office/drawing/2014/main" id="{86EB48C5-C5B4-4884-B305-480734FB998B}"/>
              </a:ext>
            </a:extLst>
          </p:cNvPr>
          <p:cNvPicPr>
            <a:picLocks noChangeAspect="1" noChangeArrowheads="1"/>
          </p:cNvPicPr>
          <p:nvPr/>
        </p:nvPicPr>
        <p:blipFill rotWithShape="1">
          <a:blip r:embed="rId4">
            <a:extLst>
              <a:ext uri="{28A0092B-C50C-407E-A947-70E740481C1C}">
                <a14:useLocalDpi xmlns:a14="http://schemas.microsoft.com/office/drawing/2010/main" val="0"/>
              </a:ext>
            </a:extLst>
          </a:blip>
          <a:srcRect l="-1" r="41645"/>
          <a:stretch/>
        </p:blipFill>
        <p:spPr bwMode="auto">
          <a:xfrm>
            <a:off x="7693" y="12702"/>
            <a:ext cx="4735757" cy="439578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64229115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A25DA494-DB56-4C64-93A9-8C0B4D034E03}"/>
              </a:ext>
            </a:extLst>
          </p:cNvPr>
          <p:cNvSpPr>
            <a:spLocks noGrp="1"/>
          </p:cNvSpPr>
          <p:nvPr>
            <p:ph type="title"/>
          </p:nvPr>
        </p:nvSpPr>
        <p:spPr>
          <a:xfrm>
            <a:off x="2301240" y="18255"/>
            <a:ext cx="10515600" cy="1325563"/>
          </a:xfrm>
        </p:spPr>
        <p:txBody>
          <a:bodyPr/>
          <a:lstStyle/>
          <a:p>
            <a:r>
              <a:rPr lang="ru-RU" dirty="0"/>
              <a:t>Общая характеристика вирусов</a:t>
            </a:r>
          </a:p>
        </p:txBody>
      </p:sp>
      <p:sp>
        <p:nvSpPr>
          <p:cNvPr id="3" name="Объект 2">
            <a:extLst>
              <a:ext uri="{FF2B5EF4-FFF2-40B4-BE49-F238E27FC236}">
                <a16:creationId xmlns:a16="http://schemas.microsoft.com/office/drawing/2014/main" id="{6FE38465-8D7F-4849-BFAC-0AC584CF5DCC}"/>
              </a:ext>
            </a:extLst>
          </p:cNvPr>
          <p:cNvSpPr>
            <a:spLocks noGrp="1"/>
          </p:cNvSpPr>
          <p:nvPr>
            <p:ph idx="1"/>
          </p:nvPr>
        </p:nvSpPr>
        <p:spPr>
          <a:xfrm>
            <a:off x="3458277" y="1077018"/>
            <a:ext cx="8059029" cy="4220173"/>
          </a:xfrm>
        </p:spPr>
        <p:txBody>
          <a:bodyPr>
            <a:normAutofit fontScale="92500" lnSpcReduction="20000"/>
          </a:bodyPr>
          <a:lstStyle/>
          <a:p>
            <a:r>
              <a:rPr lang="ru-RU" dirty="0"/>
              <a:t>Облигатные внутриклеточные паразиты (разнообразие хозяев)</a:t>
            </a:r>
          </a:p>
          <a:p>
            <a:r>
              <a:rPr lang="ru-RU" dirty="0"/>
              <a:t>Не имеют клеточного строения и собственного обмена веществ</a:t>
            </a:r>
          </a:p>
          <a:p>
            <a:r>
              <a:rPr lang="ru-RU" dirty="0" err="1"/>
              <a:t>Высокоспецифичны</a:t>
            </a:r>
            <a:r>
              <a:rPr lang="ru-RU" dirty="0"/>
              <a:t> в отношении клетки-хозяина</a:t>
            </a:r>
          </a:p>
          <a:p>
            <a:r>
              <a:rPr lang="ru-RU" dirty="0"/>
              <a:t>Относительно простое строение</a:t>
            </a:r>
          </a:p>
          <a:p>
            <a:r>
              <a:rPr lang="ru-RU" dirty="0"/>
              <a:t>Размер 20-300 </a:t>
            </a:r>
            <a:r>
              <a:rPr lang="ru-RU" dirty="0" err="1"/>
              <a:t>нм</a:t>
            </a:r>
            <a:r>
              <a:rPr lang="ru-RU" dirty="0"/>
              <a:t>,</a:t>
            </a:r>
            <a:r>
              <a:rPr lang="en-US" dirty="0"/>
              <a:t> </a:t>
            </a:r>
            <a:endParaRPr lang="ru-RU" dirty="0"/>
          </a:p>
          <a:p>
            <a:pPr marL="0" indent="0">
              <a:buNone/>
            </a:pPr>
            <a:r>
              <a:rPr lang="ru-RU" b="1" dirty="0">
                <a:solidFill>
                  <a:srgbClr val="FF0000"/>
                </a:solidFill>
              </a:rPr>
              <a:t>НО</a:t>
            </a:r>
            <a:r>
              <a:rPr lang="ru-RU" dirty="0"/>
              <a:t> – </a:t>
            </a:r>
            <a:r>
              <a:rPr lang="ru-RU" dirty="0" err="1"/>
              <a:t>цирковирус</a:t>
            </a:r>
            <a:r>
              <a:rPr lang="ru-RU" dirty="0"/>
              <a:t> свиней (17 </a:t>
            </a:r>
            <a:r>
              <a:rPr lang="ru-RU" dirty="0" err="1"/>
              <a:t>нм</a:t>
            </a:r>
            <a:r>
              <a:rPr lang="ru-RU" dirty="0"/>
              <a:t>), </a:t>
            </a:r>
          </a:p>
          <a:p>
            <a:pPr marL="0" indent="0">
              <a:buNone/>
            </a:pPr>
            <a:r>
              <a:rPr lang="ru-RU" dirty="0" err="1"/>
              <a:t>мимивирус</a:t>
            </a:r>
            <a:r>
              <a:rPr lang="ru-RU" dirty="0"/>
              <a:t>, </a:t>
            </a:r>
            <a:r>
              <a:rPr lang="ru-RU" dirty="0" err="1"/>
              <a:t>мегавирус</a:t>
            </a:r>
            <a:r>
              <a:rPr lang="ru-RU" dirty="0"/>
              <a:t> и </a:t>
            </a:r>
            <a:r>
              <a:rPr lang="ru-RU" dirty="0" err="1"/>
              <a:t>пандоравирус</a:t>
            </a:r>
            <a:r>
              <a:rPr lang="ru-RU" dirty="0"/>
              <a:t> (диаметр до 500 </a:t>
            </a:r>
            <a:r>
              <a:rPr lang="ru-RU" dirty="0" err="1"/>
              <a:t>нм</a:t>
            </a:r>
            <a:r>
              <a:rPr lang="ru-RU" dirty="0"/>
              <a:t>)</a:t>
            </a:r>
          </a:p>
          <a:p>
            <a:pPr marL="0" indent="0">
              <a:buNone/>
            </a:pPr>
            <a:r>
              <a:rPr lang="ru-RU" dirty="0" err="1"/>
              <a:t>Филовирусы</a:t>
            </a:r>
            <a:r>
              <a:rPr lang="ru-RU" dirty="0"/>
              <a:t> (длина </a:t>
            </a:r>
            <a:r>
              <a:rPr lang="en-US" dirty="0"/>
              <a:t>&gt;&gt;1</a:t>
            </a:r>
            <a:r>
              <a:rPr lang="ru-RU" dirty="0"/>
              <a:t> мкм)</a:t>
            </a:r>
          </a:p>
          <a:p>
            <a:endParaRPr lang="ru-RU" dirty="0"/>
          </a:p>
        </p:txBody>
      </p:sp>
      <p:pic>
        <p:nvPicPr>
          <p:cNvPr id="1026" name="Picture 2" descr="Ивановский, Дмитрий Иосифович — Википедия">
            <a:extLst>
              <a:ext uri="{FF2B5EF4-FFF2-40B4-BE49-F238E27FC236}">
                <a16:creationId xmlns:a16="http://schemas.microsoft.com/office/drawing/2014/main" id="{B018FAC1-073C-486F-A705-52B337DCBC4A}"/>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18255"/>
            <a:ext cx="1552721" cy="2134991"/>
          </a:xfrm>
          <a:prstGeom prst="rect">
            <a:avLst/>
          </a:prstGeom>
          <a:noFill/>
          <a:extLst>
            <a:ext uri="{909E8E84-426E-40DD-AFC4-6F175D3DCCD1}">
              <a14:hiddenFill xmlns:a14="http://schemas.microsoft.com/office/drawing/2010/main">
                <a:solidFill>
                  <a:srgbClr val="FFFFFF"/>
                </a:solidFill>
              </a14:hiddenFill>
            </a:ext>
          </a:extLst>
        </p:spPr>
      </p:pic>
      <p:pic>
        <p:nvPicPr>
          <p:cNvPr id="1030" name="Picture 6" descr="200-киловольтный универсальный просвечивающий электронный микроскоп JEOL  JEM-2100">
            <a:extLst>
              <a:ext uri="{FF2B5EF4-FFF2-40B4-BE49-F238E27FC236}">
                <a16:creationId xmlns:a16="http://schemas.microsoft.com/office/drawing/2014/main" id="{9EEB0512-C0D2-44B4-BFD9-3D0567974968}"/>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59465" y="3388322"/>
            <a:ext cx="3298812" cy="343376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12329240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B16A2C89-CCF3-452F-83BC-B259CE161306}"/>
              </a:ext>
            </a:extLst>
          </p:cNvPr>
          <p:cNvSpPr>
            <a:spLocks noGrp="1"/>
          </p:cNvSpPr>
          <p:nvPr>
            <p:ph type="title"/>
          </p:nvPr>
        </p:nvSpPr>
        <p:spPr>
          <a:xfrm>
            <a:off x="438150" y="136525"/>
            <a:ext cx="10515600" cy="1325563"/>
          </a:xfrm>
        </p:spPr>
        <p:txBody>
          <a:bodyPr/>
          <a:lstStyle/>
          <a:p>
            <a:r>
              <a:rPr lang="ru-RU" dirty="0"/>
              <a:t>Строение вирионов</a:t>
            </a:r>
          </a:p>
        </p:txBody>
      </p:sp>
      <p:sp>
        <p:nvSpPr>
          <p:cNvPr id="4" name="TextBox 3">
            <a:extLst>
              <a:ext uri="{FF2B5EF4-FFF2-40B4-BE49-F238E27FC236}">
                <a16:creationId xmlns:a16="http://schemas.microsoft.com/office/drawing/2014/main" id="{30E96D8B-0ACC-43AA-AFA0-96610B6C4A34}"/>
              </a:ext>
            </a:extLst>
          </p:cNvPr>
          <p:cNvSpPr txBox="1"/>
          <p:nvPr/>
        </p:nvSpPr>
        <p:spPr>
          <a:xfrm>
            <a:off x="438150" y="1462088"/>
            <a:ext cx="6877050" cy="5478423"/>
          </a:xfrm>
          <a:prstGeom prst="rect">
            <a:avLst/>
          </a:prstGeom>
          <a:noFill/>
        </p:spPr>
        <p:txBody>
          <a:bodyPr wrap="square" rtlCol="0">
            <a:spAutoFit/>
          </a:bodyPr>
          <a:lstStyle/>
          <a:p>
            <a:r>
              <a:rPr lang="ru-RU" sz="2500" dirty="0"/>
              <a:t>1)  Геном (РНК/ДНК)</a:t>
            </a:r>
          </a:p>
          <a:p>
            <a:r>
              <a:rPr lang="ru-RU" sz="2500" dirty="0"/>
              <a:t>2) </a:t>
            </a:r>
            <a:r>
              <a:rPr lang="ru-RU" sz="2500" dirty="0" err="1"/>
              <a:t>Капсид</a:t>
            </a:r>
            <a:r>
              <a:rPr lang="ru-RU" sz="2500" dirty="0"/>
              <a:t> (</a:t>
            </a:r>
            <a:r>
              <a:rPr lang="ru-RU" sz="2500" dirty="0" err="1"/>
              <a:t>капсомеры</a:t>
            </a:r>
            <a:r>
              <a:rPr lang="ru-RU" sz="2500" dirty="0"/>
              <a:t>=белковые субъединицы)</a:t>
            </a:r>
          </a:p>
          <a:p>
            <a:r>
              <a:rPr lang="ru-RU" sz="2500" dirty="0"/>
              <a:t>Геном + </a:t>
            </a:r>
            <a:r>
              <a:rPr lang="ru-RU" sz="2500" dirty="0" err="1"/>
              <a:t>капсид</a:t>
            </a:r>
            <a:r>
              <a:rPr lang="ru-RU" sz="2500" dirty="0"/>
              <a:t> = </a:t>
            </a:r>
            <a:r>
              <a:rPr lang="ru-RU" sz="2500" dirty="0" err="1"/>
              <a:t>нуклеокапсид</a:t>
            </a:r>
            <a:endParaRPr lang="ru-RU" sz="2500" dirty="0"/>
          </a:p>
          <a:p>
            <a:r>
              <a:rPr lang="ru-RU" sz="2500" dirty="0"/>
              <a:t>3) </a:t>
            </a:r>
            <a:r>
              <a:rPr lang="ru-RU" sz="2500" dirty="0" err="1"/>
              <a:t>Тегумент</a:t>
            </a:r>
            <a:r>
              <a:rPr lang="ru-RU" sz="2500" dirty="0"/>
              <a:t> (=вирусный матрикс)</a:t>
            </a:r>
          </a:p>
          <a:p>
            <a:r>
              <a:rPr lang="ru-RU" sz="2500" dirty="0"/>
              <a:t>4) Липидная оболочка (=</a:t>
            </a:r>
            <a:r>
              <a:rPr lang="ru-RU" sz="2500" dirty="0" err="1"/>
              <a:t>суперкапсид</a:t>
            </a:r>
            <a:r>
              <a:rPr lang="ru-RU" sz="2500" dirty="0"/>
              <a:t>, в ней могут быть гликопротеины (шипы))</a:t>
            </a:r>
          </a:p>
          <a:p>
            <a:r>
              <a:rPr lang="ru-RU" sz="2500" dirty="0"/>
              <a:t>Вирусы оболочечные </a:t>
            </a:r>
            <a:r>
              <a:rPr lang="en-US" sz="2500" dirty="0"/>
              <a:t>vs</a:t>
            </a:r>
            <a:r>
              <a:rPr lang="ru-RU" sz="2500" dirty="0"/>
              <a:t> </a:t>
            </a:r>
            <a:r>
              <a:rPr lang="ru-RU" sz="2500" dirty="0" err="1"/>
              <a:t>безоболочечные</a:t>
            </a:r>
            <a:r>
              <a:rPr lang="ru-RU" sz="2500" dirty="0"/>
              <a:t> </a:t>
            </a:r>
          </a:p>
          <a:p>
            <a:r>
              <a:rPr lang="ru-RU" sz="2500" dirty="0"/>
              <a:t>Симметрия </a:t>
            </a:r>
            <a:r>
              <a:rPr lang="ru-RU" sz="2500" dirty="0" err="1"/>
              <a:t>капсида</a:t>
            </a:r>
            <a:r>
              <a:rPr lang="ru-RU" sz="2500" dirty="0"/>
              <a:t> вирусов:</a:t>
            </a:r>
          </a:p>
          <a:p>
            <a:pPr marL="285750" indent="-285750">
              <a:buFontTx/>
              <a:buChar char="-"/>
            </a:pPr>
            <a:r>
              <a:rPr lang="ru-RU" sz="2500" dirty="0"/>
              <a:t>Икосаэдрическая (полиэдрическая) </a:t>
            </a:r>
          </a:p>
          <a:p>
            <a:pPr marL="285750" indent="-285750">
              <a:buFontTx/>
              <a:buChar char="-"/>
            </a:pPr>
            <a:r>
              <a:rPr lang="ru-RU" sz="2500" dirty="0"/>
              <a:t>Спиральная </a:t>
            </a:r>
          </a:p>
          <a:p>
            <a:pPr marL="285750" indent="-285750">
              <a:buFontTx/>
              <a:buChar char="-"/>
            </a:pPr>
            <a:r>
              <a:rPr lang="ru-RU" sz="2500" dirty="0"/>
              <a:t>Альтернативная </a:t>
            </a:r>
          </a:p>
          <a:p>
            <a:r>
              <a:rPr lang="ru-RU" sz="2500" dirty="0"/>
              <a:t>Бактериофаги строение по типу «голова-хвост»</a:t>
            </a:r>
          </a:p>
          <a:p>
            <a:endParaRPr lang="ru-RU" sz="2500" dirty="0"/>
          </a:p>
          <a:p>
            <a:pPr marL="285750" indent="-285750">
              <a:buFontTx/>
              <a:buChar char="-"/>
            </a:pPr>
            <a:endParaRPr lang="ru-RU" sz="2500" dirty="0"/>
          </a:p>
        </p:txBody>
      </p:sp>
      <p:sp>
        <p:nvSpPr>
          <p:cNvPr id="7" name="AutoShape 2" descr="image">
            <a:extLst>
              <a:ext uri="{FF2B5EF4-FFF2-40B4-BE49-F238E27FC236}">
                <a16:creationId xmlns:a16="http://schemas.microsoft.com/office/drawing/2014/main" id="{1BFF8BF6-A3FD-4F34-B264-096FD31D8731}"/>
              </a:ext>
            </a:extLst>
          </p:cNvPr>
          <p:cNvSpPr>
            <a:spLocks noChangeAspect="1" noChangeArrowheads="1"/>
          </p:cNvSpPr>
          <p:nvPr/>
        </p:nvSpPr>
        <p:spPr bwMode="auto">
          <a:xfrm>
            <a:off x="5943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ru-RU"/>
          </a:p>
        </p:txBody>
      </p:sp>
      <p:pic>
        <p:nvPicPr>
          <p:cNvPr id="2054" name="Picture 6" descr="image">
            <a:extLst>
              <a:ext uri="{FF2B5EF4-FFF2-40B4-BE49-F238E27FC236}">
                <a16:creationId xmlns:a16="http://schemas.microsoft.com/office/drawing/2014/main" id="{A9B49BB1-FCC8-4CE3-8FF5-593E91C4F65C}"/>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190702" y="1157288"/>
            <a:ext cx="4639348" cy="337035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80053569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Рисунок 3">
            <a:extLst>
              <a:ext uri="{FF2B5EF4-FFF2-40B4-BE49-F238E27FC236}">
                <a16:creationId xmlns:a16="http://schemas.microsoft.com/office/drawing/2014/main" id="{ED553634-F7E8-45F5-BC46-90D00FE5A1B3}"/>
              </a:ext>
            </a:extLst>
          </p:cNvPr>
          <p:cNvPicPr>
            <a:picLocks noChangeAspect="1"/>
          </p:cNvPicPr>
          <p:nvPr/>
        </p:nvPicPr>
        <p:blipFill rotWithShape="1">
          <a:blip r:embed="rId3"/>
          <a:srcRect l="14219" t="32770" r="63125" b="33001"/>
          <a:stretch/>
        </p:blipFill>
        <p:spPr>
          <a:xfrm>
            <a:off x="466725" y="3578225"/>
            <a:ext cx="2762250" cy="2346325"/>
          </a:xfrm>
          <a:prstGeom prst="rect">
            <a:avLst/>
          </a:prstGeom>
        </p:spPr>
      </p:pic>
      <p:pic>
        <p:nvPicPr>
          <p:cNvPr id="5" name="Объект 4">
            <a:extLst>
              <a:ext uri="{FF2B5EF4-FFF2-40B4-BE49-F238E27FC236}">
                <a16:creationId xmlns:a16="http://schemas.microsoft.com/office/drawing/2014/main" id="{0C666C06-DD9E-4D74-BC1E-060A1B052A7C}"/>
              </a:ext>
            </a:extLst>
          </p:cNvPr>
          <p:cNvPicPr>
            <a:picLocks noGrp="1" noChangeAspect="1"/>
          </p:cNvPicPr>
          <p:nvPr>
            <p:ph idx="1"/>
          </p:nvPr>
        </p:nvPicPr>
        <p:blipFill rotWithShape="1">
          <a:blip r:embed="rId4"/>
          <a:srcRect l="22812" t="29990" r="43594" b="30546"/>
          <a:stretch/>
        </p:blipFill>
        <p:spPr>
          <a:xfrm>
            <a:off x="1564772" y="113268"/>
            <a:ext cx="4370966" cy="2886871"/>
          </a:xfrm>
          <a:prstGeom prst="rect">
            <a:avLst/>
          </a:prstGeom>
        </p:spPr>
      </p:pic>
      <p:pic>
        <p:nvPicPr>
          <p:cNvPr id="6" name="Рисунок 5">
            <a:extLst>
              <a:ext uri="{FF2B5EF4-FFF2-40B4-BE49-F238E27FC236}">
                <a16:creationId xmlns:a16="http://schemas.microsoft.com/office/drawing/2014/main" id="{6FDF0D9A-6479-4F34-863B-06A1C2BA9F19}"/>
              </a:ext>
            </a:extLst>
          </p:cNvPr>
          <p:cNvPicPr>
            <a:picLocks noChangeAspect="1"/>
          </p:cNvPicPr>
          <p:nvPr/>
        </p:nvPicPr>
        <p:blipFill rotWithShape="1">
          <a:blip r:embed="rId5"/>
          <a:srcRect l="18125" t="41108" r="51563" b="17349"/>
          <a:stretch/>
        </p:blipFill>
        <p:spPr>
          <a:xfrm>
            <a:off x="4000500" y="3369471"/>
            <a:ext cx="3695700" cy="2847637"/>
          </a:xfrm>
          <a:prstGeom prst="rect">
            <a:avLst/>
          </a:prstGeom>
        </p:spPr>
      </p:pic>
      <p:pic>
        <p:nvPicPr>
          <p:cNvPr id="7" name="Picture 4" descr="image">
            <a:extLst>
              <a:ext uri="{FF2B5EF4-FFF2-40B4-BE49-F238E27FC236}">
                <a16:creationId xmlns:a16="http://schemas.microsoft.com/office/drawing/2014/main" id="{9A5DF9E3-1BDE-41B7-97AC-DFE46DCD06A6}"/>
              </a:ext>
            </a:extLst>
          </p:cNvPr>
          <p:cNvPicPr>
            <a:picLocks noChangeAspect="1" noChangeArrowheads="1"/>
          </p:cNvPicPr>
          <p:nvPr/>
        </p:nvPicPr>
        <p:blipFill rotWithShape="1">
          <a:blip r:embed="rId6">
            <a:extLst>
              <a:ext uri="{28A0092B-C50C-407E-A947-70E740481C1C}">
                <a14:useLocalDpi xmlns:a14="http://schemas.microsoft.com/office/drawing/2010/main" val="0"/>
              </a:ext>
            </a:extLst>
          </a:blip>
          <a:srcRect l="55000" b="43298"/>
          <a:stretch/>
        </p:blipFill>
        <p:spPr bwMode="auto">
          <a:xfrm>
            <a:off x="8254964" y="3869648"/>
            <a:ext cx="2914650" cy="2479000"/>
          </a:xfrm>
          <a:prstGeom prst="rect">
            <a:avLst/>
          </a:prstGeom>
          <a:noFill/>
          <a:extLst>
            <a:ext uri="{909E8E84-426E-40DD-AFC4-6F175D3DCCD1}">
              <a14:hiddenFill xmlns:a14="http://schemas.microsoft.com/office/drawing/2010/main">
                <a:solidFill>
                  <a:srgbClr val="FFFFFF"/>
                </a:solidFill>
              </a14:hiddenFill>
            </a:ext>
          </a:extLst>
        </p:spPr>
      </p:pic>
      <p:pic>
        <p:nvPicPr>
          <p:cNvPr id="3074" name="Picture 2">
            <a:extLst>
              <a:ext uri="{FF2B5EF4-FFF2-40B4-BE49-F238E27FC236}">
                <a16:creationId xmlns:a16="http://schemas.microsoft.com/office/drawing/2014/main" id="{183C02E4-32D9-4600-A08A-BC20D824C2B9}"/>
              </a:ext>
            </a:extLst>
          </p:cNvPr>
          <p:cNvPicPr>
            <a:picLocks noChangeAspect="1" noChangeArrowheads="1"/>
          </p:cNvPicPr>
          <p:nvPr/>
        </p:nvPicPr>
        <p:blipFill rotWithShape="1">
          <a:blip r:embed="rId7">
            <a:extLst>
              <a:ext uri="{28A0092B-C50C-407E-A947-70E740481C1C}">
                <a14:useLocalDpi xmlns:a14="http://schemas.microsoft.com/office/drawing/2010/main" val="0"/>
              </a:ext>
            </a:extLst>
          </a:blip>
          <a:srcRect r="49932"/>
          <a:stretch/>
        </p:blipFill>
        <p:spPr bwMode="auto">
          <a:xfrm>
            <a:off x="9106611" y="272233"/>
            <a:ext cx="2455588" cy="3363913"/>
          </a:xfrm>
          <a:prstGeom prst="rect">
            <a:avLst/>
          </a:prstGeom>
          <a:noFill/>
          <a:extLst>
            <a:ext uri="{909E8E84-426E-40DD-AFC4-6F175D3DCCD1}">
              <a14:hiddenFill xmlns:a14="http://schemas.microsoft.com/office/drawing/2010/main">
                <a:solidFill>
                  <a:srgbClr val="FFFFFF"/>
                </a:solidFill>
              </a14:hiddenFill>
            </a:ext>
          </a:extLst>
        </p:spPr>
      </p:pic>
      <p:sp>
        <p:nvSpPr>
          <p:cNvPr id="2" name="TextBox 1">
            <a:extLst>
              <a:ext uri="{FF2B5EF4-FFF2-40B4-BE49-F238E27FC236}">
                <a16:creationId xmlns:a16="http://schemas.microsoft.com/office/drawing/2014/main" id="{46AA682C-B728-4241-B276-9755C1D67F90}"/>
              </a:ext>
            </a:extLst>
          </p:cNvPr>
          <p:cNvSpPr txBox="1"/>
          <p:nvPr/>
        </p:nvSpPr>
        <p:spPr>
          <a:xfrm>
            <a:off x="466725" y="3000139"/>
            <a:ext cx="2618666" cy="369332"/>
          </a:xfrm>
          <a:prstGeom prst="rect">
            <a:avLst/>
          </a:prstGeom>
          <a:noFill/>
        </p:spPr>
        <p:txBody>
          <a:bodyPr wrap="none" rtlCol="0">
            <a:spAutoFit/>
          </a:bodyPr>
          <a:lstStyle/>
          <a:p>
            <a:r>
              <a:rPr lang="ru-RU" dirty="0"/>
              <a:t>Вирус табачной мозаики</a:t>
            </a:r>
          </a:p>
        </p:txBody>
      </p:sp>
      <p:sp>
        <p:nvSpPr>
          <p:cNvPr id="3" name="TextBox 2">
            <a:extLst>
              <a:ext uri="{FF2B5EF4-FFF2-40B4-BE49-F238E27FC236}">
                <a16:creationId xmlns:a16="http://schemas.microsoft.com/office/drawing/2014/main" id="{3340C908-A652-4EB3-9DF7-01B55FBD50D3}"/>
              </a:ext>
            </a:extLst>
          </p:cNvPr>
          <p:cNvSpPr txBox="1"/>
          <p:nvPr/>
        </p:nvSpPr>
        <p:spPr>
          <a:xfrm>
            <a:off x="1022386" y="6081592"/>
            <a:ext cx="1420132" cy="369332"/>
          </a:xfrm>
          <a:prstGeom prst="rect">
            <a:avLst/>
          </a:prstGeom>
          <a:noFill/>
        </p:spPr>
        <p:txBody>
          <a:bodyPr wrap="none" rtlCol="0">
            <a:spAutoFit/>
          </a:bodyPr>
          <a:lstStyle/>
          <a:p>
            <a:r>
              <a:rPr lang="ru-RU" dirty="0" err="1"/>
              <a:t>Полиовирус</a:t>
            </a:r>
            <a:r>
              <a:rPr lang="ru-RU" dirty="0"/>
              <a:t> </a:t>
            </a:r>
          </a:p>
        </p:txBody>
      </p:sp>
      <p:sp>
        <p:nvSpPr>
          <p:cNvPr id="8" name="TextBox 7">
            <a:extLst>
              <a:ext uri="{FF2B5EF4-FFF2-40B4-BE49-F238E27FC236}">
                <a16:creationId xmlns:a16="http://schemas.microsoft.com/office/drawing/2014/main" id="{7FFD2204-9CB5-4233-AD1F-E98D2766B71D}"/>
              </a:ext>
            </a:extLst>
          </p:cNvPr>
          <p:cNvSpPr txBox="1"/>
          <p:nvPr/>
        </p:nvSpPr>
        <p:spPr>
          <a:xfrm>
            <a:off x="4000500" y="6450924"/>
            <a:ext cx="1863652" cy="369332"/>
          </a:xfrm>
          <a:prstGeom prst="rect">
            <a:avLst/>
          </a:prstGeom>
          <a:noFill/>
        </p:spPr>
        <p:txBody>
          <a:bodyPr wrap="none" rtlCol="0">
            <a:spAutoFit/>
          </a:bodyPr>
          <a:lstStyle/>
          <a:p>
            <a:r>
              <a:rPr lang="ru-RU" dirty="0"/>
              <a:t>Вирус бешенства</a:t>
            </a:r>
          </a:p>
        </p:txBody>
      </p:sp>
      <p:sp>
        <p:nvSpPr>
          <p:cNvPr id="9" name="TextBox 8">
            <a:extLst>
              <a:ext uri="{FF2B5EF4-FFF2-40B4-BE49-F238E27FC236}">
                <a16:creationId xmlns:a16="http://schemas.microsoft.com/office/drawing/2014/main" id="{942F3BEB-C228-490E-8905-11BB1C6BDC23}"/>
              </a:ext>
            </a:extLst>
          </p:cNvPr>
          <p:cNvSpPr txBox="1"/>
          <p:nvPr/>
        </p:nvSpPr>
        <p:spPr>
          <a:xfrm>
            <a:off x="7983247" y="1528899"/>
            <a:ext cx="817853" cy="369332"/>
          </a:xfrm>
          <a:prstGeom prst="rect">
            <a:avLst/>
          </a:prstGeom>
          <a:noFill/>
        </p:spPr>
        <p:txBody>
          <a:bodyPr wrap="none" rtlCol="0">
            <a:spAutoFit/>
          </a:bodyPr>
          <a:lstStyle/>
          <a:p>
            <a:r>
              <a:rPr lang="ru-RU" dirty="0"/>
              <a:t>Фаг Т4</a:t>
            </a:r>
          </a:p>
        </p:txBody>
      </p:sp>
      <p:sp>
        <p:nvSpPr>
          <p:cNvPr id="10" name="TextBox 9">
            <a:extLst>
              <a:ext uri="{FF2B5EF4-FFF2-40B4-BE49-F238E27FC236}">
                <a16:creationId xmlns:a16="http://schemas.microsoft.com/office/drawing/2014/main" id="{735EC99F-2799-483C-AFB8-C99ECE65D6A5}"/>
              </a:ext>
            </a:extLst>
          </p:cNvPr>
          <p:cNvSpPr txBox="1"/>
          <p:nvPr/>
        </p:nvSpPr>
        <p:spPr>
          <a:xfrm>
            <a:off x="8558065" y="6348648"/>
            <a:ext cx="2611549" cy="369332"/>
          </a:xfrm>
          <a:prstGeom prst="rect">
            <a:avLst/>
          </a:prstGeom>
          <a:noFill/>
        </p:spPr>
        <p:txBody>
          <a:bodyPr wrap="none" rtlCol="0">
            <a:spAutoFit/>
          </a:bodyPr>
          <a:lstStyle/>
          <a:p>
            <a:r>
              <a:rPr lang="ru-RU" dirty="0"/>
              <a:t>Вирус натуральной оспы</a:t>
            </a:r>
          </a:p>
        </p:txBody>
      </p:sp>
    </p:spTree>
    <p:extLst>
      <p:ext uri="{BB962C8B-B14F-4D97-AF65-F5344CB8AC3E}">
        <p14:creationId xmlns:p14="http://schemas.microsoft.com/office/powerpoint/2010/main" val="187655803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4070D58F-17E8-43F3-8181-5D09D26EE17C}"/>
              </a:ext>
            </a:extLst>
          </p:cNvPr>
          <p:cNvSpPr>
            <a:spLocks noGrp="1"/>
          </p:cNvSpPr>
          <p:nvPr>
            <p:ph type="title"/>
          </p:nvPr>
        </p:nvSpPr>
        <p:spPr/>
        <p:txBody>
          <a:bodyPr/>
          <a:lstStyle/>
          <a:p>
            <a:r>
              <a:rPr lang="ru-RU" dirty="0"/>
              <a:t>Вирус </a:t>
            </a:r>
            <a:r>
              <a:rPr lang="en-US" dirty="0"/>
              <a:t>vs </a:t>
            </a:r>
            <a:r>
              <a:rPr lang="ru-RU" dirty="0"/>
              <a:t>клетка: тип инфекции</a:t>
            </a:r>
          </a:p>
        </p:txBody>
      </p:sp>
      <p:pic>
        <p:nvPicPr>
          <p:cNvPr id="4098" name="Picture 2">
            <a:extLst>
              <a:ext uri="{FF2B5EF4-FFF2-40B4-BE49-F238E27FC236}">
                <a16:creationId xmlns:a16="http://schemas.microsoft.com/office/drawing/2014/main" id="{B2275DBE-D73D-436A-BB41-E31CC77458A4}"/>
              </a:ext>
            </a:extLst>
          </p:cNvPr>
          <p:cNvPicPr>
            <a:picLocks noGrp="1" noChangeAspect="1" noChangeArrowheads="1"/>
          </p:cNvPicPr>
          <p:nvPr>
            <p:ph idx="1"/>
          </p:nvPr>
        </p:nvPicPr>
        <p:blipFill>
          <a:blip r:embed="rId3">
            <a:extLst>
              <a:ext uri="{28A0092B-C50C-407E-A947-70E740481C1C}">
                <a14:useLocalDpi xmlns:a14="http://schemas.microsoft.com/office/drawing/2010/main" val="0"/>
              </a:ext>
            </a:extLst>
          </a:blip>
          <a:srcRect/>
          <a:stretch>
            <a:fillRect/>
          </a:stretch>
        </p:blipFill>
        <p:spPr bwMode="auto">
          <a:xfrm>
            <a:off x="1666875" y="1491685"/>
            <a:ext cx="8201025" cy="482996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197033824"/>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F3FD6D4B-7BBA-4DE4-BFAF-C8B6DEDBE6A9}"/>
              </a:ext>
            </a:extLst>
          </p:cNvPr>
          <p:cNvSpPr>
            <a:spLocks noGrp="1"/>
          </p:cNvSpPr>
          <p:nvPr>
            <p:ph type="title"/>
          </p:nvPr>
        </p:nvSpPr>
        <p:spPr>
          <a:xfrm>
            <a:off x="838201" y="103187"/>
            <a:ext cx="10515600" cy="1325563"/>
          </a:xfrm>
        </p:spPr>
        <p:txBody>
          <a:bodyPr/>
          <a:lstStyle/>
          <a:p>
            <a:r>
              <a:rPr lang="ru-RU" dirty="0"/>
              <a:t>Вирус </a:t>
            </a:r>
            <a:r>
              <a:rPr lang="en-US" dirty="0"/>
              <a:t>vs </a:t>
            </a:r>
            <a:r>
              <a:rPr lang="ru-RU" dirty="0"/>
              <a:t>клетка</a:t>
            </a:r>
          </a:p>
        </p:txBody>
      </p:sp>
      <p:sp>
        <p:nvSpPr>
          <p:cNvPr id="3" name="Объект 2">
            <a:extLst>
              <a:ext uri="{FF2B5EF4-FFF2-40B4-BE49-F238E27FC236}">
                <a16:creationId xmlns:a16="http://schemas.microsoft.com/office/drawing/2014/main" id="{E1224484-A6A8-41AA-9216-16AF5851CDBE}"/>
              </a:ext>
            </a:extLst>
          </p:cNvPr>
          <p:cNvSpPr>
            <a:spLocks noGrp="1"/>
          </p:cNvSpPr>
          <p:nvPr>
            <p:ph idx="1"/>
          </p:nvPr>
        </p:nvSpPr>
        <p:spPr>
          <a:xfrm>
            <a:off x="838200" y="1428750"/>
            <a:ext cx="5886450" cy="5064125"/>
          </a:xfrm>
        </p:spPr>
        <p:txBody>
          <a:bodyPr>
            <a:normAutofit fontScale="92500" lnSpcReduction="10000"/>
          </a:bodyPr>
          <a:lstStyle/>
          <a:p>
            <a:pPr marL="0" indent="0">
              <a:buNone/>
            </a:pPr>
            <a:r>
              <a:rPr lang="ru-RU" dirty="0"/>
              <a:t>Вирусы:</a:t>
            </a:r>
          </a:p>
          <a:p>
            <a:r>
              <a:rPr lang="ru-RU" dirty="0"/>
              <a:t>Подавление синтеза нуклеиновых кислот клетки-хозяина</a:t>
            </a:r>
          </a:p>
          <a:p>
            <a:r>
              <a:rPr lang="ru-RU" dirty="0"/>
              <a:t>Подавление транскрипции клетки-хозяина</a:t>
            </a:r>
          </a:p>
          <a:p>
            <a:r>
              <a:rPr lang="ru-RU" dirty="0"/>
              <a:t>Подавление процессинга мРНК клетки-хозяина</a:t>
            </a:r>
          </a:p>
          <a:p>
            <a:r>
              <a:rPr lang="ru-RU" dirty="0"/>
              <a:t>Подавление синтеза белка клетки-хозяина</a:t>
            </a:r>
          </a:p>
          <a:p>
            <a:r>
              <a:rPr lang="ru-RU" dirty="0"/>
              <a:t>Гибель клетки-хозяина</a:t>
            </a:r>
          </a:p>
          <a:p>
            <a:r>
              <a:rPr lang="ru-RU" dirty="0"/>
              <a:t>Слияние соседних клеток</a:t>
            </a:r>
          </a:p>
          <a:p>
            <a:r>
              <a:rPr lang="ru-RU" dirty="0"/>
              <a:t>Встраивание в геном клетки</a:t>
            </a:r>
          </a:p>
          <a:p>
            <a:pPr marL="0" indent="0">
              <a:buNone/>
            </a:pPr>
            <a:endParaRPr lang="ru-RU" dirty="0"/>
          </a:p>
          <a:p>
            <a:endParaRPr lang="ru-RU" dirty="0"/>
          </a:p>
        </p:txBody>
      </p:sp>
      <p:sp>
        <p:nvSpPr>
          <p:cNvPr id="4" name="TextBox 3">
            <a:extLst>
              <a:ext uri="{FF2B5EF4-FFF2-40B4-BE49-F238E27FC236}">
                <a16:creationId xmlns:a16="http://schemas.microsoft.com/office/drawing/2014/main" id="{E74FE406-624E-4478-84A3-FA9EE20451C6}"/>
              </a:ext>
            </a:extLst>
          </p:cNvPr>
          <p:cNvSpPr txBox="1"/>
          <p:nvPr/>
        </p:nvSpPr>
        <p:spPr>
          <a:xfrm>
            <a:off x="7315198" y="1276350"/>
            <a:ext cx="4210051" cy="3108543"/>
          </a:xfrm>
          <a:prstGeom prst="rect">
            <a:avLst/>
          </a:prstGeom>
          <a:noFill/>
        </p:spPr>
        <p:txBody>
          <a:bodyPr wrap="square" rtlCol="0">
            <a:spAutoFit/>
          </a:bodyPr>
          <a:lstStyle/>
          <a:p>
            <a:r>
              <a:rPr lang="ru-RU" sz="2800" dirty="0"/>
              <a:t>Клетки:</a:t>
            </a:r>
          </a:p>
          <a:p>
            <a:pPr marL="285750" indent="-285750">
              <a:buFont typeface="Arial" panose="020B0604020202020204" pitchFamily="34" charset="0"/>
              <a:buChar char="•"/>
            </a:pPr>
            <a:r>
              <a:rPr lang="ru-RU" sz="2800" dirty="0"/>
              <a:t>Отсутствие рецепторов для связывания вируса</a:t>
            </a:r>
          </a:p>
          <a:p>
            <a:pPr marL="285750" indent="-285750">
              <a:buFont typeface="Arial" panose="020B0604020202020204" pitchFamily="34" charset="0"/>
              <a:buChar char="•"/>
            </a:pPr>
            <a:r>
              <a:rPr lang="ru-RU" sz="2800" dirty="0"/>
              <a:t>Система интерферона и другие факторы рестрикции клетки-хозяина</a:t>
            </a:r>
          </a:p>
        </p:txBody>
      </p:sp>
    </p:spTree>
    <p:extLst>
      <p:ext uri="{BB962C8B-B14F-4D97-AF65-F5344CB8AC3E}">
        <p14:creationId xmlns:p14="http://schemas.microsoft.com/office/powerpoint/2010/main" val="2354669470"/>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D161A6BB-A593-47C6-86A3-FD00ACD3CADA}"/>
              </a:ext>
            </a:extLst>
          </p:cNvPr>
          <p:cNvSpPr>
            <a:spLocks noGrp="1"/>
          </p:cNvSpPr>
          <p:nvPr>
            <p:ph type="title"/>
          </p:nvPr>
        </p:nvSpPr>
        <p:spPr>
          <a:xfrm>
            <a:off x="304800" y="101599"/>
            <a:ext cx="11563350" cy="1346201"/>
          </a:xfrm>
        </p:spPr>
        <p:txBody>
          <a:bodyPr>
            <a:noAutofit/>
          </a:bodyPr>
          <a:lstStyle/>
          <a:p>
            <a:r>
              <a:rPr lang="ru-RU" sz="4000" dirty="0"/>
              <a:t>Жизненный цикл вирусов: вход, репликация, выход</a:t>
            </a:r>
          </a:p>
        </p:txBody>
      </p:sp>
      <p:sp>
        <p:nvSpPr>
          <p:cNvPr id="3" name="Объект 2">
            <a:extLst>
              <a:ext uri="{FF2B5EF4-FFF2-40B4-BE49-F238E27FC236}">
                <a16:creationId xmlns:a16="http://schemas.microsoft.com/office/drawing/2014/main" id="{FD1E19B9-6C13-4083-A200-57E3CBC3B189}"/>
              </a:ext>
            </a:extLst>
          </p:cNvPr>
          <p:cNvSpPr>
            <a:spLocks noGrp="1"/>
          </p:cNvSpPr>
          <p:nvPr>
            <p:ph idx="1"/>
          </p:nvPr>
        </p:nvSpPr>
        <p:spPr/>
        <p:txBody>
          <a:bodyPr>
            <a:normAutofit/>
          </a:bodyPr>
          <a:lstStyle/>
          <a:p>
            <a:pPr marL="571500" indent="-571500">
              <a:buAutoNum type="romanUcPeriod"/>
            </a:pPr>
            <a:r>
              <a:rPr lang="ru-RU" dirty="0"/>
              <a:t>Вход в клетку:</a:t>
            </a:r>
          </a:p>
          <a:p>
            <a:r>
              <a:rPr lang="ru-RU" dirty="0"/>
              <a:t>Прикрепление к поверхности клетки- мишени (=сорбция): факторы прикрепления и рецепторы  </a:t>
            </a:r>
          </a:p>
          <a:p>
            <a:r>
              <a:rPr lang="ru-RU" dirty="0"/>
              <a:t>Проникновение внутрь цитоплазмы: прямое слияние вирусной и плазматической мембраны или через </a:t>
            </a:r>
            <a:r>
              <a:rPr lang="ru-RU" dirty="0" err="1"/>
              <a:t>эндосомы</a:t>
            </a:r>
            <a:r>
              <a:rPr lang="ru-RU" dirty="0"/>
              <a:t> (белки слияния вирусов/лизис мембраны </a:t>
            </a:r>
            <a:r>
              <a:rPr lang="ru-RU" dirty="0" err="1"/>
              <a:t>эндосомы</a:t>
            </a:r>
            <a:r>
              <a:rPr lang="ru-RU" dirty="0"/>
              <a:t>)</a:t>
            </a:r>
          </a:p>
          <a:p>
            <a:r>
              <a:rPr lang="ru-RU" dirty="0"/>
              <a:t>Перемещение внутри клетки по цитоскелету</a:t>
            </a:r>
          </a:p>
          <a:p>
            <a:r>
              <a:rPr lang="ru-RU" dirty="0"/>
              <a:t>Раздевание (избавление от </a:t>
            </a:r>
            <a:r>
              <a:rPr lang="ru-RU" dirty="0" err="1"/>
              <a:t>капсида</a:t>
            </a:r>
            <a:r>
              <a:rPr lang="ru-RU" dirty="0"/>
              <a:t>)</a:t>
            </a:r>
          </a:p>
          <a:p>
            <a:endParaRPr lang="ru-RU" dirty="0"/>
          </a:p>
        </p:txBody>
      </p:sp>
    </p:spTree>
    <p:extLst>
      <p:ext uri="{BB962C8B-B14F-4D97-AF65-F5344CB8AC3E}">
        <p14:creationId xmlns:p14="http://schemas.microsoft.com/office/powerpoint/2010/main" val="457252437"/>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561E5A75-9C86-4AFF-BAD9-2F0297E55A65}"/>
              </a:ext>
            </a:extLst>
          </p:cNvPr>
          <p:cNvSpPr>
            <a:spLocks noGrp="1"/>
          </p:cNvSpPr>
          <p:nvPr>
            <p:ph type="title"/>
          </p:nvPr>
        </p:nvSpPr>
        <p:spPr/>
        <p:txBody>
          <a:bodyPr/>
          <a:lstStyle/>
          <a:p>
            <a:r>
              <a:rPr lang="ru-RU" dirty="0"/>
              <a:t>Репликация: организация генетического материала вирусов</a:t>
            </a:r>
          </a:p>
        </p:txBody>
      </p:sp>
      <p:sp>
        <p:nvSpPr>
          <p:cNvPr id="3" name="Объект 2">
            <a:extLst>
              <a:ext uri="{FF2B5EF4-FFF2-40B4-BE49-F238E27FC236}">
                <a16:creationId xmlns:a16="http://schemas.microsoft.com/office/drawing/2014/main" id="{F9A7E2C0-A343-4AAB-A250-F800AA251440}"/>
              </a:ext>
            </a:extLst>
          </p:cNvPr>
          <p:cNvSpPr>
            <a:spLocks noGrp="1"/>
          </p:cNvSpPr>
          <p:nvPr>
            <p:ph idx="1"/>
          </p:nvPr>
        </p:nvSpPr>
        <p:spPr/>
        <p:txBody>
          <a:bodyPr/>
          <a:lstStyle/>
          <a:p>
            <a:pPr marL="0" indent="0">
              <a:buNone/>
            </a:pPr>
            <a:r>
              <a:rPr lang="ru-RU" dirty="0"/>
              <a:t>Разнообразие организации геномов:</a:t>
            </a:r>
          </a:p>
          <a:p>
            <a:r>
              <a:rPr lang="ru-RU" dirty="0"/>
              <a:t>ДНК</a:t>
            </a:r>
            <a:r>
              <a:rPr lang="en-US" dirty="0"/>
              <a:t> vs </a:t>
            </a:r>
            <a:r>
              <a:rPr lang="ru-RU" dirty="0"/>
              <a:t>РНК  </a:t>
            </a:r>
          </a:p>
          <a:p>
            <a:r>
              <a:rPr lang="ru-RU" dirty="0"/>
              <a:t>Одноцепочечная </a:t>
            </a:r>
            <a:r>
              <a:rPr lang="en-US" dirty="0"/>
              <a:t>vs </a:t>
            </a:r>
            <a:r>
              <a:rPr lang="ru-RU" dirty="0"/>
              <a:t>двуцепочечная</a:t>
            </a:r>
          </a:p>
          <a:p>
            <a:r>
              <a:rPr lang="ru-RU" dirty="0"/>
              <a:t>Линейная </a:t>
            </a:r>
            <a:r>
              <a:rPr lang="en-US" dirty="0"/>
              <a:t>vs </a:t>
            </a:r>
            <a:r>
              <a:rPr lang="ru-RU" dirty="0"/>
              <a:t>кольцевая</a:t>
            </a:r>
          </a:p>
          <a:p>
            <a:r>
              <a:rPr lang="ru-RU" dirty="0"/>
              <a:t>Сегментированная </a:t>
            </a:r>
            <a:r>
              <a:rPr lang="en-US" dirty="0"/>
              <a:t>vs</a:t>
            </a:r>
            <a:r>
              <a:rPr lang="ru-RU" dirty="0"/>
              <a:t> не сегментированная  </a:t>
            </a:r>
          </a:p>
          <a:p>
            <a:pPr marL="0" indent="0">
              <a:buNone/>
            </a:pPr>
            <a:endParaRPr lang="ru-RU" dirty="0"/>
          </a:p>
        </p:txBody>
      </p:sp>
      <p:pic>
        <p:nvPicPr>
          <p:cNvPr id="2050" name="Picture 2" descr="Введение в биологию (IXe)">
            <a:extLst>
              <a:ext uri="{FF2B5EF4-FFF2-40B4-BE49-F238E27FC236}">
                <a16:creationId xmlns:a16="http://schemas.microsoft.com/office/drawing/2014/main" id="{7A1B302C-AECD-4171-941A-22912037778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955193" y="1690688"/>
            <a:ext cx="3751032" cy="231378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057029677"/>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B6FBCACF-915D-458B-826D-BCDD204DB35F}"/>
              </a:ext>
            </a:extLst>
          </p:cNvPr>
          <p:cNvSpPr>
            <a:spLocks noGrp="1"/>
          </p:cNvSpPr>
          <p:nvPr>
            <p:ph type="title"/>
          </p:nvPr>
        </p:nvSpPr>
        <p:spPr>
          <a:xfrm>
            <a:off x="838200" y="365125"/>
            <a:ext cx="10877550" cy="1460500"/>
          </a:xfrm>
        </p:spPr>
        <p:txBody>
          <a:bodyPr/>
          <a:lstStyle/>
          <a:p>
            <a:r>
              <a:rPr lang="ru-RU" dirty="0"/>
              <a:t>Механизмы репликации: РНК </a:t>
            </a:r>
            <a:r>
              <a:rPr lang="en-US" dirty="0"/>
              <a:t>vs </a:t>
            </a:r>
            <a:r>
              <a:rPr lang="ru-RU" dirty="0"/>
              <a:t>ДНК-вирусы</a:t>
            </a:r>
          </a:p>
        </p:txBody>
      </p:sp>
      <p:sp>
        <p:nvSpPr>
          <p:cNvPr id="3" name="Объект 2">
            <a:extLst>
              <a:ext uri="{FF2B5EF4-FFF2-40B4-BE49-F238E27FC236}">
                <a16:creationId xmlns:a16="http://schemas.microsoft.com/office/drawing/2014/main" id="{DD17E76B-845B-40FA-B6FF-D3E3C2FACBE7}"/>
              </a:ext>
            </a:extLst>
          </p:cNvPr>
          <p:cNvSpPr>
            <a:spLocks noGrp="1"/>
          </p:cNvSpPr>
          <p:nvPr>
            <p:ph idx="1"/>
          </p:nvPr>
        </p:nvSpPr>
        <p:spPr/>
        <p:txBody>
          <a:bodyPr>
            <a:normAutofit/>
          </a:bodyPr>
          <a:lstStyle/>
          <a:p>
            <a:r>
              <a:rPr lang="ru-RU" dirty="0"/>
              <a:t>РНК –вирусы: копирование самой молекулы РНК с помощью собственного фермента РНК-зависимой РНК-полимеразы (в цитоплазме), причем у двуцепочечных РНК вирусов РНК надежна защищена белками.  </a:t>
            </a:r>
          </a:p>
          <a:p>
            <a:r>
              <a:rPr lang="ru-RU" dirty="0"/>
              <a:t>ДНК-вирусы: репликация как правило в ядре (полимераза своя или хозяйская в зависимости от размера своего генома), часто они онкогенные, большинство двуцепочечные, но есть ряд одноцепочечных</a:t>
            </a:r>
          </a:p>
        </p:txBody>
      </p:sp>
    </p:spTree>
    <p:extLst>
      <p:ext uri="{BB962C8B-B14F-4D97-AF65-F5344CB8AC3E}">
        <p14:creationId xmlns:p14="http://schemas.microsoft.com/office/powerpoint/2010/main" val="2227561560"/>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B6FBCACF-915D-458B-826D-BCDD204DB35F}"/>
              </a:ext>
            </a:extLst>
          </p:cNvPr>
          <p:cNvSpPr>
            <a:spLocks noGrp="1"/>
          </p:cNvSpPr>
          <p:nvPr>
            <p:ph type="title"/>
          </p:nvPr>
        </p:nvSpPr>
        <p:spPr>
          <a:xfrm>
            <a:off x="838200" y="174625"/>
            <a:ext cx="10515600" cy="1325563"/>
          </a:xfrm>
        </p:spPr>
        <p:txBody>
          <a:bodyPr>
            <a:normAutofit/>
          </a:bodyPr>
          <a:lstStyle/>
          <a:p>
            <a:r>
              <a:rPr lang="ru-RU" sz="4000" dirty="0"/>
              <a:t>Механизмы репликации: особенные вирусы</a:t>
            </a:r>
          </a:p>
        </p:txBody>
      </p:sp>
      <p:sp>
        <p:nvSpPr>
          <p:cNvPr id="3" name="Объект 2">
            <a:extLst>
              <a:ext uri="{FF2B5EF4-FFF2-40B4-BE49-F238E27FC236}">
                <a16:creationId xmlns:a16="http://schemas.microsoft.com/office/drawing/2014/main" id="{DD17E76B-845B-40FA-B6FF-D3E3C2FACBE7}"/>
              </a:ext>
            </a:extLst>
          </p:cNvPr>
          <p:cNvSpPr>
            <a:spLocks noGrp="1"/>
          </p:cNvSpPr>
          <p:nvPr>
            <p:ph idx="1"/>
          </p:nvPr>
        </p:nvSpPr>
        <p:spPr>
          <a:xfrm>
            <a:off x="838200" y="1166191"/>
            <a:ext cx="8096250" cy="4853609"/>
          </a:xfrm>
        </p:spPr>
        <p:txBody>
          <a:bodyPr>
            <a:normAutofit fontScale="92500" lnSpcReduction="20000"/>
          </a:bodyPr>
          <a:lstStyle/>
          <a:p>
            <a:pPr marL="0" indent="0">
              <a:buNone/>
            </a:pPr>
            <a:r>
              <a:rPr lang="ru-RU" dirty="0"/>
              <a:t>Ретровирусы (РНК-вирусы): </a:t>
            </a:r>
          </a:p>
          <a:p>
            <a:pPr marL="0" indent="0">
              <a:buNone/>
            </a:pPr>
            <a:r>
              <a:rPr lang="ru-RU" dirty="0"/>
              <a:t>В цитоплазме РНК превращается в ДНК (фермент ОТ), которая проникает в ядро, встраивается в ДНК хозяина (фермент </a:t>
            </a:r>
            <a:r>
              <a:rPr lang="ru-RU" dirty="0" err="1"/>
              <a:t>интеграза</a:t>
            </a:r>
            <a:r>
              <a:rPr lang="ru-RU" dirty="0"/>
              <a:t>), становится </a:t>
            </a:r>
            <a:r>
              <a:rPr lang="ru-RU" dirty="0" err="1"/>
              <a:t>провирусом</a:t>
            </a:r>
            <a:r>
              <a:rPr lang="ru-RU" dirty="0"/>
              <a:t> и с нее считываются новые молекулы РНК (РНК-полимеразой хозяина) </a:t>
            </a:r>
          </a:p>
          <a:p>
            <a:pPr marL="0" indent="0">
              <a:buNone/>
            </a:pPr>
            <a:endParaRPr lang="ru-RU" dirty="0"/>
          </a:p>
          <a:p>
            <a:pPr marL="0" indent="0">
              <a:buNone/>
            </a:pPr>
            <a:r>
              <a:rPr lang="ru-RU" dirty="0"/>
              <a:t>Вирус гепатита В (кольцевая </a:t>
            </a:r>
            <a:r>
              <a:rPr lang="ru-RU" dirty="0" err="1"/>
              <a:t>дцДНК</a:t>
            </a:r>
            <a:r>
              <a:rPr lang="ru-RU" dirty="0"/>
              <a:t>):</a:t>
            </a:r>
          </a:p>
          <a:p>
            <a:pPr marL="0" indent="0">
              <a:buNone/>
            </a:pPr>
            <a:r>
              <a:rPr lang="ru-RU" dirty="0"/>
              <a:t>В ядре ДНК достраивается до стабильной молекулы  ДНК- полимеразой (находится в ядре как </a:t>
            </a:r>
            <a:r>
              <a:rPr lang="ru-RU" dirty="0" err="1"/>
              <a:t>эписома</a:t>
            </a:r>
            <a:r>
              <a:rPr lang="ru-RU" dirty="0"/>
              <a:t>),  потом там же транскрибируется: мРНК и </a:t>
            </a:r>
            <a:r>
              <a:rPr lang="ru-RU" dirty="0" err="1"/>
              <a:t>прегеномная</a:t>
            </a:r>
            <a:r>
              <a:rPr lang="ru-RU" dirty="0"/>
              <a:t> РНК вируса выходит в цитоплазму, внутри </a:t>
            </a:r>
            <a:r>
              <a:rPr lang="ru-RU" dirty="0" err="1"/>
              <a:t>нуклеокапсида</a:t>
            </a:r>
            <a:r>
              <a:rPr lang="ru-RU" dirty="0"/>
              <a:t> происходит ОТ в геномную вирусную ДНК (остается в </a:t>
            </a:r>
            <a:r>
              <a:rPr lang="ru-RU" dirty="0" err="1"/>
              <a:t>нуклеокапсиде</a:t>
            </a:r>
            <a:r>
              <a:rPr lang="ru-RU" dirty="0"/>
              <a:t> или идет назад в ядро и может встроиться при разрывах ДНК хозяина)  </a:t>
            </a:r>
          </a:p>
        </p:txBody>
      </p:sp>
      <p:pic>
        <p:nvPicPr>
          <p:cNvPr id="4" name="Рисунок 3">
            <a:extLst>
              <a:ext uri="{FF2B5EF4-FFF2-40B4-BE49-F238E27FC236}">
                <a16:creationId xmlns:a16="http://schemas.microsoft.com/office/drawing/2014/main" id="{3D316834-48BD-4498-B5DA-A1980760E7C2}"/>
              </a:ext>
            </a:extLst>
          </p:cNvPr>
          <p:cNvPicPr>
            <a:picLocks noChangeAspect="1"/>
          </p:cNvPicPr>
          <p:nvPr/>
        </p:nvPicPr>
        <p:blipFill rotWithShape="1">
          <a:blip r:embed="rId3"/>
          <a:srcRect l="42500" t="38606" r="47187" b="34436"/>
          <a:stretch/>
        </p:blipFill>
        <p:spPr>
          <a:xfrm>
            <a:off x="9848024" y="1966603"/>
            <a:ext cx="1701244" cy="2500313"/>
          </a:xfrm>
          <a:prstGeom prst="rect">
            <a:avLst/>
          </a:prstGeom>
        </p:spPr>
      </p:pic>
    </p:spTree>
    <p:extLst>
      <p:ext uri="{BB962C8B-B14F-4D97-AF65-F5344CB8AC3E}">
        <p14:creationId xmlns:p14="http://schemas.microsoft.com/office/powerpoint/2010/main" val="2601159977"/>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a:extLst>
              <a:ext uri="{FF2B5EF4-FFF2-40B4-BE49-F238E27FC236}">
                <a16:creationId xmlns:a16="http://schemas.microsoft.com/office/drawing/2014/main" id="{F4EB4F76-F595-46B9-8DCA-20857C2D7099}"/>
              </a:ext>
            </a:extLst>
          </p:cNvPr>
          <p:cNvSpPr>
            <a:spLocks noGrp="1"/>
          </p:cNvSpPr>
          <p:nvPr>
            <p:ph type="title"/>
          </p:nvPr>
        </p:nvSpPr>
        <p:spPr/>
        <p:txBody>
          <a:bodyPr/>
          <a:lstStyle/>
          <a:p>
            <a:r>
              <a:rPr lang="ru-RU" dirty="0"/>
              <a:t>Выход из клетки</a:t>
            </a:r>
          </a:p>
        </p:txBody>
      </p:sp>
      <p:sp>
        <p:nvSpPr>
          <p:cNvPr id="3" name="Объект 2">
            <a:extLst>
              <a:ext uri="{FF2B5EF4-FFF2-40B4-BE49-F238E27FC236}">
                <a16:creationId xmlns:a16="http://schemas.microsoft.com/office/drawing/2014/main" id="{A621B6EA-81CE-4E1D-B56C-E37EE3F18C57}"/>
              </a:ext>
            </a:extLst>
          </p:cNvPr>
          <p:cNvSpPr>
            <a:spLocks noGrp="1"/>
          </p:cNvSpPr>
          <p:nvPr>
            <p:ph idx="1"/>
          </p:nvPr>
        </p:nvSpPr>
        <p:spPr/>
        <p:txBody>
          <a:bodyPr/>
          <a:lstStyle/>
          <a:p>
            <a:pPr marL="0" indent="0">
              <a:buNone/>
            </a:pPr>
            <a:r>
              <a:rPr lang="en-US" dirty="0"/>
              <a:t>III</a:t>
            </a:r>
            <a:r>
              <a:rPr lang="ru-RU" dirty="0"/>
              <a:t> Выход из клетки</a:t>
            </a:r>
          </a:p>
          <a:p>
            <a:r>
              <a:rPr lang="ru-RU" dirty="0"/>
              <a:t>Сборка </a:t>
            </a:r>
            <a:r>
              <a:rPr lang="ru-RU" dirty="0" err="1"/>
              <a:t>капсида</a:t>
            </a:r>
            <a:r>
              <a:rPr lang="ru-RU" dirty="0"/>
              <a:t>: иногда процессинг белков предшественников (протеаза вируса, как у ВИЧ)) и собственно сборка </a:t>
            </a:r>
            <a:r>
              <a:rPr lang="ru-RU" dirty="0" err="1"/>
              <a:t>капсомеров</a:t>
            </a:r>
            <a:r>
              <a:rPr lang="ru-RU" dirty="0"/>
              <a:t> и упаковка генома (одновременно или последовательно)</a:t>
            </a:r>
          </a:p>
          <a:p>
            <a:r>
              <a:rPr lang="ru-RU" dirty="0"/>
              <a:t>Высвобождение из клетки: лизис</a:t>
            </a:r>
            <a:r>
              <a:rPr lang="ru-RU"/>
              <a:t>, почкование</a:t>
            </a:r>
            <a:endParaRPr lang="ru-RU" dirty="0"/>
          </a:p>
          <a:p>
            <a:r>
              <a:rPr lang="ru-RU" dirty="0"/>
              <a:t>Созревание новых вирионов за пределами клетки</a:t>
            </a:r>
          </a:p>
          <a:p>
            <a:endParaRPr lang="ru-RU" dirty="0"/>
          </a:p>
          <a:p>
            <a:pPr marL="0" indent="0">
              <a:buNone/>
            </a:pPr>
            <a:endParaRPr lang="ru-RU" dirty="0"/>
          </a:p>
        </p:txBody>
      </p:sp>
    </p:spTree>
    <p:extLst>
      <p:ext uri="{BB962C8B-B14F-4D97-AF65-F5344CB8AC3E}">
        <p14:creationId xmlns:p14="http://schemas.microsoft.com/office/powerpoint/2010/main" val="64726875"/>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Объект 2">
            <a:extLst>
              <a:ext uri="{FF2B5EF4-FFF2-40B4-BE49-F238E27FC236}">
                <a16:creationId xmlns:a16="http://schemas.microsoft.com/office/drawing/2014/main" id="{65C6B1E1-F677-458D-9DDB-D6E4EC841413}"/>
              </a:ext>
            </a:extLst>
          </p:cNvPr>
          <p:cNvSpPr>
            <a:spLocks noGrp="1"/>
          </p:cNvSpPr>
          <p:nvPr>
            <p:ph idx="1"/>
          </p:nvPr>
        </p:nvSpPr>
        <p:spPr/>
        <p:txBody>
          <a:bodyPr>
            <a:normAutofit/>
          </a:bodyPr>
          <a:lstStyle/>
          <a:p>
            <a:pPr marL="0" indent="0">
              <a:buNone/>
            </a:pPr>
            <a:r>
              <a:rPr lang="ru-RU" sz="5000" dirty="0"/>
              <a:t>              </a:t>
            </a:r>
          </a:p>
          <a:p>
            <a:pPr marL="0" indent="0">
              <a:buNone/>
            </a:pPr>
            <a:r>
              <a:rPr lang="ru-RU" sz="5000" dirty="0"/>
              <a:t>               Спасибо за внимание</a:t>
            </a:r>
          </a:p>
        </p:txBody>
      </p:sp>
    </p:spTree>
    <p:extLst>
      <p:ext uri="{BB962C8B-B14F-4D97-AF65-F5344CB8AC3E}">
        <p14:creationId xmlns:p14="http://schemas.microsoft.com/office/powerpoint/2010/main" val="2318455186"/>
      </p:ext>
    </p:extLst>
  </p:cSld>
  <p:clrMapOvr>
    <a:masterClrMapping/>
  </p:clrMapOvr>
</p:sld>
</file>

<file path=ppt/theme/theme1.xml><?xml version="1.0" encoding="utf-8"?>
<a:theme xmlns:a="http://schemas.openxmlformats.org/drawingml/2006/main" name="Тема Office">
  <a:themeElements>
    <a:clrScheme name="Стандартная">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Стандартная">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Стандартная">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Тема Office">
  <a:themeElements>
    <a:clrScheme name="Стандартная">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Стандартная">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Стандартная">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599</TotalTime>
  <Words>3426</Words>
  <Application>Microsoft Office PowerPoint</Application>
  <PresentationFormat>Широкоэкранный</PresentationFormat>
  <Paragraphs>193</Paragraphs>
  <Slides>12</Slides>
  <Notes>10</Notes>
  <HiddenSlides>0</HiddenSlides>
  <MMClips>0</MMClips>
  <ScaleCrop>false</ScaleCrop>
  <HeadingPairs>
    <vt:vector size="6" baseType="variant">
      <vt:variant>
        <vt:lpstr>Использованные шрифты</vt:lpstr>
      </vt:variant>
      <vt:variant>
        <vt:i4>3</vt:i4>
      </vt:variant>
      <vt:variant>
        <vt:lpstr>Тема</vt:lpstr>
      </vt:variant>
      <vt:variant>
        <vt:i4>1</vt:i4>
      </vt:variant>
      <vt:variant>
        <vt:lpstr>Заголовки слайдов</vt:lpstr>
      </vt:variant>
      <vt:variant>
        <vt:i4>12</vt:i4>
      </vt:variant>
    </vt:vector>
  </HeadingPairs>
  <TitlesOfParts>
    <vt:vector size="16" baseType="lpstr">
      <vt:lpstr>Arial</vt:lpstr>
      <vt:lpstr>Calibri</vt:lpstr>
      <vt:lpstr>Calibri Light</vt:lpstr>
      <vt:lpstr>Тема Office</vt:lpstr>
      <vt:lpstr>Вирусы и клетки</vt:lpstr>
      <vt:lpstr>Общая характеристика вирусов</vt:lpstr>
      <vt:lpstr>Строение вирионов</vt:lpstr>
      <vt:lpstr>Презентация PowerPoint</vt:lpstr>
      <vt:lpstr>Вирус vs клетка: тип инфекции</vt:lpstr>
      <vt:lpstr>Вирус vs клетка</vt:lpstr>
      <vt:lpstr>Жизненный цикл вирусов: вход, репликация, выход</vt:lpstr>
      <vt:lpstr>Репликация: организация генетического материала вирусов</vt:lpstr>
      <vt:lpstr>Механизмы репликации: РНК vs ДНК-вирусы</vt:lpstr>
      <vt:lpstr>Механизмы репликации: особенные вирусы</vt:lpstr>
      <vt:lpstr>Выход из клетки</vt:lpstr>
      <vt:lpstr>Презентация PowerPoint</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Презентация PowerPoint</dc:title>
  <dc:creator>Пользователь</dc:creator>
  <cp:lastModifiedBy>Пользователь</cp:lastModifiedBy>
  <cp:revision>47</cp:revision>
  <dcterms:created xsi:type="dcterms:W3CDTF">2022-02-15T09:05:31Z</dcterms:created>
  <dcterms:modified xsi:type="dcterms:W3CDTF">2022-02-16T10:43:21Z</dcterms:modified>
</cp:coreProperties>
</file>