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9" r:id="rId2"/>
    <p:sldId id="260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77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</p:sldIdLst>
  <p:sldSz cx="12192000" cy="6858000"/>
  <p:notesSz cx="6858000" cy="9144000"/>
  <p:embeddedFontLst>
    <p:embeddedFont>
      <p:font typeface="Montserrat Medium" panose="020B0604020202020204" charset="-52"/>
      <p:regular r:id="rId21"/>
      <p:italic r:id="rId22"/>
    </p:embeddedFont>
    <p:embeddedFont>
      <p:font typeface="Montserrat" panose="020B0604020202020204" charset="-52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 SemiBold" panose="020B0604020202020204" charset="-52"/>
      <p:bold r:id="rId33"/>
      <p:bold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232" userDrawn="1">
          <p15:clr>
            <a:srgbClr val="A4A3A4"/>
          </p15:clr>
        </p15:guide>
        <p15:guide id="6" orient="horz" pos="4110" userDrawn="1">
          <p15:clr>
            <a:srgbClr val="A4A3A4"/>
          </p15:clr>
        </p15:guide>
        <p15:guide id="7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56" autoAdjust="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>
        <p:guide pos="3840"/>
        <p:guide pos="211"/>
        <p:guide pos="7469"/>
        <p:guide orient="horz" pos="232"/>
        <p:guide orient="horz" pos="411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3BE1D-D501-4D53-8525-38B006B5BF64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68615-41EF-40B4-B55F-7D2A2CEB7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69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68615-41EF-40B4-B55F-7D2A2CEB7FB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29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7F159-EC37-F9E9-AF4A-44CCE9C7A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53668F-4E1A-6C25-A797-40331796C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CDCD5B-D92B-82FD-BD4E-81AB78C0B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F960-1C11-4CD4-9B28-62F309214693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27A13-75DD-B0D2-063A-0D99EBE0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E2BA1B-C920-3DE1-CC3E-880B3E91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7D38-B29C-46AC-AC34-875607553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81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F12E8-AB7E-B43D-E93E-89B693A21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61C3EB-000D-9B03-613A-906AAB765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9248A5-4857-8DAA-71A1-B3BC943DE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F960-1C11-4CD4-9B28-62F309214693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359E27-B7B2-5669-C79F-2AD44FCC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39EAC4-6352-9158-EB83-F2335C1BD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7D38-B29C-46AC-AC34-875607553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24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856254B-1C3B-9F7D-36FE-F12808C9C6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986B3-AE05-E7B1-CE51-5C3379B49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3CD2FE-EA5A-1E47-2776-52C718BD6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F960-1C11-4CD4-9B28-62F309214693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C6AECD-76F8-EEE2-12F3-BC740F9E1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FCACB-E048-AC6B-C447-D7B757C7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7D38-B29C-46AC-AC34-875607553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154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6AC9C4-A52D-2799-3FFA-A2BA97FF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B09F9B-5190-D4E6-F30C-9CC0F9BEF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2C6499-07A5-59F5-3F9E-E037CBCF0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F960-1C11-4CD4-9B28-62F309214693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8981E0-596E-EFF3-E0F8-5634284C4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8C77EF-5616-558A-DDA1-8920743D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7D38-B29C-46AC-AC34-875607553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7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25751-4F3C-66B3-71C6-4AB64030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08F872-2B63-0A34-DE89-AB28303BD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B21811-1A96-517C-1B18-7CDB965D9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F960-1C11-4CD4-9B28-62F309214693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815987-B8B7-C327-0CD1-E2BD4229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F1FFB7-D133-B84D-CC38-1606D825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7D38-B29C-46AC-AC34-875607553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06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DE72C-836B-4067-6CF2-33618A70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716F0C-D50C-9342-A2F7-449B12D9D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8D0B12-BA4C-CED8-FEAD-292B375D2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F509CF-3076-1676-A043-97A3139D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F960-1C11-4CD4-9B28-62F309214693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165B8C-B856-6D92-D4B3-7488BB6F8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B1D0EA-66FC-7232-26C7-05DD747A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7D38-B29C-46AC-AC34-875607553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88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D8717-084D-74BF-D1A4-7E36F3DF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CB37D2-F9E8-EE77-3147-90C828D98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DA7CB7-99EB-2D45-8119-C6E26B441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99376B-8914-DF32-2079-846D3DA88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171576-EBEB-4655-FD46-F5F4C7371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7E4E21A-8FEF-E262-07DF-7D4BCA46B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F960-1C11-4CD4-9B28-62F309214693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EBED6C-C1DA-6D27-3CFF-4913F2D47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7DCF95-530C-CC71-1E75-1068C45E3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7D38-B29C-46AC-AC34-875607553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73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6808F-63B8-60A2-6598-3CB4D0DC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98DFEE-3803-53DD-E605-3012E6AA6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F960-1C11-4CD4-9B28-62F309214693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16947B-936C-5227-0997-D5B81677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4C23C1-2E3D-024A-930D-0169F232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7D38-B29C-46AC-AC34-875607553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59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B34424-38FA-7DEC-90A8-8431E490F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F960-1C11-4CD4-9B28-62F309214693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71C592-7CF3-A11F-0AEC-B98719F6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764B90-09FC-AB1E-A6B6-3EA48A73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7D38-B29C-46AC-AC34-875607553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465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15A3E-C25C-9D81-7F84-E658E8754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A402B2-2AFC-9F52-0968-D6958D006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616873-7A0E-C52D-598A-6AC1C70A7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837930-41A9-8CEE-FD0F-3B5D7D8E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F960-1C11-4CD4-9B28-62F309214693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0F6D22-815C-8617-06D3-53EA2B56D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B06DA2-12BC-303A-2B75-C9CDC4A1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7D38-B29C-46AC-AC34-875607553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39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1188A-F89B-EAC5-7EAF-3278D5317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A17CF2-4050-6975-550F-B053369C6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ED0FD7-BDB7-2932-5E5E-123A991B8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B01885-E817-EDCF-AD4E-DE49EE514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F960-1C11-4CD4-9B28-62F309214693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002629-F662-EDB6-9DF2-224642FC2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070168-BDFF-C556-948A-BAAD0C14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7D38-B29C-46AC-AC34-875607553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913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D2B29-65C3-C3A8-2A6A-33C0A8714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527B06-C171-D9BC-43D8-5206839D2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F3B10-477C-9E2B-F64E-EE0C267942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4F960-1C11-4CD4-9B28-62F309214693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5A8287-A383-9A77-2979-64FF09DA7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34C153-3B34-C10F-49FA-282439250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87D38-B29C-46AC-AC34-875607553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57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package" Target="../embeddings/_________Microsoft_Word2.docx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1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11" Type="http://schemas.openxmlformats.org/officeDocument/2006/relationships/package" Target="../embeddings/_________Microsoft_Word1.docx"/><Relationship Id="rId5" Type="http://schemas.openxmlformats.org/officeDocument/2006/relationships/image" Target="../media/image2.png"/><Relationship Id="rId10" Type="http://schemas.openxmlformats.org/officeDocument/2006/relationships/image" Target="../media/image36.png"/><Relationship Id="rId4" Type="http://schemas.openxmlformats.org/officeDocument/2006/relationships/image" Target="../media/image39.jpg"/><Relationship Id="rId9" Type="http://schemas.openxmlformats.org/officeDocument/2006/relationships/package" Target="../embeddings/_________Microsoft_Word.docx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6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56.jpeg"/><Relationship Id="rId7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4.png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6.png"/><Relationship Id="rId10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1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9.svg"/><Relationship Id="rId2" Type="http://schemas.openxmlformats.org/officeDocument/2006/relationships/image" Target="../media/image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3.svg"/><Relationship Id="rId5" Type="http://schemas.openxmlformats.org/officeDocument/2006/relationships/image" Target="../media/image13.png"/><Relationship Id="rId15" Type="http://schemas.openxmlformats.org/officeDocument/2006/relationships/image" Target="../media/image27.svg"/><Relationship Id="rId10" Type="http://schemas.openxmlformats.org/officeDocument/2006/relationships/image" Target="../media/image16.png"/><Relationship Id="rId19" Type="http://schemas.openxmlformats.org/officeDocument/2006/relationships/image" Target="../media/image31.svg"/><Relationship Id="rId4" Type="http://schemas.openxmlformats.org/officeDocument/2006/relationships/image" Target="../media/image17.svg"/><Relationship Id="rId9" Type="http://schemas.openxmlformats.org/officeDocument/2006/relationships/image" Target="../media/image21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5C418D-AF11-0B2C-E728-3B209BE77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29" y="0"/>
            <a:ext cx="11311355" cy="753795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A36D23-BCF2-E87E-EA87-72291C6FE516}"/>
              </a:ext>
            </a:extLst>
          </p:cNvPr>
          <p:cNvGrpSpPr/>
          <p:nvPr/>
        </p:nvGrpSpPr>
        <p:grpSpPr>
          <a:xfrm>
            <a:off x="-2935117" y="-2045784"/>
            <a:ext cx="12175783" cy="10084884"/>
            <a:chOff x="-2935117" y="-2045784"/>
            <a:chExt cx="12175783" cy="10084884"/>
          </a:xfrm>
        </p:grpSpPr>
        <p:sp>
          <p:nvSpPr>
            <p:cNvPr id="12" name="Блок-схема: сохраненные данные 11">
              <a:extLst>
                <a:ext uri="{FF2B5EF4-FFF2-40B4-BE49-F238E27FC236}">
                  <a16:creationId xmlns:a16="http://schemas.microsoft.com/office/drawing/2014/main" id="{5AE5C73C-E5D5-A362-9020-C10E82463A6B}"/>
                </a:ext>
              </a:extLst>
            </p:cNvPr>
            <p:cNvSpPr/>
            <p:nvPr/>
          </p:nvSpPr>
          <p:spPr>
            <a:xfrm rot="336873">
              <a:off x="-2935117" y="-2045784"/>
              <a:ext cx="12175783" cy="10042150"/>
            </a:xfrm>
            <a:prstGeom prst="flowChartOnlineStora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F0"/>
                </a:solidFill>
              </a:endParaRPr>
            </a:p>
          </p:txBody>
        </p:sp>
        <p:sp>
          <p:nvSpPr>
            <p:cNvPr id="11" name="Блок-схема: сохраненные данные 10">
              <a:extLst>
                <a:ext uri="{FF2B5EF4-FFF2-40B4-BE49-F238E27FC236}">
                  <a16:creationId xmlns:a16="http://schemas.microsoft.com/office/drawing/2014/main" id="{91059D9D-7B92-FC1D-BE9D-83BC3BD768A0}"/>
                </a:ext>
              </a:extLst>
            </p:cNvPr>
            <p:cNvSpPr/>
            <p:nvPr/>
          </p:nvSpPr>
          <p:spPr>
            <a:xfrm>
              <a:off x="-2133600" y="-704850"/>
              <a:ext cx="10572750" cy="8743950"/>
            </a:xfrm>
            <a:prstGeom prst="flowChartOnlineStorag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B85AC-B5A3-9B70-8BDA-23FFC320D82C}"/>
                </a:ext>
              </a:extLst>
            </p:cNvPr>
            <p:cNvSpPr txBox="1"/>
            <p:nvPr/>
          </p:nvSpPr>
          <p:spPr>
            <a:xfrm>
              <a:off x="-267835" y="3071868"/>
              <a:ext cx="739973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Санкт-Петербургский </a:t>
              </a:r>
            </a:p>
            <a:p>
              <a:pPr algn="ctr"/>
              <a:r>
                <a:rPr lang="ru-RU" sz="28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научно-исследовательский</a:t>
              </a:r>
            </a:p>
            <a:p>
              <a:pPr algn="ctr"/>
              <a:r>
                <a:rPr lang="ru-RU" sz="28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институт эпидемиологии и микробиологии им. Пастера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F810FA3-178C-FFDF-49D2-E2E59956F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007" y="1377390"/>
              <a:ext cx="3878051" cy="15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970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8A42ED5-582E-A64B-81EC-264013A8D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r="17040" b="129"/>
          <a:stretch>
            <a:fillRect/>
          </a:stretch>
        </p:blipFill>
        <p:spPr>
          <a:xfrm>
            <a:off x="334963" y="3113315"/>
            <a:ext cx="2702152" cy="3411311"/>
          </a:xfrm>
          <a:custGeom>
            <a:avLst/>
            <a:gdLst>
              <a:gd name="connsiteX0" fmla="*/ 0 w 2702152"/>
              <a:gd name="connsiteY0" fmla="*/ 0 h 3411311"/>
              <a:gd name="connsiteX1" fmla="*/ 2702152 w 2702152"/>
              <a:gd name="connsiteY1" fmla="*/ 0 h 3411311"/>
              <a:gd name="connsiteX2" fmla="*/ 2702152 w 2702152"/>
              <a:gd name="connsiteY2" fmla="*/ 3411311 h 3411311"/>
              <a:gd name="connsiteX3" fmla="*/ 0 w 2702152"/>
              <a:gd name="connsiteY3" fmla="*/ 3411311 h 341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152" h="3411311">
                <a:moveTo>
                  <a:pt x="0" y="0"/>
                </a:moveTo>
                <a:lnTo>
                  <a:pt x="2702152" y="0"/>
                </a:lnTo>
                <a:lnTo>
                  <a:pt x="2702152" y="3411311"/>
                </a:lnTo>
                <a:lnTo>
                  <a:pt x="0" y="3411311"/>
                </a:lnTo>
                <a:close/>
              </a:path>
            </a:pathLst>
          </a:cu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1556296-81EE-537B-A1AC-F83890DD31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6" t="2749" r="26830" b="2749"/>
          <a:stretch>
            <a:fillRect/>
          </a:stretch>
        </p:blipFill>
        <p:spPr>
          <a:xfrm>
            <a:off x="9154885" y="3113315"/>
            <a:ext cx="2702152" cy="3411311"/>
          </a:xfrm>
          <a:custGeom>
            <a:avLst/>
            <a:gdLst>
              <a:gd name="connsiteX0" fmla="*/ 0 w 2702152"/>
              <a:gd name="connsiteY0" fmla="*/ 0 h 3411311"/>
              <a:gd name="connsiteX1" fmla="*/ 2702152 w 2702152"/>
              <a:gd name="connsiteY1" fmla="*/ 0 h 3411311"/>
              <a:gd name="connsiteX2" fmla="*/ 2702152 w 2702152"/>
              <a:gd name="connsiteY2" fmla="*/ 3411311 h 3411311"/>
              <a:gd name="connsiteX3" fmla="*/ 0 w 2702152"/>
              <a:gd name="connsiteY3" fmla="*/ 3411311 h 341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152" h="3411311">
                <a:moveTo>
                  <a:pt x="0" y="0"/>
                </a:moveTo>
                <a:lnTo>
                  <a:pt x="2702152" y="0"/>
                </a:lnTo>
                <a:lnTo>
                  <a:pt x="2702152" y="3411311"/>
                </a:lnTo>
                <a:lnTo>
                  <a:pt x="0" y="3411311"/>
                </a:lnTo>
                <a:close/>
              </a:path>
            </a:pathLst>
          </a:cu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1AAA845-2149-181E-7967-CD19D323D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4" t="1446" r="18912" b="2332"/>
          <a:stretch>
            <a:fillRect/>
          </a:stretch>
        </p:blipFill>
        <p:spPr>
          <a:xfrm>
            <a:off x="6203605" y="3113313"/>
            <a:ext cx="2702152" cy="3411311"/>
          </a:xfrm>
          <a:custGeom>
            <a:avLst/>
            <a:gdLst>
              <a:gd name="connsiteX0" fmla="*/ 0 w 2702152"/>
              <a:gd name="connsiteY0" fmla="*/ 0 h 3411311"/>
              <a:gd name="connsiteX1" fmla="*/ 2702152 w 2702152"/>
              <a:gd name="connsiteY1" fmla="*/ 0 h 3411311"/>
              <a:gd name="connsiteX2" fmla="*/ 2702152 w 2702152"/>
              <a:gd name="connsiteY2" fmla="*/ 3411311 h 3411311"/>
              <a:gd name="connsiteX3" fmla="*/ 0 w 2702152"/>
              <a:gd name="connsiteY3" fmla="*/ 3411311 h 341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152" h="3411311">
                <a:moveTo>
                  <a:pt x="0" y="0"/>
                </a:moveTo>
                <a:lnTo>
                  <a:pt x="2702152" y="0"/>
                </a:lnTo>
                <a:lnTo>
                  <a:pt x="2702152" y="3411311"/>
                </a:lnTo>
                <a:lnTo>
                  <a:pt x="0" y="3411311"/>
                </a:ln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DCE57A6-1DAB-E315-A3EF-8BB49ECEE7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 t="2760" r="21287"/>
          <a:stretch>
            <a:fillRect/>
          </a:stretch>
        </p:blipFill>
        <p:spPr>
          <a:xfrm>
            <a:off x="3252325" y="3113313"/>
            <a:ext cx="2702152" cy="3411310"/>
          </a:xfrm>
          <a:custGeom>
            <a:avLst/>
            <a:gdLst>
              <a:gd name="connsiteX0" fmla="*/ 0 w 2702152"/>
              <a:gd name="connsiteY0" fmla="*/ 0 h 3411310"/>
              <a:gd name="connsiteX1" fmla="*/ 2702152 w 2702152"/>
              <a:gd name="connsiteY1" fmla="*/ 0 h 3411310"/>
              <a:gd name="connsiteX2" fmla="*/ 2702152 w 2702152"/>
              <a:gd name="connsiteY2" fmla="*/ 3411310 h 3411310"/>
              <a:gd name="connsiteX3" fmla="*/ 0 w 2702152"/>
              <a:gd name="connsiteY3" fmla="*/ 3411310 h 3411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152" h="3411310">
                <a:moveTo>
                  <a:pt x="0" y="0"/>
                </a:moveTo>
                <a:lnTo>
                  <a:pt x="2702152" y="0"/>
                </a:lnTo>
                <a:lnTo>
                  <a:pt x="2702152" y="3411310"/>
                </a:lnTo>
                <a:lnTo>
                  <a:pt x="0" y="341131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B83247-A2C2-ADAD-FFE2-F590E251C095}"/>
              </a:ext>
            </a:extLst>
          </p:cNvPr>
          <p:cNvSpPr txBox="1"/>
          <p:nvPr/>
        </p:nvSpPr>
        <p:spPr>
          <a:xfrm>
            <a:off x="827780" y="533435"/>
            <a:ext cx="10253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ОСНОВНЫЕ НАПРАВЛЕНИЯ </a:t>
            </a:r>
            <a:r>
              <a:rPr lang="ru-RU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ИММУНОЛОГИЧЕСКИХ</a:t>
            </a:r>
          </a:p>
          <a:p>
            <a:pPr algn="ctr"/>
            <a:r>
              <a:rPr lang="ru-RU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ИССЛЕДОВАНИЙ ПРИ </a:t>
            </a:r>
            <a:r>
              <a:rPr lang="en-US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COVID-19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, ПРОВОДИМЫХ</a:t>
            </a:r>
          </a:p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СПБ НИИЭМ имени ПАСТЕРА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80C4FA2-7CE2-CE00-2709-AF8070204BAF}"/>
              </a:ext>
            </a:extLst>
          </p:cNvPr>
          <p:cNvGrpSpPr/>
          <p:nvPr/>
        </p:nvGrpSpPr>
        <p:grpSpPr>
          <a:xfrm>
            <a:off x="9911878" y="301723"/>
            <a:ext cx="2843857" cy="1178854"/>
            <a:chOff x="4490919" y="-705961"/>
            <a:chExt cx="3878051" cy="1597901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61011378-EB0C-7565-A790-C16FD7FB116E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F872AEC-C0B1-EA5B-CE3E-EC10A5BEA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A00AE9D-3EE5-B754-654E-025EFFC62216}"/>
              </a:ext>
            </a:extLst>
          </p:cNvPr>
          <p:cNvSpPr/>
          <p:nvPr/>
        </p:nvSpPr>
        <p:spPr>
          <a:xfrm>
            <a:off x="334963" y="1965476"/>
            <a:ext cx="2702152" cy="9161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3521150-5EA0-F850-90F9-44C8647A95BB}"/>
              </a:ext>
            </a:extLst>
          </p:cNvPr>
          <p:cNvSpPr/>
          <p:nvPr/>
        </p:nvSpPr>
        <p:spPr>
          <a:xfrm>
            <a:off x="3252325" y="1965476"/>
            <a:ext cx="2702152" cy="9161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2E86593-9918-2F25-451D-23DFD4E88A99}"/>
              </a:ext>
            </a:extLst>
          </p:cNvPr>
          <p:cNvSpPr/>
          <p:nvPr/>
        </p:nvSpPr>
        <p:spPr>
          <a:xfrm>
            <a:off x="6237525" y="1965476"/>
            <a:ext cx="2702152" cy="9161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BF4548F-4A5E-167E-FA9B-DDDD54E64DCD}"/>
              </a:ext>
            </a:extLst>
          </p:cNvPr>
          <p:cNvSpPr/>
          <p:nvPr/>
        </p:nvSpPr>
        <p:spPr>
          <a:xfrm>
            <a:off x="9154885" y="1965476"/>
            <a:ext cx="2702152" cy="9161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3C93AA-71B9-C670-A2E2-B91D77151031}"/>
              </a:ext>
            </a:extLst>
          </p:cNvPr>
          <p:cNvSpPr txBox="1"/>
          <p:nvPr/>
        </p:nvSpPr>
        <p:spPr>
          <a:xfrm>
            <a:off x="6169685" y="2256778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ontserrat Medium" panose="00000600000000000000" pitchFamily="2" charset="-52"/>
              </a:rPr>
              <a:t>ДИАГНОСТИКА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18E491-4F8C-9A36-DE1F-A8CF83344670}"/>
              </a:ext>
            </a:extLst>
          </p:cNvPr>
          <p:cNvSpPr txBox="1"/>
          <p:nvPr/>
        </p:nvSpPr>
        <p:spPr>
          <a:xfrm>
            <a:off x="3178641" y="2238872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ontserrat Medium" panose="00000600000000000000" pitchFamily="2" charset="-52"/>
              </a:rPr>
              <a:t>ПРОФИЛАКТИКА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50282A-6D96-3501-11AD-49F64505CEE4}"/>
              </a:ext>
            </a:extLst>
          </p:cNvPr>
          <p:cNvSpPr txBox="1"/>
          <p:nvPr/>
        </p:nvSpPr>
        <p:spPr>
          <a:xfrm>
            <a:off x="9154885" y="2272393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ontserrat Medium" panose="00000600000000000000" pitchFamily="2" charset="-52"/>
              </a:rPr>
              <a:t>ТЕРАПИЯ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B1C725-B3E8-4E11-28AA-973E35BDAB1C}"/>
              </a:ext>
            </a:extLst>
          </p:cNvPr>
          <p:cNvSpPr txBox="1"/>
          <p:nvPr/>
        </p:nvSpPr>
        <p:spPr>
          <a:xfrm>
            <a:off x="269189" y="2026172"/>
            <a:ext cx="2912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ontserrat Medium" panose="00000600000000000000" pitchFamily="2" charset="-52"/>
              </a:rPr>
              <a:t>ФУНДАМЕНТАЛЬНЫЕ НАУЧНЫЕ ИССЛЕДОВАНИЯ</a:t>
            </a:r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C85E1B1-EA2D-AF6F-BF9D-91EF7D898FDD}"/>
              </a:ext>
            </a:extLst>
          </p:cNvPr>
          <p:cNvGrpSpPr/>
          <p:nvPr/>
        </p:nvGrpSpPr>
        <p:grpSpPr>
          <a:xfrm>
            <a:off x="9154885" y="3113312"/>
            <a:ext cx="2702152" cy="3411310"/>
            <a:chOff x="9154885" y="3113312"/>
            <a:chExt cx="2702152" cy="3411310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4B1CE57D-C074-5F51-06DE-53E0DC6A6689}"/>
                </a:ext>
              </a:extLst>
            </p:cNvPr>
            <p:cNvSpPr/>
            <p:nvPr/>
          </p:nvSpPr>
          <p:spPr>
            <a:xfrm>
              <a:off x="9154885" y="3113312"/>
              <a:ext cx="2702152" cy="3411310"/>
            </a:xfrm>
            <a:prstGeom prst="rect">
              <a:avLst/>
            </a:prstGeom>
            <a:solidFill>
              <a:srgbClr val="36609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4D3366F-C92E-6E30-EBF6-4F1E64D5CECC}"/>
                </a:ext>
              </a:extLst>
            </p:cNvPr>
            <p:cNvSpPr txBox="1"/>
            <p:nvPr/>
          </p:nvSpPr>
          <p:spPr>
            <a:xfrm>
              <a:off x="9447529" y="3211726"/>
              <a:ext cx="226397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Поиск субстанций с противовирусной активностью</a:t>
              </a:r>
            </a:p>
          </p:txBody>
        </p:sp>
        <p:sp>
          <p:nvSpPr>
            <p:cNvPr id="51" name="Стрелка: шеврон 50">
              <a:extLst>
                <a:ext uri="{FF2B5EF4-FFF2-40B4-BE49-F238E27FC236}">
                  <a16:creationId xmlns:a16="http://schemas.microsoft.com/office/drawing/2014/main" id="{5802AB47-2B60-8CCE-D012-C17CD3F1206E}"/>
                </a:ext>
              </a:extLst>
            </p:cNvPr>
            <p:cNvSpPr/>
            <p:nvPr/>
          </p:nvSpPr>
          <p:spPr>
            <a:xfrm>
              <a:off x="9341973" y="3270603"/>
              <a:ext cx="105556" cy="185934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BA239BF1-B950-AB24-F850-156D90133A15}"/>
              </a:ext>
            </a:extLst>
          </p:cNvPr>
          <p:cNvGrpSpPr/>
          <p:nvPr/>
        </p:nvGrpSpPr>
        <p:grpSpPr>
          <a:xfrm>
            <a:off x="3252325" y="3113312"/>
            <a:ext cx="2702152" cy="3411310"/>
            <a:chOff x="3252325" y="3113312"/>
            <a:chExt cx="2702152" cy="3411310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6B4F4D35-4CF8-D94C-E459-47ECBF6CFACE}"/>
                </a:ext>
              </a:extLst>
            </p:cNvPr>
            <p:cNvSpPr/>
            <p:nvPr/>
          </p:nvSpPr>
          <p:spPr>
            <a:xfrm>
              <a:off x="3252325" y="3113312"/>
              <a:ext cx="2702152" cy="3411310"/>
            </a:xfrm>
            <a:prstGeom prst="rect">
              <a:avLst/>
            </a:prstGeom>
            <a:solidFill>
              <a:srgbClr val="36609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EEE7A39-12E5-071B-B01D-D8448BBFE619}"/>
                </a:ext>
              </a:extLst>
            </p:cNvPr>
            <p:cNvSpPr txBox="1"/>
            <p:nvPr/>
          </p:nvSpPr>
          <p:spPr>
            <a:xfrm>
              <a:off x="3446646" y="3194899"/>
              <a:ext cx="23474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Изучение закономерностей формирования популяционного иммунитета у населения к </a:t>
              </a:r>
              <a:r>
                <a:rPr lang="en-US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SARS-CoV-2</a:t>
              </a:r>
              <a:endParaRPr lang="ru-RU" sz="1100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AE08306-FDAC-9771-029C-E09FB1758CD9}"/>
                </a:ext>
              </a:extLst>
            </p:cNvPr>
            <p:cNvSpPr txBox="1"/>
            <p:nvPr/>
          </p:nvSpPr>
          <p:spPr>
            <a:xfrm>
              <a:off x="3446646" y="4037474"/>
              <a:ext cx="24448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Оценка иммунологической эффективности вакцин</a:t>
              </a:r>
            </a:p>
          </p:txBody>
        </p:sp>
        <p:sp>
          <p:nvSpPr>
            <p:cNvPr id="54" name="Стрелка: шеврон 53">
              <a:extLst>
                <a:ext uri="{FF2B5EF4-FFF2-40B4-BE49-F238E27FC236}">
                  <a16:creationId xmlns:a16="http://schemas.microsoft.com/office/drawing/2014/main" id="{AA9269FC-18F4-6804-58B6-2658C2C7E514}"/>
                </a:ext>
              </a:extLst>
            </p:cNvPr>
            <p:cNvSpPr/>
            <p:nvPr/>
          </p:nvSpPr>
          <p:spPr>
            <a:xfrm>
              <a:off x="3346874" y="3258850"/>
              <a:ext cx="109447" cy="185934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5" name="Стрелка: шеврон 54">
              <a:extLst>
                <a:ext uri="{FF2B5EF4-FFF2-40B4-BE49-F238E27FC236}">
                  <a16:creationId xmlns:a16="http://schemas.microsoft.com/office/drawing/2014/main" id="{3DAE2938-CCCB-2C30-73F2-F6BC0C8356E5}"/>
                </a:ext>
              </a:extLst>
            </p:cNvPr>
            <p:cNvSpPr/>
            <p:nvPr/>
          </p:nvSpPr>
          <p:spPr>
            <a:xfrm>
              <a:off x="3351524" y="4068776"/>
              <a:ext cx="109447" cy="185934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9F9AAA78-FD7B-D50A-B289-040AF84C63E2}"/>
              </a:ext>
            </a:extLst>
          </p:cNvPr>
          <p:cNvGrpSpPr/>
          <p:nvPr/>
        </p:nvGrpSpPr>
        <p:grpSpPr>
          <a:xfrm>
            <a:off x="6203605" y="3113312"/>
            <a:ext cx="2702152" cy="3411311"/>
            <a:chOff x="6203605" y="3113312"/>
            <a:chExt cx="2702152" cy="3411311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F7E5BF1A-AE7E-C221-CBE1-975151FA9491}"/>
                </a:ext>
              </a:extLst>
            </p:cNvPr>
            <p:cNvSpPr/>
            <p:nvPr/>
          </p:nvSpPr>
          <p:spPr>
            <a:xfrm>
              <a:off x="6203605" y="3113312"/>
              <a:ext cx="2702152" cy="3411310"/>
            </a:xfrm>
            <a:prstGeom prst="rect">
              <a:avLst/>
            </a:prstGeom>
            <a:solidFill>
              <a:srgbClr val="36609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4783113-235B-82CB-6211-EE462157E91C}"/>
                </a:ext>
              </a:extLst>
            </p:cNvPr>
            <p:cNvSpPr txBox="1"/>
            <p:nvPr/>
          </p:nvSpPr>
          <p:spPr>
            <a:xfrm>
              <a:off x="6416802" y="3191088"/>
              <a:ext cx="2401128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Разработка новых средств иммунодиагностики для оценки формирования постинфекционного и поствакцинального гуморального и клеточного иммунного ответа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2E9BAC4-9421-4D1C-6304-A765E95A4651}"/>
                </a:ext>
              </a:extLst>
            </p:cNvPr>
            <p:cNvSpPr txBox="1"/>
            <p:nvPr/>
          </p:nvSpPr>
          <p:spPr>
            <a:xfrm>
              <a:off x="6430339" y="4459992"/>
              <a:ext cx="237405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В случае развития инфекции поиск иммунологических </a:t>
              </a:r>
              <a:r>
                <a:rPr lang="ru-RU" sz="1100" dirty="0" err="1">
                  <a:solidFill>
                    <a:schemeClr val="bg1"/>
                  </a:solidFill>
                  <a:latin typeface="Montserrat" panose="00000500000000000000" pitchFamily="2" charset="-52"/>
                </a:rPr>
                <a:t>биомаркеров</a:t>
              </a:r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тяжелого течения и/или летального исхода </a:t>
              </a:r>
              <a:r>
                <a:rPr lang="en-US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COVID-19</a:t>
              </a:r>
              <a:endParaRPr lang="ru-RU" sz="1100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765A37E-5CFB-AEBD-6C2D-3EF9D3BD3D2F}"/>
                </a:ext>
              </a:extLst>
            </p:cNvPr>
            <p:cNvSpPr txBox="1"/>
            <p:nvPr/>
          </p:nvSpPr>
          <p:spPr>
            <a:xfrm>
              <a:off x="6426155" y="5416627"/>
              <a:ext cx="24796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Поиск иммунологических </a:t>
              </a:r>
              <a:r>
                <a:rPr lang="ru-RU" sz="1100" dirty="0" err="1">
                  <a:solidFill>
                    <a:schemeClr val="bg1"/>
                  </a:solidFill>
                  <a:latin typeface="Montserrat" panose="00000500000000000000" pitchFamily="2" charset="-52"/>
                </a:rPr>
                <a:t>биомаркеров</a:t>
              </a:r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чувствительности и устойчивости к развитию инфекции, вызванной </a:t>
              </a:r>
            </a:p>
            <a:p>
              <a:r>
                <a:rPr lang="en-US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SARS-CoV-2</a:t>
              </a:r>
              <a:endParaRPr lang="ru-RU" sz="1100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59" name="Стрелка: шеврон 58">
              <a:extLst>
                <a:ext uri="{FF2B5EF4-FFF2-40B4-BE49-F238E27FC236}">
                  <a16:creationId xmlns:a16="http://schemas.microsoft.com/office/drawing/2014/main" id="{09D07A8F-0762-EC73-1023-2DC05532D31F}"/>
                </a:ext>
              </a:extLst>
            </p:cNvPr>
            <p:cNvSpPr/>
            <p:nvPr/>
          </p:nvSpPr>
          <p:spPr>
            <a:xfrm>
              <a:off x="6314925" y="3265418"/>
              <a:ext cx="110785" cy="185934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0" name="Стрелка: шеврон 59">
              <a:extLst>
                <a:ext uri="{FF2B5EF4-FFF2-40B4-BE49-F238E27FC236}">
                  <a16:creationId xmlns:a16="http://schemas.microsoft.com/office/drawing/2014/main" id="{91517B6A-3FED-1045-A311-74C87D8DBB48}"/>
                </a:ext>
              </a:extLst>
            </p:cNvPr>
            <p:cNvSpPr/>
            <p:nvPr/>
          </p:nvSpPr>
          <p:spPr>
            <a:xfrm>
              <a:off x="6328975" y="4486277"/>
              <a:ext cx="110785" cy="185934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1" name="Стрелка: шеврон 60">
              <a:extLst>
                <a:ext uri="{FF2B5EF4-FFF2-40B4-BE49-F238E27FC236}">
                  <a16:creationId xmlns:a16="http://schemas.microsoft.com/office/drawing/2014/main" id="{7E4B7B78-88AE-7F4C-F1AB-5BFFB53815F7}"/>
                </a:ext>
              </a:extLst>
            </p:cNvPr>
            <p:cNvSpPr/>
            <p:nvPr/>
          </p:nvSpPr>
          <p:spPr>
            <a:xfrm>
              <a:off x="6333324" y="5434543"/>
              <a:ext cx="110785" cy="185934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00BE1447-B2D6-3D56-8DC8-4AF0805FF7D7}"/>
              </a:ext>
            </a:extLst>
          </p:cNvPr>
          <p:cNvGrpSpPr/>
          <p:nvPr/>
        </p:nvGrpSpPr>
        <p:grpSpPr>
          <a:xfrm>
            <a:off x="334963" y="3113313"/>
            <a:ext cx="2702152" cy="3411310"/>
            <a:chOff x="334963" y="3113313"/>
            <a:chExt cx="2702152" cy="3411310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86C52F8C-FF1D-1239-6830-AF35561C2E20}"/>
                </a:ext>
              </a:extLst>
            </p:cNvPr>
            <p:cNvSpPr/>
            <p:nvPr/>
          </p:nvSpPr>
          <p:spPr>
            <a:xfrm>
              <a:off x="334963" y="3113313"/>
              <a:ext cx="2702152" cy="3411310"/>
            </a:xfrm>
            <a:prstGeom prst="rect">
              <a:avLst/>
            </a:prstGeom>
            <a:solidFill>
              <a:srgbClr val="36609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D4CB4CC-B75A-2361-62D0-149C32848399}"/>
                </a:ext>
              </a:extLst>
            </p:cNvPr>
            <p:cNvSpPr txBox="1"/>
            <p:nvPr/>
          </p:nvSpPr>
          <p:spPr>
            <a:xfrm>
              <a:off x="552299" y="3169815"/>
              <a:ext cx="24508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Изучение молекулярных механизмов формирования иммунного ответа в результате взаимодействия </a:t>
              </a:r>
              <a:r>
                <a:rPr lang="en-US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SARS-CoV-2</a:t>
              </a:r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с иммунной системой человека </a:t>
              </a:r>
            </a:p>
          </p:txBody>
        </p:sp>
        <p:sp>
          <p:nvSpPr>
            <p:cNvPr id="69" name="Стрелка: шеврон 68">
              <a:extLst>
                <a:ext uri="{FF2B5EF4-FFF2-40B4-BE49-F238E27FC236}">
                  <a16:creationId xmlns:a16="http://schemas.microsoft.com/office/drawing/2014/main" id="{897E8984-A4C6-7043-6CDC-03088AB8BF16}"/>
                </a:ext>
              </a:extLst>
            </p:cNvPr>
            <p:cNvSpPr/>
            <p:nvPr/>
          </p:nvSpPr>
          <p:spPr>
            <a:xfrm>
              <a:off x="446910" y="3258850"/>
              <a:ext cx="109447" cy="185934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665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0A0A14-D464-3B38-BB8A-E7B4310F3FA8}"/>
              </a:ext>
            </a:extLst>
          </p:cNvPr>
          <p:cNvSpPr txBox="1"/>
          <p:nvPr/>
        </p:nvSpPr>
        <p:spPr>
          <a:xfrm>
            <a:off x="1200255" y="365825"/>
            <a:ext cx="1025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МЕЖДУНАРОДНОЕ ИССЛЕДОВАНИЕ</a:t>
            </a:r>
          </a:p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ПОПУЛЯЦИОННОГО ИММУНИТЕТА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К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SARS-CoV-2</a:t>
            </a:r>
            <a:endParaRPr lang="ru-RU" sz="2400" dirty="0">
              <a:solidFill>
                <a:srgbClr val="366092"/>
              </a:solidFill>
              <a:latin typeface="Montserrat SemiBold" panose="00000700000000000000" pitchFamily="2" charset="-52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4D19D76-31B4-BF4C-BAA1-8FF599F13F26}"/>
              </a:ext>
            </a:extLst>
          </p:cNvPr>
          <p:cNvGrpSpPr/>
          <p:nvPr/>
        </p:nvGrpSpPr>
        <p:grpSpPr>
          <a:xfrm>
            <a:off x="9911878" y="301723"/>
            <a:ext cx="2843857" cy="1178854"/>
            <a:chOff x="4490919" y="-705961"/>
            <a:chExt cx="3878051" cy="1597901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CE4619B-9179-4A46-3AEA-DD219C3A0204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CEF330D-E44E-6D15-352F-BCE68B1BC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9260D07-D6A9-50D4-5231-A1E8722B71AC}"/>
              </a:ext>
            </a:extLst>
          </p:cNvPr>
          <p:cNvGrpSpPr/>
          <p:nvPr/>
        </p:nvGrpSpPr>
        <p:grpSpPr>
          <a:xfrm>
            <a:off x="1708432" y="2483999"/>
            <a:ext cx="8775136" cy="8001121"/>
            <a:chOff x="1708432" y="2483999"/>
            <a:chExt cx="8775136" cy="800112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A32FC40E-9EE8-1BE4-6719-BC9AC6F52880}"/>
                </a:ext>
              </a:extLst>
            </p:cNvPr>
            <p:cNvSpPr/>
            <p:nvPr/>
          </p:nvSpPr>
          <p:spPr>
            <a:xfrm>
              <a:off x="2117270" y="3082713"/>
              <a:ext cx="7957457" cy="7402407"/>
            </a:xfrm>
            <a:prstGeom prst="ellipse">
              <a:avLst/>
            </a:prstGeom>
            <a:noFill/>
            <a:ln w="38100">
              <a:solidFill>
                <a:srgbClr val="366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D83B6183-0ADD-172A-2644-83C7DCB8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15" t="5283" r="23315" b="4950"/>
            <a:stretch>
              <a:fillRect/>
            </a:stretch>
          </p:blipFill>
          <p:spPr>
            <a:xfrm>
              <a:off x="2874991" y="3436376"/>
              <a:ext cx="1186544" cy="1197428"/>
            </a:xfrm>
            <a:custGeom>
              <a:avLst/>
              <a:gdLst>
                <a:gd name="connsiteX0" fmla="*/ 593272 w 1186544"/>
                <a:gd name="connsiteY0" fmla="*/ 0 h 1197428"/>
                <a:gd name="connsiteX1" fmla="*/ 1186544 w 1186544"/>
                <a:gd name="connsiteY1" fmla="*/ 598714 h 1197428"/>
                <a:gd name="connsiteX2" fmla="*/ 593272 w 1186544"/>
                <a:gd name="connsiteY2" fmla="*/ 1197428 h 1197428"/>
                <a:gd name="connsiteX3" fmla="*/ 0 w 1186544"/>
                <a:gd name="connsiteY3" fmla="*/ 598714 h 1197428"/>
                <a:gd name="connsiteX4" fmla="*/ 593272 w 1186544"/>
                <a:gd name="connsiteY4" fmla="*/ 0 h 11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6544" h="1197428">
                  <a:moveTo>
                    <a:pt x="593272" y="0"/>
                  </a:moveTo>
                  <a:cubicBezTo>
                    <a:pt x="920927" y="0"/>
                    <a:pt x="1186544" y="268053"/>
                    <a:pt x="1186544" y="598714"/>
                  </a:cubicBezTo>
                  <a:cubicBezTo>
                    <a:pt x="1186544" y="929375"/>
                    <a:pt x="920927" y="1197428"/>
                    <a:pt x="593272" y="1197428"/>
                  </a:cubicBezTo>
                  <a:cubicBezTo>
                    <a:pt x="265617" y="1197428"/>
                    <a:pt x="0" y="929375"/>
                    <a:pt x="0" y="598714"/>
                  </a:cubicBezTo>
                  <a:cubicBezTo>
                    <a:pt x="0" y="268053"/>
                    <a:pt x="265617" y="0"/>
                    <a:pt x="593272" y="0"/>
                  </a:cubicBezTo>
                  <a:close/>
                </a:path>
              </a:pathLst>
            </a:cu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A13C2E8-68CE-0BD5-29CF-0C1424C84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82" r="12419"/>
            <a:stretch>
              <a:fillRect/>
            </a:stretch>
          </p:blipFill>
          <p:spPr>
            <a:xfrm>
              <a:off x="5451333" y="2483999"/>
              <a:ext cx="1186544" cy="1181824"/>
            </a:xfrm>
            <a:custGeom>
              <a:avLst/>
              <a:gdLst>
                <a:gd name="connsiteX0" fmla="*/ 593272 w 1186544"/>
                <a:gd name="connsiteY0" fmla="*/ 0 h 1181824"/>
                <a:gd name="connsiteX1" fmla="*/ 1186544 w 1186544"/>
                <a:gd name="connsiteY1" fmla="*/ 598714 h 1181824"/>
                <a:gd name="connsiteX2" fmla="*/ 824200 w 1186544"/>
                <a:gd name="connsiteY2" fmla="*/ 1150378 h 1181824"/>
                <a:gd name="connsiteX3" fmla="*/ 723819 w 1186544"/>
                <a:gd name="connsiteY3" fmla="*/ 1181824 h 1181824"/>
                <a:gd name="connsiteX4" fmla="*/ 462725 w 1186544"/>
                <a:gd name="connsiteY4" fmla="*/ 1181824 h 1181824"/>
                <a:gd name="connsiteX5" fmla="*/ 362344 w 1186544"/>
                <a:gd name="connsiteY5" fmla="*/ 1150378 h 1181824"/>
                <a:gd name="connsiteX6" fmla="*/ 0 w 1186544"/>
                <a:gd name="connsiteY6" fmla="*/ 598714 h 1181824"/>
                <a:gd name="connsiteX7" fmla="*/ 593272 w 1186544"/>
                <a:gd name="connsiteY7" fmla="*/ 0 h 118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6544" h="1181824">
                  <a:moveTo>
                    <a:pt x="593272" y="0"/>
                  </a:moveTo>
                  <a:cubicBezTo>
                    <a:pt x="920927" y="0"/>
                    <a:pt x="1186544" y="268053"/>
                    <a:pt x="1186544" y="598714"/>
                  </a:cubicBezTo>
                  <a:cubicBezTo>
                    <a:pt x="1186544" y="846710"/>
                    <a:pt x="1037135" y="1059489"/>
                    <a:pt x="824200" y="1150378"/>
                  </a:cubicBezTo>
                  <a:lnTo>
                    <a:pt x="723819" y="1181824"/>
                  </a:lnTo>
                  <a:lnTo>
                    <a:pt x="462725" y="1181824"/>
                  </a:lnTo>
                  <a:lnTo>
                    <a:pt x="362344" y="1150378"/>
                  </a:lnTo>
                  <a:cubicBezTo>
                    <a:pt x="149410" y="1059489"/>
                    <a:pt x="0" y="846710"/>
                    <a:pt x="0" y="598714"/>
                  </a:cubicBezTo>
                  <a:cubicBezTo>
                    <a:pt x="0" y="268053"/>
                    <a:pt x="265617" y="0"/>
                    <a:pt x="593272" y="0"/>
                  </a:cubicBezTo>
                  <a:close/>
                </a:path>
              </a:pathLst>
            </a:cu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217835A-2BB3-8FB6-8821-9B01B58B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5" t="3536" r="3215" b="6232"/>
            <a:stretch>
              <a:fillRect/>
            </a:stretch>
          </p:blipFill>
          <p:spPr>
            <a:xfrm>
              <a:off x="8130467" y="3483301"/>
              <a:ext cx="1186544" cy="1197428"/>
            </a:xfrm>
            <a:custGeom>
              <a:avLst/>
              <a:gdLst>
                <a:gd name="connsiteX0" fmla="*/ 593272 w 1186544"/>
                <a:gd name="connsiteY0" fmla="*/ 0 h 1197428"/>
                <a:gd name="connsiteX1" fmla="*/ 1186544 w 1186544"/>
                <a:gd name="connsiteY1" fmla="*/ 598714 h 1197428"/>
                <a:gd name="connsiteX2" fmla="*/ 593272 w 1186544"/>
                <a:gd name="connsiteY2" fmla="*/ 1197428 h 1197428"/>
                <a:gd name="connsiteX3" fmla="*/ 0 w 1186544"/>
                <a:gd name="connsiteY3" fmla="*/ 598714 h 1197428"/>
                <a:gd name="connsiteX4" fmla="*/ 593272 w 1186544"/>
                <a:gd name="connsiteY4" fmla="*/ 0 h 11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6544" h="1197428">
                  <a:moveTo>
                    <a:pt x="593272" y="0"/>
                  </a:moveTo>
                  <a:cubicBezTo>
                    <a:pt x="920927" y="0"/>
                    <a:pt x="1186544" y="268053"/>
                    <a:pt x="1186544" y="598714"/>
                  </a:cubicBezTo>
                  <a:cubicBezTo>
                    <a:pt x="1186544" y="929375"/>
                    <a:pt x="920927" y="1197428"/>
                    <a:pt x="593272" y="1197428"/>
                  </a:cubicBezTo>
                  <a:cubicBezTo>
                    <a:pt x="265617" y="1197428"/>
                    <a:pt x="0" y="929375"/>
                    <a:pt x="0" y="598714"/>
                  </a:cubicBezTo>
                  <a:cubicBezTo>
                    <a:pt x="0" y="268053"/>
                    <a:pt x="265617" y="0"/>
                    <a:pt x="593272" y="0"/>
                  </a:cubicBezTo>
                  <a:close/>
                </a:path>
              </a:pathLst>
            </a:cu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4FB6310-91DD-5704-6856-0F719343D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2" r="16941"/>
            <a:stretch>
              <a:fillRect/>
            </a:stretch>
          </p:blipFill>
          <p:spPr>
            <a:xfrm>
              <a:off x="9297024" y="5195266"/>
              <a:ext cx="1186544" cy="1195942"/>
            </a:xfrm>
            <a:custGeom>
              <a:avLst/>
              <a:gdLst>
                <a:gd name="connsiteX0" fmla="*/ 593272 w 1186544"/>
                <a:gd name="connsiteY0" fmla="*/ 0 h 1195942"/>
                <a:gd name="connsiteX1" fmla="*/ 1186544 w 1186544"/>
                <a:gd name="connsiteY1" fmla="*/ 598714 h 1195942"/>
                <a:gd name="connsiteX2" fmla="*/ 712837 w 1186544"/>
                <a:gd name="connsiteY2" fmla="*/ 1185265 h 1195942"/>
                <a:gd name="connsiteX3" fmla="*/ 607879 w 1186544"/>
                <a:gd name="connsiteY3" fmla="*/ 1195942 h 1195942"/>
                <a:gd name="connsiteX4" fmla="*/ 578665 w 1186544"/>
                <a:gd name="connsiteY4" fmla="*/ 1195942 h 1195942"/>
                <a:gd name="connsiteX5" fmla="*/ 473707 w 1186544"/>
                <a:gd name="connsiteY5" fmla="*/ 1185265 h 1195942"/>
                <a:gd name="connsiteX6" fmla="*/ 0 w 1186544"/>
                <a:gd name="connsiteY6" fmla="*/ 598714 h 1195942"/>
                <a:gd name="connsiteX7" fmla="*/ 593272 w 1186544"/>
                <a:gd name="connsiteY7" fmla="*/ 0 h 119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6544" h="1195942">
                  <a:moveTo>
                    <a:pt x="593272" y="0"/>
                  </a:moveTo>
                  <a:cubicBezTo>
                    <a:pt x="920927" y="0"/>
                    <a:pt x="1186544" y="268053"/>
                    <a:pt x="1186544" y="598714"/>
                  </a:cubicBezTo>
                  <a:cubicBezTo>
                    <a:pt x="1186544" y="888043"/>
                    <a:pt x="983181" y="1129437"/>
                    <a:pt x="712837" y="1185265"/>
                  </a:cubicBezTo>
                  <a:lnTo>
                    <a:pt x="607879" y="1195942"/>
                  </a:lnTo>
                  <a:lnTo>
                    <a:pt x="578665" y="1195942"/>
                  </a:lnTo>
                  <a:lnTo>
                    <a:pt x="473707" y="1185265"/>
                  </a:lnTo>
                  <a:cubicBezTo>
                    <a:pt x="203363" y="1129437"/>
                    <a:pt x="0" y="888043"/>
                    <a:pt x="0" y="598714"/>
                  </a:cubicBezTo>
                  <a:cubicBezTo>
                    <a:pt x="0" y="268053"/>
                    <a:pt x="265617" y="0"/>
                    <a:pt x="593272" y="0"/>
                  </a:cubicBezTo>
                  <a:close/>
                </a:path>
              </a:pathLst>
            </a:cu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44DEB12-6DF2-559C-382C-61C3D46B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" r="530"/>
            <a:stretch>
              <a:fillRect/>
            </a:stretch>
          </p:blipFill>
          <p:spPr>
            <a:xfrm>
              <a:off x="1708432" y="5195266"/>
              <a:ext cx="1186544" cy="1197428"/>
            </a:xfrm>
            <a:custGeom>
              <a:avLst/>
              <a:gdLst>
                <a:gd name="connsiteX0" fmla="*/ 593272 w 1186544"/>
                <a:gd name="connsiteY0" fmla="*/ 0 h 1197428"/>
                <a:gd name="connsiteX1" fmla="*/ 1186544 w 1186544"/>
                <a:gd name="connsiteY1" fmla="*/ 598714 h 1197428"/>
                <a:gd name="connsiteX2" fmla="*/ 593272 w 1186544"/>
                <a:gd name="connsiteY2" fmla="*/ 1197428 h 1197428"/>
                <a:gd name="connsiteX3" fmla="*/ 0 w 1186544"/>
                <a:gd name="connsiteY3" fmla="*/ 598714 h 1197428"/>
                <a:gd name="connsiteX4" fmla="*/ 593272 w 1186544"/>
                <a:gd name="connsiteY4" fmla="*/ 0 h 11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6544" h="1197428">
                  <a:moveTo>
                    <a:pt x="593272" y="0"/>
                  </a:moveTo>
                  <a:cubicBezTo>
                    <a:pt x="920927" y="0"/>
                    <a:pt x="1186544" y="268053"/>
                    <a:pt x="1186544" y="598714"/>
                  </a:cubicBezTo>
                  <a:cubicBezTo>
                    <a:pt x="1186544" y="929375"/>
                    <a:pt x="920927" y="1197428"/>
                    <a:pt x="593272" y="1197428"/>
                  </a:cubicBezTo>
                  <a:cubicBezTo>
                    <a:pt x="265617" y="1197428"/>
                    <a:pt x="0" y="929375"/>
                    <a:pt x="0" y="598714"/>
                  </a:cubicBezTo>
                  <a:cubicBezTo>
                    <a:pt x="0" y="268053"/>
                    <a:pt x="265617" y="0"/>
                    <a:pt x="593272" y="0"/>
                  </a:cubicBezTo>
                  <a:close/>
                </a:path>
              </a:pathLst>
            </a:custGeom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E483F0D-FA52-7FBD-F7F9-872FC65A3553}"/>
                </a:ext>
              </a:extLst>
            </p:cNvPr>
            <p:cNvSpPr/>
            <p:nvPr/>
          </p:nvSpPr>
          <p:spPr>
            <a:xfrm>
              <a:off x="3672681" y="3965180"/>
              <a:ext cx="4846637" cy="4855028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05B5CDC-5C00-0496-CB21-9E1B46F0DE75}"/>
                </a:ext>
              </a:extLst>
            </p:cNvPr>
            <p:cNvSpPr txBox="1"/>
            <p:nvPr/>
          </p:nvSpPr>
          <p:spPr>
            <a:xfrm>
              <a:off x="4520605" y="4823034"/>
              <a:ext cx="304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Оценка популяционного иммунитета к </a:t>
              </a:r>
              <a:r>
                <a:rPr lang="en-US" sz="24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SARS-CoV-2</a:t>
              </a:r>
              <a:endParaRPr lang="ru-RU" sz="2400" dirty="0">
                <a:solidFill>
                  <a:schemeClr val="bg1"/>
                </a:solidFill>
                <a:latin typeface="Montserrat Medium" panose="00000600000000000000" pitchFamily="2" charset="-52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0399A30-4ADC-2DF4-075F-529953920AD3}"/>
              </a:ext>
            </a:extLst>
          </p:cNvPr>
          <p:cNvSpPr txBox="1"/>
          <p:nvPr/>
        </p:nvSpPr>
        <p:spPr>
          <a:xfrm>
            <a:off x="-337301" y="4825930"/>
            <a:ext cx="34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66092"/>
                </a:solidFill>
                <a:latin typeface="Montserrat Medium" panose="00000600000000000000" pitchFamily="2" charset="-52"/>
              </a:rPr>
              <a:t>Республика Казахстан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3163D0-5CC7-4978-6FE6-C481BA8802F2}"/>
              </a:ext>
            </a:extLst>
          </p:cNvPr>
          <p:cNvSpPr txBox="1"/>
          <p:nvPr/>
        </p:nvSpPr>
        <p:spPr>
          <a:xfrm>
            <a:off x="591292" y="2750961"/>
            <a:ext cx="2815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66092"/>
                </a:solidFill>
                <a:latin typeface="Montserrat Medium" panose="00000600000000000000" pitchFamily="2" charset="-52"/>
              </a:rPr>
              <a:t>Кыргызская Республика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4CA686-7FAF-622A-A7FD-71B6851EE327}"/>
              </a:ext>
            </a:extLst>
          </p:cNvPr>
          <p:cNvSpPr txBox="1"/>
          <p:nvPr/>
        </p:nvSpPr>
        <p:spPr>
          <a:xfrm>
            <a:off x="4394373" y="1541294"/>
            <a:ext cx="319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66092"/>
                </a:solidFill>
                <a:latin typeface="Montserrat Medium" panose="00000600000000000000" pitchFamily="2" charset="-52"/>
              </a:rPr>
              <a:t>Республика Беларусь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EC520A-593D-B846-3356-925C64EC6CDB}"/>
              </a:ext>
            </a:extLst>
          </p:cNvPr>
          <p:cNvSpPr txBox="1"/>
          <p:nvPr/>
        </p:nvSpPr>
        <p:spPr>
          <a:xfrm>
            <a:off x="8753500" y="2750961"/>
            <a:ext cx="3300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66092"/>
                </a:solidFill>
                <a:latin typeface="Montserrat Medium" panose="00000600000000000000" pitchFamily="2" charset="-52"/>
              </a:rPr>
              <a:t>Республика Таджикистан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B5773C-D0A3-2532-4357-1406883483CA}"/>
              </a:ext>
            </a:extLst>
          </p:cNvPr>
          <p:cNvSpPr txBox="1"/>
          <p:nvPr/>
        </p:nvSpPr>
        <p:spPr>
          <a:xfrm>
            <a:off x="9734548" y="4825931"/>
            <a:ext cx="2235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66092"/>
                </a:solidFill>
                <a:latin typeface="Montserrat Medium" panose="00000600000000000000" pitchFamily="2" charset="-52"/>
              </a:rPr>
              <a:t>Республика Армения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19BB58-80C3-0A0F-5245-1817FF7E3A1F}"/>
              </a:ext>
            </a:extLst>
          </p:cNvPr>
          <p:cNvSpPr txBox="1"/>
          <p:nvPr/>
        </p:nvSpPr>
        <p:spPr>
          <a:xfrm>
            <a:off x="9396830" y="3187336"/>
            <a:ext cx="2235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Число волонтеров - 3490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DC1DFF-F135-2FF7-6F28-938290A9E1AD}"/>
              </a:ext>
            </a:extLst>
          </p:cNvPr>
          <p:cNvSpPr txBox="1"/>
          <p:nvPr/>
        </p:nvSpPr>
        <p:spPr>
          <a:xfrm>
            <a:off x="9054186" y="3335203"/>
            <a:ext cx="2778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Серопревалентность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: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I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этап – 90,9%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BE6DC3-AD12-2D57-F071-A0D2F556F797}"/>
              </a:ext>
            </a:extLst>
          </p:cNvPr>
          <p:cNvSpPr txBox="1"/>
          <p:nvPr/>
        </p:nvSpPr>
        <p:spPr>
          <a:xfrm>
            <a:off x="10245524" y="5228252"/>
            <a:ext cx="1713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Число волонтеров – </a:t>
            </a:r>
          </a:p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5670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7527AB-276A-651F-B7D8-4808A3E75BE3}"/>
              </a:ext>
            </a:extLst>
          </p:cNvPr>
          <p:cNvSpPr txBox="1"/>
          <p:nvPr/>
        </p:nvSpPr>
        <p:spPr>
          <a:xfrm>
            <a:off x="9742658" y="2964362"/>
            <a:ext cx="1700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(14-20 марта 2022)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7B510B-4875-4A6D-F534-6B7E41819D62}"/>
              </a:ext>
            </a:extLst>
          </p:cNvPr>
          <p:cNvSpPr txBox="1"/>
          <p:nvPr/>
        </p:nvSpPr>
        <p:spPr>
          <a:xfrm>
            <a:off x="10287190" y="5023704"/>
            <a:ext cx="1700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(12-16 апреля 2022)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0151E4-4452-AEE6-7D27-60F4AD22A796}"/>
              </a:ext>
            </a:extLst>
          </p:cNvPr>
          <p:cNvSpPr txBox="1"/>
          <p:nvPr/>
        </p:nvSpPr>
        <p:spPr>
          <a:xfrm>
            <a:off x="492611" y="2974738"/>
            <a:ext cx="290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I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 этап 28 июня-3 июля 2021; </a:t>
            </a:r>
          </a:p>
          <a:p>
            <a:pPr algn="ctr"/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II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 этап 21-25 февраля 2022)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61C8100-D23F-93B0-E552-F79104F2DA55}"/>
              </a:ext>
            </a:extLst>
          </p:cNvPr>
          <p:cNvSpPr txBox="1"/>
          <p:nvPr/>
        </p:nvSpPr>
        <p:spPr>
          <a:xfrm>
            <a:off x="1035686" y="3340072"/>
            <a:ext cx="2235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Число волонтеров - 9471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CAE9CF-5010-4217-6A56-68C8FD30C2E0}"/>
              </a:ext>
            </a:extLst>
          </p:cNvPr>
          <p:cNvSpPr txBox="1"/>
          <p:nvPr/>
        </p:nvSpPr>
        <p:spPr>
          <a:xfrm>
            <a:off x="556664" y="3522315"/>
            <a:ext cx="2778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Серопревалентность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: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I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этап – 48,7%;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 II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этап – 89,7%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BF91B3-0C98-6706-B8A6-C1E511E6DD14}"/>
              </a:ext>
            </a:extLst>
          </p:cNvPr>
          <p:cNvSpPr txBox="1"/>
          <p:nvPr/>
        </p:nvSpPr>
        <p:spPr>
          <a:xfrm>
            <a:off x="4734883" y="1775150"/>
            <a:ext cx="24367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(14-19 мая 2021)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BB845C9-8BF8-48C9-E6C9-61CDAF6A97DC}"/>
              </a:ext>
            </a:extLst>
          </p:cNvPr>
          <p:cNvSpPr txBox="1"/>
          <p:nvPr/>
        </p:nvSpPr>
        <p:spPr>
          <a:xfrm>
            <a:off x="4549772" y="2148428"/>
            <a:ext cx="3610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Число волонтеров: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I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этап – 12999,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II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этап - 9194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8AC4E6-1656-F981-23D0-29933BF1D575}"/>
              </a:ext>
            </a:extLst>
          </p:cNvPr>
          <p:cNvSpPr txBox="1"/>
          <p:nvPr/>
        </p:nvSpPr>
        <p:spPr>
          <a:xfrm>
            <a:off x="4095829" y="1963520"/>
            <a:ext cx="378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Серопревалентность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: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I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этап – 38,4%;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 II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этап – 71,7%</a:t>
            </a:r>
          </a:p>
        </p:txBody>
      </p:sp>
    </p:spTree>
    <p:extLst>
      <p:ext uri="{BB962C8B-B14F-4D97-AF65-F5344CB8AC3E}">
        <p14:creationId xmlns:p14="http://schemas.microsoft.com/office/powerpoint/2010/main" val="4099562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8011ED-0BE9-777B-A300-B36DDDBD9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3" r="1966"/>
          <a:stretch>
            <a:fillRect/>
          </a:stretch>
        </p:blipFill>
        <p:spPr>
          <a:xfrm>
            <a:off x="-3340100" y="584"/>
            <a:ext cx="8128000" cy="6857416"/>
          </a:xfrm>
          <a:custGeom>
            <a:avLst/>
            <a:gdLst>
              <a:gd name="connsiteX0" fmla="*/ 1714354 w 8128000"/>
              <a:gd name="connsiteY0" fmla="*/ 0 h 6857416"/>
              <a:gd name="connsiteX1" fmla="*/ 6413646 w 8128000"/>
              <a:gd name="connsiteY1" fmla="*/ 0 h 6857416"/>
              <a:gd name="connsiteX2" fmla="*/ 8128000 w 8128000"/>
              <a:gd name="connsiteY2" fmla="*/ 6857416 h 6857416"/>
              <a:gd name="connsiteX3" fmla="*/ 0 w 8128000"/>
              <a:gd name="connsiteY3" fmla="*/ 6857416 h 685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6857416">
                <a:moveTo>
                  <a:pt x="1714354" y="0"/>
                </a:moveTo>
                <a:lnTo>
                  <a:pt x="6413646" y="0"/>
                </a:lnTo>
                <a:lnTo>
                  <a:pt x="8128000" y="6857416"/>
                </a:lnTo>
                <a:lnTo>
                  <a:pt x="0" y="6857416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43432D-A482-C0F8-BA65-A484FCAA95B4}"/>
              </a:ext>
            </a:extLst>
          </p:cNvPr>
          <p:cNvSpPr txBox="1"/>
          <p:nvPr/>
        </p:nvSpPr>
        <p:spPr>
          <a:xfrm>
            <a:off x="4317281" y="392812"/>
            <a:ext cx="6795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КОЖНЫЙ ТЕСТ ДЛЯ ОЦЕНКИ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anose="00000600000000000000" pitchFamily="2" charset="-52"/>
            </a:endParaRPr>
          </a:p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КЛЕТОЧНОГО ИМУННОГО ОТВЕТА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anose="00000600000000000000" pitchFamily="2" charset="-52"/>
            </a:endParaRPr>
          </a:p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ПРОТИВ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SARS-CoV-2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anose="00000600000000000000" pitchFamily="2" charset="-52"/>
            </a:endParaRPr>
          </a:p>
          <a:p>
            <a:pPr algn="ctr"/>
            <a:r>
              <a:rPr lang="ru-RU" sz="2400" dirty="0" err="1">
                <a:solidFill>
                  <a:srgbClr val="366092"/>
                </a:solidFill>
                <a:latin typeface="Montserrat SemiBold" panose="00000700000000000000" pitchFamily="2" charset="-52"/>
              </a:rPr>
              <a:t>КоронаДерм</a:t>
            </a:r>
            <a:r>
              <a:rPr lang="ru-RU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-</a:t>
            </a:r>
            <a:r>
              <a:rPr lang="en-US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PS</a:t>
            </a:r>
            <a:r>
              <a:rPr lang="ru-RU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3E9F4EB-83D4-BA71-DFB6-7C7C14316C37}"/>
              </a:ext>
            </a:extLst>
          </p:cNvPr>
          <p:cNvGrpSpPr/>
          <p:nvPr/>
        </p:nvGrpSpPr>
        <p:grpSpPr>
          <a:xfrm>
            <a:off x="9911878" y="301723"/>
            <a:ext cx="2843857" cy="1178854"/>
            <a:chOff x="4490919" y="-705961"/>
            <a:chExt cx="3878051" cy="1597901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8D18BF70-ADFD-53EC-4AA7-CB636BC89D7E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4F605F5-4029-B548-601E-30085343B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E6C12C5-CE76-1E23-6EE8-4905B41DF826}"/>
              </a:ext>
            </a:extLst>
          </p:cNvPr>
          <p:cNvGrpSpPr/>
          <p:nvPr/>
        </p:nvGrpSpPr>
        <p:grpSpPr>
          <a:xfrm>
            <a:off x="-3340100" y="0"/>
            <a:ext cx="8128000" cy="6858000"/>
            <a:chOff x="-3340100" y="0"/>
            <a:chExt cx="8128000" cy="6858000"/>
          </a:xfrm>
        </p:grpSpPr>
        <p:sp>
          <p:nvSpPr>
            <p:cNvPr id="13" name="Трапеция 12">
              <a:extLst>
                <a:ext uri="{FF2B5EF4-FFF2-40B4-BE49-F238E27FC236}">
                  <a16:creationId xmlns:a16="http://schemas.microsoft.com/office/drawing/2014/main" id="{A65BF2FA-758D-F29D-65FA-0F1700B17FE5}"/>
                </a:ext>
              </a:extLst>
            </p:cNvPr>
            <p:cNvSpPr/>
            <p:nvPr/>
          </p:nvSpPr>
          <p:spPr>
            <a:xfrm>
              <a:off x="-3340100" y="0"/>
              <a:ext cx="8128000" cy="6858000"/>
            </a:xfrm>
            <a:prstGeom prst="trapezoid">
              <a:avLst/>
            </a:prstGeom>
            <a:solidFill>
              <a:srgbClr val="366092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790DA2BB-D6D1-D007-603F-617BF8E02829}"/>
                </a:ext>
              </a:extLst>
            </p:cNvPr>
            <p:cNvSpPr/>
            <p:nvPr/>
          </p:nvSpPr>
          <p:spPr>
            <a:xfrm>
              <a:off x="1066082" y="953127"/>
              <a:ext cx="3251200" cy="32131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 descr="!Файл_017.jpeg">
              <a:extLst>
                <a:ext uri="{FF2B5EF4-FFF2-40B4-BE49-F238E27FC236}">
                  <a16:creationId xmlns:a16="http://schemas.microsoft.com/office/drawing/2014/main" id="{C4D62E20-95F5-4184-79EF-668A7ACF3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6" t="30306" r="34277" b="27702"/>
            <a:stretch/>
          </p:blipFill>
          <p:spPr>
            <a:xfrm rot="5400000">
              <a:off x="1200057" y="1092121"/>
              <a:ext cx="2983249" cy="2973212"/>
            </a:xfrm>
            <a:custGeom>
              <a:avLst/>
              <a:gdLst>
                <a:gd name="connsiteX0" fmla="*/ 0 w 2983249"/>
                <a:gd name="connsiteY0" fmla="*/ 1486607 h 2973212"/>
                <a:gd name="connsiteX1" fmla="*/ 1339115 w 2983249"/>
                <a:gd name="connsiteY1" fmla="*/ 7675 h 2973212"/>
                <a:gd name="connsiteX2" fmla="*/ 1491615 w 2983249"/>
                <a:gd name="connsiteY2" fmla="*/ 0 h 2973212"/>
                <a:gd name="connsiteX3" fmla="*/ 1491635 w 2983249"/>
                <a:gd name="connsiteY3" fmla="*/ 0 h 2973212"/>
                <a:gd name="connsiteX4" fmla="*/ 1644135 w 2983249"/>
                <a:gd name="connsiteY4" fmla="*/ 7675 h 2973212"/>
                <a:gd name="connsiteX5" fmla="*/ 2983249 w 2983249"/>
                <a:gd name="connsiteY5" fmla="*/ 1486607 h 2973212"/>
                <a:gd name="connsiteX6" fmla="*/ 1644134 w 2983249"/>
                <a:gd name="connsiteY6" fmla="*/ 2965539 h 2973212"/>
                <a:gd name="connsiteX7" fmla="*/ 1491654 w 2983249"/>
                <a:gd name="connsiteY7" fmla="*/ 2973212 h 2973212"/>
                <a:gd name="connsiteX8" fmla="*/ 1491594 w 2983249"/>
                <a:gd name="connsiteY8" fmla="*/ 2973212 h 2973212"/>
                <a:gd name="connsiteX9" fmla="*/ 1339114 w 2983249"/>
                <a:gd name="connsiteY9" fmla="*/ 2965539 h 2973212"/>
                <a:gd name="connsiteX10" fmla="*/ 0 w 2983249"/>
                <a:gd name="connsiteY10" fmla="*/ 1486607 h 297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3249" h="2973212">
                  <a:moveTo>
                    <a:pt x="0" y="1486607"/>
                  </a:moveTo>
                  <a:cubicBezTo>
                    <a:pt x="0" y="716891"/>
                    <a:pt x="586953" y="83804"/>
                    <a:pt x="1339115" y="7675"/>
                  </a:cubicBezTo>
                  <a:lnTo>
                    <a:pt x="1491615" y="0"/>
                  </a:lnTo>
                  <a:lnTo>
                    <a:pt x="1491635" y="0"/>
                  </a:lnTo>
                  <a:lnTo>
                    <a:pt x="1644135" y="7675"/>
                  </a:lnTo>
                  <a:cubicBezTo>
                    <a:pt x="2396296" y="83804"/>
                    <a:pt x="2983249" y="716891"/>
                    <a:pt x="2983249" y="1486607"/>
                  </a:cubicBezTo>
                  <a:cubicBezTo>
                    <a:pt x="2983249" y="2256322"/>
                    <a:pt x="2396295" y="2889409"/>
                    <a:pt x="1644134" y="2965539"/>
                  </a:cubicBezTo>
                  <a:lnTo>
                    <a:pt x="1491654" y="2973212"/>
                  </a:lnTo>
                  <a:lnTo>
                    <a:pt x="1491594" y="2973212"/>
                  </a:lnTo>
                  <a:lnTo>
                    <a:pt x="1339114" y="2965539"/>
                  </a:lnTo>
                  <a:cubicBezTo>
                    <a:pt x="586953" y="2889409"/>
                    <a:pt x="0" y="2256322"/>
                    <a:pt x="0" y="1486607"/>
                  </a:cubicBezTo>
                  <a:close/>
                </a:path>
              </a:pathLst>
            </a:cu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2D01CA0-1246-0AE4-E55B-8B2C505AD545}"/>
              </a:ext>
            </a:extLst>
          </p:cNvPr>
          <p:cNvSpPr txBox="1"/>
          <p:nvPr/>
        </p:nvSpPr>
        <p:spPr>
          <a:xfrm>
            <a:off x="4456275" y="2215908"/>
            <a:ext cx="7539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Предназначен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для массовой, быстрой, дешевой и не требующей специального оборудования оценки специфического клеточного иммунитета против SARS-СоV-2.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DFCFF0-85C3-8467-4610-4FA00B1C1475}"/>
              </a:ext>
            </a:extLst>
          </p:cNvPr>
          <p:cNvSpPr txBox="1"/>
          <p:nvPr/>
        </p:nvSpPr>
        <p:spPr>
          <a:xfrm>
            <a:off x="774954" y="4300202"/>
            <a:ext cx="4035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ru-RU" sz="1200" dirty="0">
                <a:solidFill>
                  <a:schemeClr val="bg1"/>
                </a:solidFill>
                <a:latin typeface="Montserrat Medium" panose="00000600000000000000" pitchFamily="2" charset="-52"/>
              </a:rPr>
              <a:t>Реакция ГЗТ (72 ч) на гибридный белок, содержащий </a:t>
            </a:r>
            <a:r>
              <a:rPr lang="ru-RU" sz="1200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иммуногенные</a:t>
            </a:r>
            <a:r>
              <a:rPr lang="ru-RU" sz="1200" dirty="0">
                <a:solidFill>
                  <a:schemeClr val="bg1"/>
                </a:solidFill>
                <a:latin typeface="Montserrat Medium" panose="00000600000000000000" pitchFamily="2" charset="-52"/>
              </a:rPr>
              <a:t> фрагменты </a:t>
            </a:r>
          </a:p>
          <a:p>
            <a:pPr defTabSz="457200"/>
            <a:r>
              <a:rPr lang="ru-RU" sz="1200" dirty="0">
                <a:solidFill>
                  <a:schemeClr val="bg1"/>
                </a:solidFill>
                <a:latin typeface="Montserrat Medium" panose="00000600000000000000" pitchFamily="2" charset="-52"/>
              </a:rPr>
              <a:t>белков M, S, N, Е вируса SARS-CoV-2.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22060DC-D0C3-9E76-1537-B9E606D5542C}"/>
              </a:ext>
            </a:extLst>
          </p:cNvPr>
          <p:cNvGrpSpPr/>
          <p:nvPr/>
        </p:nvGrpSpPr>
        <p:grpSpPr>
          <a:xfrm>
            <a:off x="6761186" y="2892272"/>
            <a:ext cx="4163931" cy="1001012"/>
            <a:chOff x="6761186" y="2892272"/>
            <a:chExt cx="4163931" cy="100101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AD3A91-C9B7-6ADF-1ABD-2538274E43A8}"/>
                </a:ext>
              </a:extLst>
            </p:cNvPr>
            <p:cNvSpPr txBox="1"/>
            <p:nvPr/>
          </p:nvSpPr>
          <p:spPr>
            <a:xfrm>
              <a:off x="7068963" y="2892273"/>
              <a:ext cx="23487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Простота анализа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D81B687-910E-27A5-1EBE-48842D479C75}"/>
                </a:ext>
              </a:extLst>
            </p:cNvPr>
            <p:cNvSpPr txBox="1"/>
            <p:nvPr/>
          </p:nvSpPr>
          <p:spPr>
            <a:xfrm>
              <a:off x="7068963" y="3232235"/>
              <a:ext cx="3670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Высокая специфичность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7E1286-685B-5245-300C-9430C3048A1E}"/>
                </a:ext>
              </a:extLst>
            </p:cNvPr>
            <p:cNvSpPr txBox="1"/>
            <p:nvPr/>
          </p:nvSpPr>
          <p:spPr>
            <a:xfrm>
              <a:off x="7065580" y="3582413"/>
              <a:ext cx="38595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Высокая чувствительность</a:t>
              </a:r>
            </a:p>
          </p:txBody>
        </p:sp>
        <p:pic>
          <p:nvPicPr>
            <p:cNvPr id="29" name="Рисунок 28" descr="Маркеры-галочки">
              <a:extLst>
                <a:ext uri="{FF2B5EF4-FFF2-40B4-BE49-F238E27FC236}">
                  <a16:creationId xmlns:a16="http://schemas.microsoft.com/office/drawing/2014/main" id="{FAD1266F-A5B1-8F1B-D23E-ED6F3E4B3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761186" y="2892272"/>
              <a:ext cx="307777" cy="307777"/>
            </a:xfrm>
            <a:prstGeom prst="rect">
              <a:avLst/>
            </a:prstGeom>
          </p:spPr>
        </p:pic>
        <p:pic>
          <p:nvPicPr>
            <p:cNvPr id="30" name="Рисунок 29" descr="Маркеры-галочки">
              <a:extLst>
                <a:ext uri="{FF2B5EF4-FFF2-40B4-BE49-F238E27FC236}">
                  <a16:creationId xmlns:a16="http://schemas.microsoft.com/office/drawing/2014/main" id="{530BECCB-2F28-36E6-27B3-6C743534A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761186" y="3244573"/>
              <a:ext cx="307777" cy="307777"/>
            </a:xfrm>
            <a:prstGeom prst="rect">
              <a:avLst/>
            </a:prstGeom>
          </p:spPr>
        </p:pic>
        <p:pic>
          <p:nvPicPr>
            <p:cNvPr id="31" name="Рисунок 30" descr="Маркеры-галочки">
              <a:extLst>
                <a:ext uri="{FF2B5EF4-FFF2-40B4-BE49-F238E27FC236}">
                  <a16:creationId xmlns:a16="http://schemas.microsoft.com/office/drawing/2014/main" id="{DCE7E009-3EFF-4BCA-3BBC-3916CF1B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761186" y="3585507"/>
              <a:ext cx="307777" cy="30777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5D7EEC8-EB61-01E7-0EB2-CF53B8D4878A}"/>
              </a:ext>
            </a:extLst>
          </p:cNvPr>
          <p:cNvGrpSpPr/>
          <p:nvPr/>
        </p:nvGrpSpPr>
        <p:grpSpPr>
          <a:xfrm>
            <a:off x="4759559" y="4275956"/>
            <a:ext cx="2390142" cy="2399627"/>
            <a:chOff x="4759559" y="4275956"/>
            <a:chExt cx="2390142" cy="2399627"/>
          </a:xfrm>
        </p:grpSpPr>
        <p:graphicFrame>
          <p:nvGraphicFramePr>
            <p:cNvPr id="32" name="Объект 31">
              <a:extLst>
                <a:ext uri="{FF2B5EF4-FFF2-40B4-BE49-F238E27FC236}">
                  <a16:creationId xmlns:a16="http://schemas.microsoft.com/office/drawing/2014/main" id="{2C0C65D5-B05D-EF84-404A-059197C79A6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641126"/>
                </p:ext>
              </p:extLst>
            </p:nvPr>
          </p:nvGraphicFramePr>
          <p:xfrm>
            <a:off x="4759559" y="4275956"/>
            <a:ext cx="2390142" cy="23996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" name="Документ" r:id="rId9" imgW="3200400" imgH="3213100" progId="Word.Document.12">
                    <p:embed/>
                  </p:oleObj>
                </mc:Choice>
                <mc:Fallback>
                  <p:oleObj name="Документ" r:id="rId9" imgW="3200400" imgH="3213100" progId="Word.Document.12">
                    <p:embed/>
                    <p:pic>
                      <p:nvPicPr>
                        <p:cNvPr id="8" name="Объект 7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759559" y="4275956"/>
                          <a:ext cx="2390142" cy="23996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ABCE8C4-F3A2-FDAB-6298-38AB80B3E3F3}"/>
                </a:ext>
              </a:extLst>
            </p:cNvPr>
            <p:cNvSpPr txBox="1"/>
            <p:nvPr/>
          </p:nvSpPr>
          <p:spPr>
            <a:xfrm>
              <a:off x="5621838" y="5715158"/>
              <a:ext cx="1527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1000" b="1" dirty="0">
                  <a:solidFill>
                    <a:srgbClr val="00B0F0"/>
                  </a:solidFill>
                  <a:latin typeface="Montserrat" panose="00000500000000000000" pitchFamily="2" charset="-52"/>
                </a:rPr>
                <a:t>Диагностическая точность 98%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1BDDA6-2C43-8E59-7EA3-C78DAFB1AE23}"/>
              </a:ext>
            </a:extLst>
          </p:cNvPr>
          <p:cNvGrpSpPr/>
          <p:nvPr/>
        </p:nvGrpSpPr>
        <p:grpSpPr>
          <a:xfrm>
            <a:off x="7101371" y="4275956"/>
            <a:ext cx="2361801" cy="2280321"/>
            <a:chOff x="7101371" y="4275956"/>
            <a:chExt cx="2361801" cy="2280321"/>
          </a:xfrm>
        </p:grpSpPr>
        <p:graphicFrame>
          <p:nvGraphicFramePr>
            <p:cNvPr id="34" name="Объект 33">
              <a:extLst>
                <a:ext uri="{FF2B5EF4-FFF2-40B4-BE49-F238E27FC236}">
                  <a16:creationId xmlns:a16="http://schemas.microsoft.com/office/drawing/2014/main" id="{462ECAD8-34D4-A91C-D9B9-3F6976D777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7000150"/>
                </p:ext>
              </p:extLst>
            </p:nvPr>
          </p:nvGraphicFramePr>
          <p:xfrm>
            <a:off x="7101371" y="4275956"/>
            <a:ext cx="2316374" cy="22803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7" name="Документ" r:id="rId11" imgW="3263900" imgH="3213100" progId="Word.Document.12">
                    <p:embed/>
                  </p:oleObj>
                </mc:Choice>
                <mc:Fallback>
                  <p:oleObj name="Документ" r:id="rId11" imgW="3263900" imgH="3213100" progId="Word.Document.12">
                    <p:embed/>
                    <p:pic>
                      <p:nvPicPr>
                        <p:cNvPr id="11" name="Объект 10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101371" y="4275956"/>
                          <a:ext cx="2316374" cy="22803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B325561-B661-387C-9737-F3FD40CEFAEE}"/>
                </a:ext>
              </a:extLst>
            </p:cNvPr>
            <p:cNvSpPr txBox="1"/>
            <p:nvPr/>
          </p:nvSpPr>
          <p:spPr>
            <a:xfrm>
              <a:off x="7935309" y="5687652"/>
              <a:ext cx="1527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1000" b="1" dirty="0">
                  <a:solidFill>
                    <a:srgbClr val="00B0F0"/>
                  </a:solidFill>
                  <a:latin typeface="Montserrat" panose="00000500000000000000" pitchFamily="2" charset="-52"/>
                </a:rPr>
                <a:t>Диагностическая точность 87,5%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450862F-F573-7061-61BB-4530384F3045}"/>
              </a:ext>
            </a:extLst>
          </p:cNvPr>
          <p:cNvGrpSpPr/>
          <p:nvPr/>
        </p:nvGrpSpPr>
        <p:grpSpPr>
          <a:xfrm>
            <a:off x="9369415" y="4275956"/>
            <a:ext cx="2487623" cy="2280321"/>
            <a:chOff x="9369415" y="4275956"/>
            <a:chExt cx="2487623" cy="2280321"/>
          </a:xfrm>
        </p:grpSpPr>
        <p:graphicFrame>
          <p:nvGraphicFramePr>
            <p:cNvPr id="33" name="Объект 32">
              <a:extLst>
                <a:ext uri="{FF2B5EF4-FFF2-40B4-BE49-F238E27FC236}">
                  <a16:creationId xmlns:a16="http://schemas.microsoft.com/office/drawing/2014/main" id="{385F20EC-3501-4B98-2E8C-F51713AF4A4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4651880"/>
                </p:ext>
              </p:extLst>
            </p:nvPr>
          </p:nvGraphicFramePr>
          <p:xfrm>
            <a:off x="9369415" y="4275956"/>
            <a:ext cx="2487623" cy="22803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8" name="Документ" r:id="rId13" imgW="3505200" imgH="3213100" progId="Word.Document.12">
                    <p:embed/>
                  </p:oleObj>
                </mc:Choice>
                <mc:Fallback>
                  <p:oleObj name="Документ" r:id="rId13" imgW="3505200" imgH="3213100" progId="Word.Document.12">
                    <p:embed/>
                    <p:pic>
                      <p:nvPicPr>
                        <p:cNvPr id="10" name="Объект 9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369415" y="4275956"/>
                          <a:ext cx="2487623" cy="22803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496D21-8A80-1E6D-DC2A-D20F4863D866}"/>
                </a:ext>
              </a:extLst>
            </p:cNvPr>
            <p:cNvSpPr txBox="1"/>
            <p:nvPr/>
          </p:nvSpPr>
          <p:spPr>
            <a:xfrm>
              <a:off x="10269307" y="5687652"/>
              <a:ext cx="1527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1000" b="1" dirty="0">
                  <a:solidFill>
                    <a:srgbClr val="00B0F0"/>
                  </a:solidFill>
                  <a:latin typeface="Montserrat" panose="00000500000000000000" pitchFamily="2" charset="-52"/>
                </a:rPr>
                <a:t>Диагностическая точность 93,5%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1501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FBAFC7-6140-C2B6-FCC3-CA8394477C21}"/>
              </a:ext>
            </a:extLst>
          </p:cNvPr>
          <p:cNvSpPr txBox="1"/>
          <p:nvPr/>
        </p:nvSpPr>
        <p:spPr>
          <a:xfrm>
            <a:off x="969303" y="445846"/>
            <a:ext cx="1025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МЕЖДУНАРОДНОЕ СОТРУДНИЧЕСТВО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0DFADA9-6E98-58F2-5673-B5464BB40120}"/>
              </a:ext>
            </a:extLst>
          </p:cNvPr>
          <p:cNvGrpSpPr/>
          <p:nvPr/>
        </p:nvGrpSpPr>
        <p:grpSpPr>
          <a:xfrm>
            <a:off x="9911878" y="301723"/>
            <a:ext cx="2843857" cy="1178854"/>
            <a:chOff x="4490919" y="-705961"/>
            <a:chExt cx="3878051" cy="1597901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261C68F7-E36A-0A73-8D37-C73C16D786E0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E13C819-6C0A-6487-C504-ADF70BDCD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07795EC-A620-5044-428E-9D9206528442}"/>
              </a:ext>
            </a:extLst>
          </p:cNvPr>
          <p:cNvGrpSpPr/>
          <p:nvPr/>
        </p:nvGrpSpPr>
        <p:grpSpPr>
          <a:xfrm>
            <a:off x="3607707" y="1359728"/>
            <a:ext cx="7143351" cy="4713650"/>
            <a:chOff x="1579355" y="941191"/>
            <a:chExt cx="8650605" cy="559005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F16C440-4DD3-864B-E3B7-3E7024E6F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355" y="941191"/>
              <a:ext cx="8650605" cy="5590051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79B1632-7B99-2123-403C-26C681D4A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411289" y="3352800"/>
              <a:ext cx="228690" cy="1524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AF0D474-C0B6-809A-5611-AB4FD95DE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859" y="2809239"/>
              <a:ext cx="242141" cy="161444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923C575-0B27-BC15-8DB6-2343AF94B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678" y="4393745"/>
              <a:ext cx="274122" cy="13706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3E9E34A-7701-87A2-C318-072A9C279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8402" y="4022407"/>
              <a:ext cx="247650" cy="18573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7F1241C-87C0-08C4-30C7-F4E14E62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04440" y="3200400"/>
              <a:ext cx="254000" cy="1524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286142-1834-6E9B-2FE3-638FE4FA7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44312" y="3344433"/>
              <a:ext cx="228690" cy="15249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80BB04D-02C0-EE36-A899-D5DB302F4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14651" y="3104858"/>
              <a:ext cx="203389" cy="152490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FB291A5-B305-EFC1-CD7D-E943DBCCD852}"/>
              </a:ext>
            </a:extLst>
          </p:cNvPr>
          <p:cNvGrpSpPr/>
          <p:nvPr/>
        </p:nvGrpSpPr>
        <p:grpSpPr>
          <a:xfrm>
            <a:off x="474849" y="1707807"/>
            <a:ext cx="2716398" cy="2115532"/>
            <a:chOff x="259968" y="1172800"/>
            <a:chExt cx="2716398" cy="21155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EDB939-2D50-C22F-809E-070FED529DD1}"/>
                </a:ext>
              </a:extLst>
            </p:cNvPr>
            <p:cNvSpPr txBox="1"/>
            <p:nvPr/>
          </p:nvSpPr>
          <p:spPr>
            <a:xfrm>
              <a:off x="284342" y="1172800"/>
              <a:ext cx="14369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366092"/>
                  </a:solidFill>
                  <a:latin typeface="Montserrat Medium" panose="00000600000000000000" pitchFamily="2" charset="-52"/>
                </a:rPr>
                <a:t>Армения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0BD1D0-8CC5-D1C4-F92A-AF1EA728DCDC}"/>
                </a:ext>
              </a:extLst>
            </p:cNvPr>
            <p:cNvSpPr txBox="1"/>
            <p:nvPr/>
          </p:nvSpPr>
          <p:spPr>
            <a:xfrm>
              <a:off x="284342" y="1464764"/>
              <a:ext cx="14369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366092"/>
                  </a:solidFill>
                  <a:latin typeface="Montserrat Medium" panose="00000600000000000000" pitchFamily="2" charset="-52"/>
                </a:rPr>
                <a:t>Беларусь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132176-BAA1-0170-2406-8156C56F9EF0}"/>
                </a:ext>
              </a:extLst>
            </p:cNvPr>
            <p:cNvSpPr txBox="1"/>
            <p:nvPr/>
          </p:nvSpPr>
          <p:spPr>
            <a:xfrm>
              <a:off x="291991" y="1740516"/>
              <a:ext cx="14369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366092"/>
                  </a:solidFill>
                  <a:latin typeface="Montserrat Medium" panose="00000600000000000000" pitchFamily="2" charset="-52"/>
                </a:rPr>
                <a:t>Гвинея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612914D-5EE0-0E36-2D23-F7BA26604B3C}"/>
                </a:ext>
              </a:extLst>
            </p:cNvPr>
            <p:cNvSpPr txBox="1"/>
            <p:nvPr/>
          </p:nvSpPr>
          <p:spPr>
            <a:xfrm>
              <a:off x="281037" y="2024144"/>
              <a:ext cx="14369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366092"/>
                  </a:solidFill>
                  <a:latin typeface="Montserrat Medium" panose="00000600000000000000" pitchFamily="2" charset="-52"/>
                </a:rPr>
                <a:t>Вьетнам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9F084E4-6F45-880E-9D61-FFB5DFE8DFFE}"/>
                </a:ext>
              </a:extLst>
            </p:cNvPr>
            <p:cNvSpPr txBox="1"/>
            <p:nvPr/>
          </p:nvSpPr>
          <p:spPr>
            <a:xfrm>
              <a:off x="291991" y="2316108"/>
              <a:ext cx="14369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366092"/>
                  </a:solidFill>
                  <a:latin typeface="Montserrat Medium" panose="00000600000000000000" pitchFamily="2" charset="-52"/>
                </a:rPr>
                <a:t>Киргизия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D99128-89CF-F10F-94DB-DF5822112FDA}"/>
                </a:ext>
              </a:extLst>
            </p:cNvPr>
            <p:cNvSpPr txBox="1"/>
            <p:nvPr/>
          </p:nvSpPr>
          <p:spPr>
            <a:xfrm>
              <a:off x="273388" y="2618011"/>
              <a:ext cx="14369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366092"/>
                  </a:solidFill>
                  <a:latin typeface="Montserrat Medium" panose="00000600000000000000" pitchFamily="2" charset="-52"/>
                </a:rPr>
                <a:t>Таджикистан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042CA5-1AB1-6204-C216-EF2C3C08EC20}"/>
                </a:ext>
              </a:extLst>
            </p:cNvPr>
            <p:cNvSpPr txBox="1"/>
            <p:nvPr/>
          </p:nvSpPr>
          <p:spPr>
            <a:xfrm>
              <a:off x="259968" y="2980555"/>
              <a:ext cx="27163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366092"/>
                  </a:solidFill>
                  <a:latin typeface="Montserrat Medium" panose="00000600000000000000" pitchFamily="2" charset="-52"/>
                </a:rPr>
                <a:t>Сеть Институтов Пастера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77DB42D-5179-BEB7-F5C8-9A57F949B14C}"/>
              </a:ext>
            </a:extLst>
          </p:cNvPr>
          <p:cNvSpPr txBox="1"/>
          <p:nvPr/>
        </p:nvSpPr>
        <p:spPr>
          <a:xfrm>
            <a:off x="474849" y="4223101"/>
            <a:ext cx="30525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Институт активно участвует в международных программах, поддерживаемых распоряжениями Правительством РФ и Роспотребнадзором.</a:t>
            </a:r>
          </a:p>
        </p:txBody>
      </p:sp>
    </p:spTree>
    <p:extLst>
      <p:ext uri="{BB962C8B-B14F-4D97-AF65-F5344CB8AC3E}">
        <p14:creationId xmlns:p14="http://schemas.microsoft.com/office/powerpoint/2010/main" val="2563899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783CB3-9C98-3F70-8503-B8CD0D121C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399" t="2874" r="22890"/>
          <a:stretch>
            <a:fillRect/>
          </a:stretch>
        </p:blipFill>
        <p:spPr>
          <a:xfrm>
            <a:off x="5624583" y="3618332"/>
            <a:ext cx="2345602" cy="3239668"/>
          </a:xfrm>
          <a:custGeom>
            <a:avLst/>
            <a:gdLst>
              <a:gd name="connsiteX0" fmla="*/ 0 w 2345602"/>
              <a:gd name="connsiteY0" fmla="*/ 0 h 3239668"/>
              <a:gd name="connsiteX1" fmla="*/ 2345602 w 2345602"/>
              <a:gd name="connsiteY1" fmla="*/ 0 h 3239668"/>
              <a:gd name="connsiteX2" fmla="*/ 2345602 w 2345602"/>
              <a:gd name="connsiteY2" fmla="*/ 3239668 h 3239668"/>
              <a:gd name="connsiteX3" fmla="*/ 0 w 2345602"/>
              <a:gd name="connsiteY3" fmla="*/ 3239668 h 323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602" h="3239668">
                <a:moveTo>
                  <a:pt x="0" y="0"/>
                </a:moveTo>
                <a:lnTo>
                  <a:pt x="2345602" y="0"/>
                </a:lnTo>
                <a:lnTo>
                  <a:pt x="2345602" y="3239668"/>
                </a:lnTo>
                <a:lnTo>
                  <a:pt x="0" y="3239668"/>
                </a:lnTo>
                <a:close/>
              </a:path>
            </a:pathLst>
          </a:cu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B167DEE-0559-4096-D3B9-3C69787A8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3" t="15992" r="9904" b="19158"/>
          <a:stretch/>
        </p:blipFill>
        <p:spPr>
          <a:xfrm>
            <a:off x="2820820" y="13114"/>
            <a:ext cx="2603499" cy="3429000"/>
          </a:xfrm>
          <a:custGeom>
            <a:avLst/>
            <a:gdLst>
              <a:gd name="connsiteX0" fmla="*/ 0 w 2603499"/>
              <a:gd name="connsiteY0" fmla="*/ 0 h 3429000"/>
              <a:gd name="connsiteX1" fmla="*/ 2603499 w 2603499"/>
              <a:gd name="connsiteY1" fmla="*/ 0 h 3429000"/>
              <a:gd name="connsiteX2" fmla="*/ 2603499 w 2603499"/>
              <a:gd name="connsiteY2" fmla="*/ 3429000 h 3429000"/>
              <a:gd name="connsiteX3" fmla="*/ 0 w 260349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99" h="3429000">
                <a:moveTo>
                  <a:pt x="0" y="0"/>
                </a:moveTo>
                <a:lnTo>
                  <a:pt x="2603499" y="0"/>
                </a:lnTo>
                <a:lnTo>
                  <a:pt x="2603499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E8E42E3-6DF8-6DB3-027A-6963CDBB0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3" t="15549" r="7152"/>
          <a:stretch/>
        </p:blipFill>
        <p:spPr>
          <a:xfrm>
            <a:off x="0" y="0"/>
            <a:ext cx="2603499" cy="3427716"/>
          </a:xfrm>
          <a:custGeom>
            <a:avLst/>
            <a:gdLst>
              <a:gd name="connsiteX0" fmla="*/ 0 w 2603499"/>
              <a:gd name="connsiteY0" fmla="*/ 0 h 3427716"/>
              <a:gd name="connsiteX1" fmla="*/ 2603499 w 2603499"/>
              <a:gd name="connsiteY1" fmla="*/ 0 h 3427716"/>
              <a:gd name="connsiteX2" fmla="*/ 2603499 w 2603499"/>
              <a:gd name="connsiteY2" fmla="*/ 3427716 h 3427716"/>
              <a:gd name="connsiteX3" fmla="*/ 0 w 2603499"/>
              <a:gd name="connsiteY3" fmla="*/ 3427716 h 342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99" h="3427716">
                <a:moveTo>
                  <a:pt x="0" y="0"/>
                </a:moveTo>
                <a:lnTo>
                  <a:pt x="2603499" y="0"/>
                </a:lnTo>
                <a:lnTo>
                  <a:pt x="2603499" y="3427716"/>
                </a:lnTo>
                <a:lnTo>
                  <a:pt x="0" y="3427716"/>
                </a:lnTo>
                <a:close/>
              </a:path>
            </a:pathLst>
          </a:cu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F07230D-69BE-E9C9-1CBA-9F75C347F9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8262"/>
          <a:stretch>
            <a:fillRect/>
          </a:stretch>
        </p:blipFill>
        <p:spPr>
          <a:xfrm>
            <a:off x="8211483" y="3618330"/>
            <a:ext cx="3980516" cy="3239668"/>
          </a:xfrm>
          <a:custGeom>
            <a:avLst/>
            <a:gdLst>
              <a:gd name="connsiteX0" fmla="*/ 0 w 3980516"/>
              <a:gd name="connsiteY0" fmla="*/ 0 h 3239668"/>
              <a:gd name="connsiteX1" fmla="*/ 3980516 w 3980516"/>
              <a:gd name="connsiteY1" fmla="*/ 0 h 3239668"/>
              <a:gd name="connsiteX2" fmla="*/ 3980516 w 3980516"/>
              <a:gd name="connsiteY2" fmla="*/ 3239668 h 3239668"/>
              <a:gd name="connsiteX3" fmla="*/ 0 w 3980516"/>
              <a:gd name="connsiteY3" fmla="*/ 3239668 h 323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0516" h="3239668">
                <a:moveTo>
                  <a:pt x="0" y="0"/>
                </a:moveTo>
                <a:lnTo>
                  <a:pt x="3980516" y="0"/>
                </a:lnTo>
                <a:lnTo>
                  <a:pt x="3980516" y="3239668"/>
                </a:lnTo>
                <a:lnTo>
                  <a:pt x="0" y="3239668"/>
                </a:lnTo>
                <a:close/>
              </a:path>
            </a:pathLst>
          </a:cu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656B0DB-B5D9-D860-2598-305E6110D6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524" b="13755"/>
          <a:stretch>
            <a:fillRect/>
          </a:stretch>
        </p:blipFill>
        <p:spPr>
          <a:xfrm>
            <a:off x="2" y="3618332"/>
            <a:ext cx="5411717" cy="3239668"/>
          </a:xfrm>
          <a:custGeom>
            <a:avLst/>
            <a:gdLst>
              <a:gd name="connsiteX0" fmla="*/ 0 w 5411717"/>
              <a:gd name="connsiteY0" fmla="*/ 0 h 3239668"/>
              <a:gd name="connsiteX1" fmla="*/ 5411717 w 5411717"/>
              <a:gd name="connsiteY1" fmla="*/ 0 h 3239668"/>
              <a:gd name="connsiteX2" fmla="*/ 5411717 w 5411717"/>
              <a:gd name="connsiteY2" fmla="*/ 3239668 h 3239668"/>
              <a:gd name="connsiteX3" fmla="*/ 0 w 5411717"/>
              <a:gd name="connsiteY3" fmla="*/ 3239668 h 323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717" h="3239668">
                <a:moveTo>
                  <a:pt x="0" y="0"/>
                </a:moveTo>
                <a:lnTo>
                  <a:pt x="5411717" y="0"/>
                </a:lnTo>
                <a:lnTo>
                  <a:pt x="5411717" y="3239668"/>
                </a:lnTo>
                <a:lnTo>
                  <a:pt x="0" y="3239668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72A033-99CE-1403-C71C-4F1213E774C8}"/>
              </a:ext>
            </a:extLst>
          </p:cNvPr>
          <p:cNvSpPr txBox="1"/>
          <p:nvPr/>
        </p:nvSpPr>
        <p:spPr>
          <a:xfrm>
            <a:off x="5770375" y="326340"/>
            <a:ext cx="6016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СОТРУДНИЧЕСТВО </a:t>
            </a: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С ГВИНЕЙСКОЙ </a:t>
            </a: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РЕСПУБЛИКОЙ 2014 – 2022 гг.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0CC87FC-153F-5665-08D3-5B5753E8F748}"/>
              </a:ext>
            </a:extLst>
          </p:cNvPr>
          <p:cNvGrpSpPr/>
          <p:nvPr/>
        </p:nvGrpSpPr>
        <p:grpSpPr>
          <a:xfrm>
            <a:off x="9974631" y="314119"/>
            <a:ext cx="2843857" cy="1178854"/>
            <a:chOff x="4490919" y="-705961"/>
            <a:chExt cx="3878051" cy="1597901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9EBF4F-21DE-05BD-0731-50A192883611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B1377CC-3A87-9C29-C880-A0FB0C977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9A4BAF7-2554-242D-71BD-E8C82BAFDC55}"/>
              </a:ext>
            </a:extLst>
          </p:cNvPr>
          <p:cNvGrpSpPr/>
          <p:nvPr/>
        </p:nvGrpSpPr>
        <p:grpSpPr>
          <a:xfrm>
            <a:off x="5770375" y="1913600"/>
            <a:ext cx="4882215" cy="660078"/>
            <a:chOff x="6761186" y="2892272"/>
            <a:chExt cx="4882215" cy="66007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CEC6E5-FDF3-AFD3-BD2F-D4B3236D033A}"/>
                </a:ext>
              </a:extLst>
            </p:cNvPr>
            <p:cNvSpPr txBox="1"/>
            <p:nvPr/>
          </p:nvSpPr>
          <p:spPr>
            <a:xfrm>
              <a:off x="7068963" y="2892273"/>
              <a:ext cx="4104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Совместные научные исследования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AC666B7-F94A-41BB-7C06-DA61165EB169}"/>
                </a:ext>
              </a:extLst>
            </p:cNvPr>
            <p:cNvSpPr txBox="1"/>
            <p:nvPr/>
          </p:nvSpPr>
          <p:spPr>
            <a:xfrm>
              <a:off x="7068963" y="3232235"/>
              <a:ext cx="45744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Обучение гвинейских специалистов</a:t>
              </a:r>
            </a:p>
          </p:txBody>
        </p:sp>
        <p:pic>
          <p:nvPicPr>
            <p:cNvPr id="43" name="Рисунок 42" descr="Маркеры-галочки">
              <a:extLst>
                <a:ext uri="{FF2B5EF4-FFF2-40B4-BE49-F238E27FC236}">
                  <a16:creationId xmlns:a16="http://schemas.microsoft.com/office/drawing/2014/main" id="{E677EB01-553F-2B3E-0A06-9293851AE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761186" y="2892272"/>
              <a:ext cx="307777" cy="307777"/>
            </a:xfrm>
            <a:prstGeom prst="rect">
              <a:avLst/>
            </a:prstGeom>
          </p:spPr>
        </p:pic>
        <p:pic>
          <p:nvPicPr>
            <p:cNvPr id="44" name="Рисунок 43" descr="Маркеры-галочки">
              <a:extLst>
                <a:ext uri="{FF2B5EF4-FFF2-40B4-BE49-F238E27FC236}">
                  <a16:creationId xmlns:a16="http://schemas.microsoft.com/office/drawing/2014/main" id="{C4EA07FD-24F2-2C9F-73F2-6BAAB0F1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761186" y="3244573"/>
              <a:ext cx="307777" cy="307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847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21C1E7-6FE8-FF03-87A9-EA2F4ED7D0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51" t="4444" r="23715"/>
          <a:stretch>
            <a:fillRect/>
          </a:stretch>
        </p:blipFill>
        <p:spPr>
          <a:xfrm>
            <a:off x="9245600" y="3568700"/>
            <a:ext cx="2946400" cy="3289300"/>
          </a:xfrm>
          <a:custGeom>
            <a:avLst/>
            <a:gdLst>
              <a:gd name="connsiteX0" fmla="*/ 0 w 2946400"/>
              <a:gd name="connsiteY0" fmla="*/ 0 h 3276600"/>
              <a:gd name="connsiteX1" fmla="*/ 2946400 w 2946400"/>
              <a:gd name="connsiteY1" fmla="*/ 0 h 3276600"/>
              <a:gd name="connsiteX2" fmla="*/ 2946400 w 2946400"/>
              <a:gd name="connsiteY2" fmla="*/ 3276600 h 3276600"/>
              <a:gd name="connsiteX3" fmla="*/ 0 w 2946400"/>
              <a:gd name="connsiteY3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400" h="3276600">
                <a:moveTo>
                  <a:pt x="0" y="0"/>
                </a:moveTo>
                <a:lnTo>
                  <a:pt x="2946400" y="0"/>
                </a:lnTo>
                <a:lnTo>
                  <a:pt x="2946400" y="3276600"/>
                </a:lnTo>
                <a:lnTo>
                  <a:pt x="0" y="3276600"/>
                </a:lnTo>
                <a:close/>
              </a:path>
            </a:pathLst>
          </a:cu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C35ED2-3150-F55F-2E03-13ABE7A71E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" t="11103" r="6137" b="10334"/>
          <a:stretch/>
        </p:blipFill>
        <p:spPr>
          <a:xfrm>
            <a:off x="3161320" y="3581400"/>
            <a:ext cx="5869360" cy="3276600"/>
          </a:xfrm>
          <a:custGeom>
            <a:avLst/>
            <a:gdLst>
              <a:gd name="connsiteX0" fmla="*/ 0 w 6076950"/>
              <a:gd name="connsiteY0" fmla="*/ 0 h 3392488"/>
              <a:gd name="connsiteX1" fmla="*/ 6076950 w 6076950"/>
              <a:gd name="connsiteY1" fmla="*/ 0 h 3392488"/>
              <a:gd name="connsiteX2" fmla="*/ 6076950 w 6076950"/>
              <a:gd name="connsiteY2" fmla="*/ 3392488 h 3392488"/>
              <a:gd name="connsiteX3" fmla="*/ 0 w 6076950"/>
              <a:gd name="connsiteY3" fmla="*/ 3392488 h 339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950" h="3392488">
                <a:moveTo>
                  <a:pt x="0" y="0"/>
                </a:moveTo>
                <a:lnTo>
                  <a:pt x="6076950" y="0"/>
                </a:lnTo>
                <a:lnTo>
                  <a:pt x="6076950" y="3392488"/>
                </a:lnTo>
                <a:lnTo>
                  <a:pt x="0" y="3392488"/>
                </a:ln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F6A327-AFC4-87C1-642D-E41BEF605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12" t="5543" r="25240" b="83"/>
          <a:stretch/>
        </p:blipFill>
        <p:spPr>
          <a:xfrm>
            <a:off x="0" y="3581400"/>
            <a:ext cx="2946400" cy="3276600"/>
          </a:xfrm>
          <a:custGeom>
            <a:avLst/>
            <a:gdLst>
              <a:gd name="connsiteX0" fmla="*/ 0 w 2946400"/>
              <a:gd name="connsiteY0" fmla="*/ 0 h 3276600"/>
              <a:gd name="connsiteX1" fmla="*/ 2946400 w 2946400"/>
              <a:gd name="connsiteY1" fmla="*/ 0 h 3276600"/>
              <a:gd name="connsiteX2" fmla="*/ 2946400 w 2946400"/>
              <a:gd name="connsiteY2" fmla="*/ 3276600 h 3276600"/>
              <a:gd name="connsiteX3" fmla="*/ 0 w 2946400"/>
              <a:gd name="connsiteY3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400" h="3276600">
                <a:moveTo>
                  <a:pt x="0" y="0"/>
                </a:moveTo>
                <a:lnTo>
                  <a:pt x="2946400" y="0"/>
                </a:lnTo>
                <a:lnTo>
                  <a:pt x="2946400" y="3276600"/>
                </a:lnTo>
                <a:lnTo>
                  <a:pt x="0" y="3276600"/>
                </a:ln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BEC91B-2311-DFD3-4183-48C07FB059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3" r="1123" b="2104"/>
          <a:stretch>
            <a:fillRect/>
          </a:stretch>
        </p:blipFill>
        <p:spPr>
          <a:xfrm>
            <a:off x="-383577" y="0"/>
            <a:ext cx="6096000" cy="3411644"/>
          </a:xfrm>
          <a:custGeom>
            <a:avLst/>
            <a:gdLst>
              <a:gd name="connsiteX0" fmla="*/ 0 w 5854700"/>
              <a:gd name="connsiteY0" fmla="*/ 0 h 3276600"/>
              <a:gd name="connsiteX1" fmla="*/ 5854700 w 5854700"/>
              <a:gd name="connsiteY1" fmla="*/ 0 h 3276600"/>
              <a:gd name="connsiteX2" fmla="*/ 5854700 w 5854700"/>
              <a:gd name="connsiteY2" fmla="*/ 3276600 h 3276600"/>
              <a:gd name="connsiteX3" fmla="*/ 0 w 5854700"/>
              <a:gd name="connsiteY3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4700" h="3276600">
                <a:moveTo>
                  <a:pt x="0" y="0"/>
                </a:moveTo>
                <a:lnTo>
                  <a:pt x="5854700" y="0"/>
                </a:lnTo>
                <a:lnTo>
                  <a:pt x="5854700" y="3276600"/>
                </a:lnTo>
                <a:lnTo>
                  <a:pt x="0" y="3276600"/>
                </a:ln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BD6705-0A6A-79A9-FCCD-68AB96B9A177}"/>
              </a:ext>
            </a:extLst>
          </p:cNvPr>
          <p:cNvSpPr txBox="1"/>
          <p:nvPr/>
        </p:nvSpPr>
        <p:spPr>
          <a:xfrm>
            <a:off x="6022362" y="271415"/>
            <a:ext cx="6016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СОТРУДНИЧЕСТВО </a:t>
            </a: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С СОЦИАЛИСТИЧЕСКОЙ </a:t>
            </a: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РЕСПУБЛИКОЙ ВЬЕТНАМ</a:t>
            </a: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 2017 – 2022 гг. 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BF8918-5B42-F500-72D0-45BA7EF8DFFC}"/>
              </a:ext>
            </a:extLst>
          </p:cNvPr>
          <p:cNvGrpSpPr/>
          <p:nvPr/>
        </p:nvGrpSpPr>
        <p:grpSpPr>
          <a:xfrm>
            <a:off x="9974631" y="314119"/>
            <a:ext cx="2843857" cy="1178854"/>
            <a:chOff x="4490919" y="-705961"/>
            <a:chExt cx="3878051" cy="1597901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99BA62F-7632-4908-8CCE-FDB0A24BB61A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799A930-C46A-65DF-3015-EB6B02C9C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D011694-5AF2-445C-FCD1-61F3B627D603}"/>
              </a:ext>
            </a:extLst>
          </p:cNvPr>
          <p:cNvGrpSpPr/>
          <p:nvPr/>
        </p:nvGrpSpPr>
        <p:grpSpPr>
          <a:xfrm>
            <a:off x="6096000" y="2051160"/>
            <a:ext cx="4882215" cy="660078"/>
            <a:chOff x="6761186" y="2892272"/>
            <a:chExt cx="4882215" cy="66007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CC9EEA-38C4-B598-AD3D-B6E1E3DE7B3C}"/>
                </a:ext>
              </a:extLst>
            </p:cNvPr>
            <p:cNvSpPr txBox="1"/>
            <p:nvPr/>
          </p:nvSpPr>
          <p:spPr>
            <a:xfrm>
              <a:off x="7068963" y="2892273"/>
              <a:ext cx="4104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Совместные научные исследования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CA8026-C969-19B6-E038-38C0BD47F254}"/>
                </a:ext>
              </a:extLst>
            </p:cNvPr>
            <p:cNvSpPr txBox="1"/>
            <p:nvPr/>
          </p:nvSpPr>
          <p:spPr>
            <a:xfrm>
              <a:off x="7068963" y="3232235"/>
              <a:ext cx="45744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Обучение вьетнамских специалистов</a:t>
              </a:r>
            </a:p>
          </p:txBody>
        </p:sp>
        <p:pic>
          <p:nvPicPr>
            <p:cNvPr id="24" name="Рисунок 23" descr="Маркеры-галочки">
              <a:extLst>
                <a:ext uri="{FF2B5EF4-FFF2-40B4-BE49-F238E27FC236}">
                  <a16:creationId xmlns:a16="http://schemas.microsoft.com/office/drawing/2014/main" id="{92F973CA-120E-E9FB-CAF2-70EA97BDB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761186" y="2892272"/>
              <a:ext cx="307777" cy="307777"/>
            </a:xfrm>
            <a:prstGeom prst="rect">
              <a:avLst/>
            </a:prstGeom>
          </p:spPr>
        </p:pic>
        <p:pic>
          <p:nvPicPr>
            <p:cNvPr id="25" name="Рисунок 24" descr="Маркеры-галочки">
              <a:extLst>
                <a:ext uri="{FF2B5EF4-FFF2-40B4-BE49-F238E27FC236}">
                  <a16:creationId xmlns:a16="http://schemas.microsoft.com/office/drawing/2014/main" id="{3BE39793-5056-03A1-C984-2D67A5DB6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761186" y="3244573"/>
              <a:ext cx="307777" cy="307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3054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175BD8-05B4-5206-5290-94F6C949B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6" r="16994"/>
          <a:stretch>
            <a:fillRect/>
          </a:stretch>
        </p:blipFill>
        <p:spPr>
          <a:xfrm>
            <a:off x="7985760" y="3429000"/>
            <a:ext cx="4206240" cy="3429000"/>
          </a:xfrm>
          <a:custGeom>
            <a:avLst/>
            <a:gdLst>
              <a:gd name="connsiteX0" fmla="*/ 0 w 4206240"/>
              <a:gd name="connsiteY0" fmla="*/ 0 h 3429000"/>
              <a:gd name="connsiteX1" fmla="*/ 4206240 w 4206240"/>
              <a:gd name="connsiteY1" fmla="*/ 0 h 3429000"/>
              <a:gd name="connsiteX2" fmla="*/ 4206240 w 4206240"/>
              <a:gd name="connsiteY2" fmla="*/ 3429000 h 3429000"/>
              <a:gd name="connsiteX3" fmla="*/ 0 w 420624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3429000">
                <a:moveTo>
                  <a:pt x="0" y="0"/>
                </a:moveTo>
                <a:lnTo>
                  <a:pt x="4206240" y="0"/>
                </a:lnTo>
                <a:lnTo>
                  <a:pt x="420624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EC47E3-2396-E51C-18B9-93AA51531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29" r="17372" b="6928"/>
          <a:stretch/>
        </p:blipFill>
        <p:spPr>
          <a:xfrm>
            <a:off x="4069080" y="3392488"/>
            <a:ext cx="3672840" cy="3465512"/>
          </a:xfrm>
          <a:custGeom>
            <a:avLst/>
            <a:gdLst>
              <a:gd name="connsiteX0" fmla="*/ 0 w 3672840"/>
              <a:gd name="connsiteY0" fmla="*/ 0 h 3465512"/>
              <a:gd name="connsiteX1" fmla="*/ 3672840 w 3672840"/>
              <a:gd name="connsiteY1" fmla="*/ 0 h 3465512"/>
              <a:gd name="connsiteX2" fmla="*/ 3672840 w 3672840"/>
              <a:gd name="connsiteY2" fmla="*/ 3465512 h 3465512"/>
              <a:gd name="connsiteX3" fmla="*/ 0 w 3672840"/>
              <a:gd name="connsiteY3" fmla="*/ 3465512 h 34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840" h="3465512">
                <a:moveTo>
                  <a:pt x="0" y="0"/>
                </a:moveTo>
                <a:lnTo>
                  <a:pt x="3672840" y="0"/>
                </a:lnTo>
                <a:lnTo>
                  <a:pt x="3672840" y="3465512"/>
                </a:lnTo>
                <a:lnTo>
                  <a:pt x="0" y="3465512"/>
                </a:ln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FA1D95-6F0D-2D8A-CFB1-E782B41D6C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9042" r="10638"/>
          <a:stretch>
            <a:fillRect/>
          </a:stretch>
        </p:blipFill>
        <p:spPr>
          <a:xfrm>
            <a:off x="0" y="3429000"/>
            <a:ext cx="3825240" cy="3465512"/>
          </a:xfrm>
          <a:custGeom>
            <a:avLst/>
            <a:gdLst>
              <a:gd name="connsiteX0" fmla="*/ 0 w 3825240"/>
              <a:gd name="connsiteY0" fmla="*/ 0 h 3465512"/>
              <a:gd name="connsiteX1" fmla="*/ 3825240 w 3825240"/>
              <a:gd name="connsiteY1" fmla="*/ 0 h 3465512"/>
              <a:gd name="connsiteX2" fmla="*/ 3825240 w 3825240"/>
              <a:gd name="connsiteY2" fmla="*/ 3465512 h 3465512"/>
              <a:gd name="connsiteX3" fmla="*/ 0 w 3825240"/>
              <a:gd name="connsiteY3" fmla="*/ 3465512 h 34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5240" h="3465512">
                <a:moveTo>
                  <a:pt x="0" y="0"/>
                </a:moveTo>
                <a:lnTo>
                  <a:pt x="3825240" y="0"/>
                </a:lnTo>
                <a:lnTo>
                  <a:pt x="3825240" y="3465512"/>
                </a:lnTo>
                <a:lnTo>
                  <a:pt x="0" y="3465512"/>
                </a:ln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F69AC-C532-EAFB-7A66-936BD621CC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28" t="26330" b="8772"/>
          <a:stretch>
            <a:fillRect/>
          </a:stretch>
        </p:blipFill>
        <p:spPr>
          <a:xfrm>
            <a:off x="6442906" y="0"/>
            <a:ext cx="6096000" cy="3215640"/>
          </a:xfrm>
          <a:custGeom>
            <a:avLst/>
            <a:gdLst>
              <a:gd name="connsiteX0" fmla="*/ 0 w 6096000"/>
              <a:gd name="connsiteY0" fmla="*/ 0 h 3215640"/>
              <a:gd name="connsiteX1" fmla="*/ 6096000 w 6096000"/>
              <a:gd name="connsiteY1" fmla="*/ 0 h 3215640"/>
              <a:gd name="connsiteX2" fmla="*/ 6096000 w 6096000"/>
              <a:gd name="connsiteY2" fmla="*/ 3215640 h 3215640"/>
              <a:gd name="connsiteX3" fmla="*/ 0 w 6096000"/>
              <a:gd name="connsiteY3" fmla="*/ 3215640 h 321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215640">
                <a:moveTo>
                  <a:pt x="0" y="0"/>
                </a:moveTo>
                <a:lnTo>
                  <a:pt x="6096000" y="0"/>
                </a:lnTo>
                <a:lnTo>
                  <a:pt x="6096000" y="3215640"/>
                </a:lnTo>
                <a:lnTo>
                  <a:pt x="0" y="3215640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5F6911-60EB-9139-6F31-1607EFFCC561}"/>
              </a:ext>
            </a:extLst>
          </p:cNvPr>
          <p:cNvSpPr txBox="1"/>
          <p:nvPr/>
        </p:nvSpPr>
        <p:spPr>
          <a:xfrm>
            <a:off x="79365" y="350326"/>
            <a:ext cx="6016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СОТРУДНИЧЕСТВО </a:t>
            </a:r>
          </a:p>
          <a:p>
            <a:pPr algn="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СО СТРАНАМИ ЕАЭС </a:t>
            </a:r>
          </a:p>
          <a:p>
            <a:pPr algn="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В РАМКАХ ИЗУЧЕНИЯ </a:t>
            </a:r>
          </a:p>
          <a:p>
            <a:pPr algn="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COVID-19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 2021 – 2022 гг. 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BC10EE0-9EE1-F71E-C948-8AFBE408CCE0}"/>
              </a:ext>
            </a:extLst>
          </p:cNvPr>
          <p:cNvGrpSpPr/>
          <p:nvPr/>
        </p:nvGrpSpPr>
        <p:grpSpPr>
          <a:xfrm>
            <a:off x="-556209" y="302066"/>
            <a:ext cx="2843857" cy="1178854"/>
            <a:chOff x="4490919" y="-705961"/>
            <a:chExt cx="3878051" cy="1597901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7C26C32-FD7F-8D7E-AE6D-67C6593BFCA3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2491563-0BE6-49F6-74F6-7760E5C5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8470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0706C84-7413-C9E8-899A-A0DEB1D628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053" r="15176" b="1054"/>
          <a:stretch>
            <a:fillRect/>
          </a:stretch>
        </p:blipFill>
        <p:spPr>
          <a:xfrm>
            <a:off x="6531429" y="-36512"/>
            <a:ext cx="2743200" cy="3429000"/>
          </a:xfrm>
          <a:custGeom>
            <a:avLst/>
            <a:gdLst>
              <a:gd name="connsiteX0" fmla="*/ 0 w 2743200"/>
              <a:gd name="connsiteY0" fmla="*/ 0 h 3429000"/>
              <a:gd name="connsiteX1" fmla="*/ 2743200 w 2743200"/>
              <a:gd name="connsiteY1" fmla="*/ 0 h 3429000"/>
              <a:gd name="connsiteX2" fmla="*/ 2743200 w 2743200"/>
              <a:gd name="connsiteY2" fmla="*/ 3429000 h 3429000"/>
              <a:gd name="connsiteX3" fmla="*/ 0 w 27432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3429000">
                <a:moveTo>
                  <a:pt x="0" y="0"/>
                </a:moveTo>
                <a:lnTo>
                  <a:pt x="2743200" y="0"/>
                </a:lnTo>
                <a:lnTo>
                  <a:pt x="27432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B70C4FC-3B0A-8E74-8DBF-D1465B627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31" r="28942" b="9287"/>
          <a:stretch/>
        </p:blipFill>
        <p:spPr>
          <a:xfrm>
            <a:off x="9448800" y="-36512"/>
            <a:ext cx="2743200" cy="3429000"/>
          </a:xfrm>
          <a:custGeom>
            <a:avLst/>
            <a:gdLst>
              <a:gd name="connsiteX0" fmla="*/ 0 w 2743200"/>
              <a:gd name="connsiteY0" fmla="*/ 0 h 3429000"/>
              <a:gd name="connsiteX1" fmla="*/ 2743200 w 2743200"/>
              <a:gd name="connsiteY1" fmla="*/ 0 h 3429000"/>
              <a:gd name="connsiteX2" fmla="*/ 2743200 w 2743200"/>
              <a:gd name="connsiteY2" fmla="*/ 3429000 h 3429000"/>
              <a:gd name="connsiteX3" fmla="*/ 0 w 27432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3429000">
                <a:moveTo>
                  <a:pt x="0" y="0"/>
                </a:moveTo>
                <a:lnTo>
                  <a:pt x="2743200" y="0"/>
                </a:lnTo>
                <a:lnTo>
                  <a:pt x="27432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33CF8C-D32F-17B3-E8AC-0362640F8E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5" r="7055" b="2575"/>
          <a:stretch>
            <a:fillRect/>
          </a:stretch>
        </p:blipFill>
        <p:spPr>
          <a:xfrm flipH="1">
            <a:off x="6531429" y="3610202"/>
            <a:ext cx="5660571" cy="3247798"/>
          </a:xfrm>
          <a:custGeom>
            <a:avLst/>
            <a:gdLst>
              <a:gd name="connsiteX0" fmla="*/ 5660571 w 5660571"/>
              <a:gd name="connsiteY0" fmla="*/ 0 h 3247798"/>
              <a:gd name="connsiteX1" fmla="*/ 0 w 5660571"/>
              <a:gd name="connsiteY1" fmla="*/ 0 h 3247798"/>
              <a:gd name="connsiteX2" fmla="*/ 0 w 5660571"/>
              <a:gd name="connsiteY2" fmla="*/ 3247798 h 3247798"/>
              <a:gd name="connsiteX3" fmla="*/ 5660571 w 5660571"/>
              <a:gd name="connsiteY3" fmla="*/ 3247798 h 324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0571" h="3247798">
                <a:moveTo>
                  <a:pt x="5660571" y="0"/>
                </a:moveTo>
                <a:lnTo>
                  <a:pt x="0" y="0"/>
                </a:lnTo>
                <a:lnTo>
                  <a:pt x="0" y="3247798"/>
                </a:lnTo>
                <a:lnTo>
                  <a:pt x="5660571" y="3247798"/>
                </a:lnTo>
                <a:close/>
              </a:path>
            </a:pathLst>
          </a:custGeom>
        </p:spPr>
      </p:pic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6F6F369C-3EB5-32EB-8609-B45666DB21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229236"/>
              </p:ext>
            </p:extLst>
          </p:nvPr>
        </p:nvGraphicFramePr>
        <p:xfrm>
          <a:off x="0" y="3610202"/>
          <a:ext cx="6291943" cy="3539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Acrobat Document" r:id="rId6" imgW="18288000" imgH="10287000" progId="Acrobat.Document.DC">
                  <p:embed/>
                </p:oleObj>
              </mc:Choice>
              <mc:Fallback>
                <p:oleObj name="Acrobat Document" r:id="rId6" imgW="18288000" imgH="10287000" progId="Acrobat.Document.DC">
                  <p:embed/>
                  <p:pic>
                    <p:nvPicPr>
                      <p:cNvPr id="26" name="Объект 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3610202"/>
                        <a:ext cx="6291943" cy="3539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63994CD-B398-DB87-0030-0045DDA5F86D}"/>
              </a:ext>
            </a:extLst>
          </p:cNvPr>
          <p:cNvSpPr txBox="1"/>
          <p:nvPr/>
        </p:nvSpPr>
        <p:spPr>
          <a:xfrm>
            <a:off x="137653" y="298618"/>
            <a:ext cx="6016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СОТРУДНИЧЕСТВО </a:t>
            </a:r>
          </a:p>
          <a:p>
            <a:pPr algn="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С СЕТЬЮ ИНСТИТУТОВ </a:t>
            </a:r>
          </a:p>
          <a:p>
            <a:pPr algn="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ПАСТЕРА С 1993 ГОДА 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BB04438-5318-827B-5459-7702BEE37F7A}"/>
              </a:ext>
            </a:extLst>
          </p:cNvPr>
          <p:cNvGrpSpPr/>
          <p:nvPr/>
        </p:nvGrpSpPr>
        <p:grpSpPr>
          <a:xfrm>
            <a:off x="-556209" y="302066"/>
            <a:ext cx="2843857" cy="1178854"/>
            <a:chOff x="4490919" y="-705961"/>
            <a:chExt cx="3878051" cy="1597901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82CBCEA-5D54-6286-4FAE-A16FD7D3DAB6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54FC404-1333-77BF-C2CD-144A785CD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267AB64-B209-7F24-6595-A360A70710BD}"/>
              </a:ext>
            </a:extLst>
          </p:cNvPr>
          <p:cNvGrpSpPr/>
          <p:nvPr/>
        </p:nvGrpSpPr>
        <p:grpSpPr>
          <a:xfrm>
            <a:off x="1210531" y="1775960"/>
            <a:ext cx="4885469" cy="1315504"/>
            <a:chOff x="1210531" y="1677988"/>
            <a:chExt cx="4885469" cy="1315504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FA2DF727-9A0F-53C7-6F3E-A10342FD9D3B}"/>
                </a:ext>
              </a:extLst>
            </p:cNvPr>
            <p:cNvGrpSpPr/>
            <p:nvPr/>
          </p:nvGrpSpPr>
          <p:grpSpPr>
            <a:xfrm>
              <a:off x="1213785" y="1677988"/>
              <a:ext cx="4882215" cy="660078"/>
              <a:chOff x="6761186" y="2892272"/>
              <a:chExt cx="4882215" cy="66007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037859-61EA-D571-F03E-379F9180500A}"/>
                  </a:ext>
                </a:extLst>
              </p:cNvPr>
              <p:cNvSpPr txBox="1"/>
              <p:nvPr/>
            </p:nvSpPr>
            <p:spPr>
              <a:xfrm>
                <a:off x="7068963" y="2892273"/>
                <a:ext cx="44402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SemiBold" panose="00000700000000000000" pitchFamily="2" charset="-52"/>
                  </a:rPr>
                  <a:t>Совместные научные проекты 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SemiBold" panose="00000700000000000000" pitchFamily="2" charset="-52"/>
                  </a:rPr>
                  <a:t>PTR </a:t>
                </a:r>
                <a:r>
                  <a:rPr lang="ru-RU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SemiBold" panose="00000700000000000000" pitchFamily="2" charset="-52"/>
                  </a:rPr>
                  <a:t>и 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SemiBold" panose="00000700000000000000" pitchFamily="2" charset="-52"/>
                  </a:rPr>
                  <a:t>ACIP</a:t>
                </a:r>
                <a:endPara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E27A12-3C3C-1974-DE8C-18EEC07501F9}"/>
                  </a:ext>
                </a:extLst>
              </p:cNvPr>
              <p:cNvSpPr txBox="1"/>
              <p:nvPr/>
            </p:nvSpPr>
            <p:spPr>
              <a:xfrm>
                <a:off x="7068963" y="3232235"/>
                <a:ext cx="45744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SemiBold" panose="00000700000000000000" pitchFamily="2" charset="-52"/>
                  </a:rPr>
                  <a:t>Стажировки</a:t>
                </a:r>
              </a:p>
            </p:txBody>
          </p:sp>
          <p:pic>
            <p:nvPicPr>
              <p:cNvPr id="25" name="Рисунок 24" descr="Маркеры-галочки">
                <a:extLst>
                  <a:ext uri="{FF2B5EF4-FFF2-40B4-BE49-F238E27FC236}">
                    <a16:creationId xmlns:a16="http://schemas.microsoft.com/office/drawing/2014/main" id="{574AAEE9-6312-E186-6ECC-8425F91AD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761186" y="2892272"/>
                <a:ext cx="307777" cy="307777"/>
              </a:xfrm>
              <a:prstGeom prst="rect">
                <a:avLst/>
              </a:prstGeom>
            </p:spPr>
          </p:pic>
          <p:pic>
            <p:nvPicPr>
              <p:cNvPr id="26" name="Рисунок 25" descr="Маркеры-галочки">
                <a:extLst>
                  <a:ext uri="{FF2B5EF4-FFF2-40B4-BE49-F238E27FC236}">
                    <a16:creationId xmlns:a16="http://schemas.microsoft.com/office/drawing/2014/main" id="{8E12C607-34BA-DF65-50BA-7EBC12489B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761186" y="3244573"/>
                <a:ext cx="307777" cy="307777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80771CD-60EB-4620-2D0B-0B0524ACD0C3}"/>
                </a:ext>
              </a:extLst>
            </p:cNvPr>
            <p:cNvSpPr txBox="1"/>
            <p:nvPr/>
          </p:nvSpPr>
          <p:spPr>
            <a:xfrm>
              <a:off x="1521562" y="2357913"/>
              <a:ext cx="45744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Совместные публикации</a:t>
              </a:r>
            </a:p>
          </p:txBody>
        </p:sp>
        <p:pic>
          <p:nvPicPr>
            <p:cNvPr id="28" name="Рисунок 27" descr="Маркеры-галочки">
              <a:extLst>
                <a:ext uri="{FF2B5EF4-FFF2-40B4-BE49-F238E27FC236}">
                  <a16:creationId xmlns:a16="http://schemas.microsoft.com/office/drawing/2014/main" id="{8B90BAA1-D196-872D-7502-DD72FB18C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213785" y="2370251"/>
              <a:ext cx="307777" cy="30777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674A46-6A70-0F2B-BAAE-F87FB41FE92A}"/>
                </a:ext>
              </a:extLst>
            </p:cNvPr>
            <p:cNvSpPr txBox="1"/>
            <p:nvPr/>
          </p:nvSpPr>
          <p:spPr>
            <a:xfrm>
              <a:off x="1518308" y="2673377"/>
              <a:ext cx="45744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Международные конференции</a:t>
              </a:r>
            </a:p>
          </p:txBody>
        </p:sp>
        <p:pic>
          <p:nvPicPr>
            <p:cNvPr id="30" name="Рисунок 29" descr="Маркеры-галочки">
              <a:extLst>
                <a:ext uri="{FF2B5EF4-FFF2-40B4-BE49-F238E27FC236}">
                  <a16:creationId xmlns:a16="http://schemas.microsoft.com/office/drawing/2014/main" id="{DE8A135E-92E5-5DCC-20A5-675E138B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210531" y="2685715"/>
              <a:ext cx="307777" cy="307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342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60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задержка 2">
            <a:extLst>
              <a:ext uri="{FF2B5EF4-FFF2-40B4-BE49-F238E27FC236}">
                <a16:creationId xmlns:a16="http://schemas.microsoft.com/office/drawing/2014/main" id="{F34366DF-0327-B079-FA39-C288E58B93AE}"/>
              </a:ext>
            </a:extLst>
          </p:cNvPr>
          <p:cNvSpPr/>
          <p:nvPr/>
        </p:nvSpPr>
        <p:spPr>
          <a:xfrm rot="20563002">
            <a:off x="-2739853" y="-1261438"/>
            <a:ext cx="8443441" cy="8131194"/>
          </a:xfrm>
          <a:prstGeom prst="flowChartDelay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E6079D-7357-335F-34A9-0F07BCF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31032"/>
          <a:stretch>
            <a:fillRect/>
          </a:stretch>
        </p:blipFill>
        <p:spPr>
          <a:xfrm>
            <a:off x="-3398518" y="-651719"/>
            <a:ext cx="8723906" cy="8188792"/>
          </a:xfrm>
          <a:custGeom>
            <a:avLst/>
            <a:gdLst>
              <a:gd name="connsiteX0" fmla="*/ 4559780 w 8723906"/>
              <a:gd name="connsiteY0" fmla="*/ 244 h 8188792"/>
              <a:gd name="connsiteX1" fmla="*/ 8545725 w 8723906"/>
              <a:gd name="connsiteY1" fmla="*/ 2826460 h 8188792"/>
              <a:gd name="connsiteX2" fmla="*/ 5722500 w 8723906"/>
              <a:gd name="connsiteY2" fmla="*/ 7962744 h 8188792"/>
              <a:gd name="connsiteX3" fmla="*/ 4995997 w 8723906"/>
              <a:gd name="connsiteY3" fmla="*/ 8188792 h 8188792"/>
              <a:gd name="connsiteX4" fmla="*/ 1371477 w 8723906"/>
              <a:gd name="connsiteY4" fmla="*/ 8188792 h 8188792"/>
              <a:gd name="connsiteX5" fmla="*/ 0 w 8723906"/>
              <a:gd name="connsiteY5" fmla="*/ 3780961 h 8188792"/>
              <a:gd name="connsiteX6" fmla="*/ 0 w 8723906"/>
              <a:gd name="connsiteY6" fmla="*/ 1227575 h 8188792"/>
              <a:gd name="connsiteX7" fmla="*/ 3306750 w 8723906"/>
              <a:gd name="connsiteY7" fmla="*/ 198694 h 8188792"/>
              <a:gd name="connsiteX8" fmla="*/ 4559780 w 8723906"/>
              <a:gd name="connsiteY8" fmla="*/ 244 h 818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23906" h="8188792">
                <a:moveTo>
                  <a:pt x="4559780" y="244"/>
                </a:moveTo>
                <a:cubicBezTo>
                  <a:pt x="6353644" y="-18816"/>
                  <a:pt x="8003713" y="1084474"/>
                  <a:pt x="8545725" y="2826460"/>
                </a:cubicBezTo>
                <a:cubicBezTo>
                  <a:pt x="9212816" y="4970443"/>
                  <a:pt x="7948815" y="7270036"/>
                  <a:pt x="5722500" y="7962744"/>
                </a:cubicBezTo>
                <a:lnTo>
                  <a:pt x="4995997" y="8188792"/>
                </a:lnTo>
                <a:lnTo>
                  <a:pt x="1371477" y="8188792"/>
                </a:lnTo>
                <a:lnTo>
                  <a:pt x="0" y="3780961"/>
                </a:lnTo>
                <a:lnTo>
                  <a:pt x="0" y="1227575"/>
                </a:lnTo>
                <a:lnTo>
                  <a:pt x="3306750" y="198694"/>
                </a:lnTo>
                <a:cubicBezTo>
                  <a:pt x="3724184" y="68811"/>
                  <a:pt x="4145811" y="4643"/>
                  <a:pt x="4559780" y="244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C27623-9F9A-160A-3790-96238EACD8C4}"/>
              </a:ext>
            </a:extLst>
          </p:cNvPr>
          <p:cNvSpPr txBox="1"/>
          <p:nvPr/>
        </p:nvSpPr>
        <p:spPr>
          <a:xfrm>
            <a:off x="5759430" y="1966201"/>
            <a:ext cx="6531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 Medium" panose="00000600000000000000" pitchFamily="2" charset="-52"/>
              </a:rPr>
              <a:t>Санкт-Петербургский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tserrat Medium" panose="00000600000000000000" pitchFamily="2" charset="-52"/>
              </a:rPr>
              <a:t>научно-исследовательский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tserrat Medium" panose="00000600000000000000" pitchFamily="2" charset="-52"/>
              </a:rPr>
              <a:t>институт эпидемиологии и микробиологии им. Пастера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01AE33-4965-CE7B-685C-497BC26E0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30" y="368300"/>
            <a:ext cx="3878051" cy="1597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ACA1A1-8A11-DFEB-518C-725AD92D0C26}"/>
              </a:ext>
            </a:extLst>
          </p:cNvPr>
          <p:cNvSpPr txBox="1"/>
          <p:nvPr/>
        </p:nvSpPr>
        <p:spPr>
          <a:xfrm>
            <a:off x="6581849" y="5738972"/>
            <a:ext cx="485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г. Санкт-Петербург, ул. Мира, д. 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3A040-4853-38B4-A5E9-1CD23A62D088}"/>
              </a:ext>
            </a:extLst>
          </p:cNvPr>
          <p:cNvSpPr txBox="1"/>
          <p:nvPr/>
        </p:nvSpPr>
        <p:spPr>
          <a:xfrm>
            <a:off x="6581849" y="4862510"/>
            <a:ext cx="485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тел.: 8 (812) 233-20-92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004070-E5F5-6E27-6475-912798BB73BA}"/>
              </a:ext>
            </a:extLst>
          </p:cNvPr>
          <p:cNvSpPr txBox="1"/>
          <p:nvPr/>
        </p:nvSpPr>
        <p:spPr>
          <a:xfrm>
            <a:off x="6581849" y="5291109"/>
            <a:ext cx="485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email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: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 pasteur@pasteurorg.ru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913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CFB6F7-ABBB-DA00-23C7-23EB7C563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31468" r="85" b="37493"/>
          <a:stretch>
            <a:fillRect/>
          </a:stretch>
        </p:blipFill>
        <p:spPr>
          <a:xfrm>
            <a:off x="0" y="0"/>
            <a:ext cx="12192000" cy="2197100"/>
          </a:xfrm>
          <a:custGeom>
            <a:avLst/>
            <a:gdLst>
              <a:gd name="connsiteX0" fmla="*/ 0 w 12192000"/>
              <a:gd name="connsiteY0" fmla="*/ 0 h 2197100"/>
              <a:gd name="connsiteX1" fmla="*/ 12192000 w 12192000"/>
              <a:gd name="connsiteY1" fmla="*/ 0 h 2197100"/>
              <a:gd name="connsiteX2" fmla="*/ 12192000 w 12192000"/>
              <a:gd name="connsiteY2" fmla="*/ 2197100 h 2197100"/>
              <a:gd name="connsiteX3" fmla="*/ 0 w 12192000"/>
              <a:gd name="connsiteY3" fmla="*/ 2197100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197100">
                <a:moveTo>
                  <a:pt x="0" y="0"/>
                </a:moveTo>
                <a:lnTo>
                  <a:pt x="12192000" y="0"/>
                </a:lnTo>
                <a:lnTo>
                  <a:pt x="12192000" y="2197100"/>
                </a:lnTo>
                <a:lnTo>
                  <a:pt x="0" y="21971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4733A6-0EF1-BD81-E5EA-B1E8CABE3BC5}"/>
              </a:ext>
            </a:extLst>
          </p:cNvPr>
          <p:cNvSpPr txBox="1"/>
          <p:nvPr/>
        </p:nvSpPr>
        <p:spPr>
          <a:xfrm>
            <a:off x="1298888" y="3429000"/>
            <a:ext cx="4738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Субнациональная лаборатория ВОЗ по диагностике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-52"/>
              </a:rPr>
              <a:t>кори и краснухи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и Региональный центр по эпидемиологическому надзору за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-52"/>
              </a:rPr>
              <a:t>корью и краснухой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7111EB-38CA-96E7-7705-784E79E45011}"/>
              </a:ext>
            </a:extLst>
          </p:cNvPr>
          <p:cNvSpPr txBox="1"/>
          <p:nvPr/>
        </p:nvSpPr>
        <p:spPr>
          <a:xfrm>
            <a:off x="1291742" y="4572877"/>
            <a:ext cx="4745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Субнациональная лаборатория ВОЗ по диагностике полиомиелита и Региональный центр по эпидемиологическому надзору за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-52"/>
              </a:rPr>
              <a:t>полиомиелитом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6DEECB-3CEB-B298-CE99-CAF89AB9EECD}"/>
              </a:ext>
            </a:extLst>
          </p:cNvPr>
          <p:cNvSpPr txBox="1"/>
          <p:nvPr/>
        </p:nvSpPr>
        <p:spPr>
          <a:xfrm>
            <a:off x="6955861" y="3608803"/>
            <a:ext cx="4905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Федеральный референс-центр по мониторингу за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-52"/>
              </a:rPr>
              <a:t>брюшным тифом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ECB4E-76BD-339C-BE8E-07BDAD03B9AD}"/>
              </a:ext>
            </a:extLst>
          </p:cNvPr>
          <p:cNvSpPr txBox="1"/>
          <p:nvPr/>
        </p:nvSpPr>
        <p:spPr>
          <a:xfrm>
            <a:off x="6955861" y="4624359"/>
            <a:ext cx="4767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Федеральный референс-центр по мониторингу за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-52"/>
              </a:rPr>
              <a:t>иерсиниозами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58352-68BF-27B4-E5A4-41526E4B35E5}"/>
              </a:ext>
            </a:extLst>
          </p:cNvPr>
          <p:cNvSpPr txBox="1"/>
          <p:nvPr/>
        </p:nvSpPr>
        <p:spPr>
          <a:xfrm>
            <a:off x="1291741" y="5716754"/>
            <a:ext cx="4745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Северо-Западный Окружной центр по профилактике и борьбе со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-52"/>
              </a:rPr>
              <a:t>СПИДом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A62C1-69F5-FC7E-6E5F-FF1B695FBBC5}"/>
              </a:ext>
            </a:extLst>
          </p:cNvPr>
          <p:cNvSpPr txBox="1"/>
          <p:nvPr/>
        </p:nvSpPr>
        <p:spPr>
          <a:xfrm>
            <a:off x="6984722" y="5609032"/>
            <a:ext cx="4738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Научно-методический центр по мониторингу за возбудителями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-52"/>
              </a:rPr>
              <a:t>инфекционных заболеваний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в Северо-Западном федеральном округе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6DFB24-89BC-F53D-7AB4-45D615275673}"/>
              </a:ext>
            </a:extLst>
          </p:cNvPr>
          <p:cNvSpPr txBox="1"/>
          <p:nvPr/>
        </p:nvSpPr>
        <p:spPr>
          <a:xfrm>
            <a:off x="-325699" y="2535145"/>
            <a:ext cx="12843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НА БАЗЕ ИНСТИТУТА ОРГАНИЗОВАНЫ И ФУНКЦИОНИРУЮТ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35781F2-4162-23C3-B5A7-07CFFD557CB6}"/>
              </a:ext>
            </a:extLst>
          </p:cNvPr>
          <p:cNvGrpSpPr/>
          <p:nvPr/>
        </p:nvGrpSpPr>
        <p:grpSpPr>
          <a:xfrm>
            <a:off x="9911878" y="301723"/>
            <a:ext cx="2843857" cy="1178854"/>
            <a:chOff x="4490919" y="-705961"/>
            <a:chExt cx="3878051" cy="1597901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5C8BF755-80B5-E97E-CA14-31047E11E8B2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E373F3C-4DF0-CD87-FC5A-ACC1839F4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BBA07EC-01BD-74AE-4267-61A827D7761E}"/>
              </a:ext>
            </a:extLst>
          </p:cNvPr>
          <p:cNvGrpSpPr/>
          <p:nvPr/>
        </p:nvGrpSpPr>
        <p:grpSpPr>
          <a:xfrm>
            <a:off x="695325" y="3650904"/>
            <a:ext cx="530382" cy="466725"/>
            <a:chOff x="695325" y="3728740"/>
            <a:chExt cx="530382" cy="466725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24920A03-1DCF-07E1-4E16-56F08876F084}"/>
                </a:ext>
              </a:extLst>
            </p:cNvPr>
            <p:cNvSpPr/>
            <p:nvPr/>
          </p:nvSpPr>
          <p:spPr>
            <a:xfrm>
              <a:off x="768507" y="3728740"/>
              <a:ext cx="457200" cy="46166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7A6A3FF3-A680-F8D5-5DC6-40BFFD9C6488}"/>
                </a:ext>
              </a:extLst>
            </p:cNvPr>
            <p:cNvSpPr/>
            <p:nvPr/>
          </p:nvSpPr>
          <p:spPr>
            <a:xfrm>
              <a:off x="695325" y="3733800"/>
              <a:ext cx="457200" cy="461665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681E4C4-2053-F443-4A5C-DF198A220B25}"/>
              </a:ext>
            </a:extLst>
          </p:cNvPr>
          <p:cNvGrpSpPr/>
          <p:nvPr/>
        </p:nvGrpSpPr>
        <p:grpSpPr>
          <a:xfrm>
            <a:off x="695325" y="4655137"/>
            <a:ext cx="530382" cy="466725"/>
            <a:chOff x="695325" y="3728740"/>
            <a:chExt cx="530382" cy="466725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6DAE0948-4D38-2CF4-AA59-F3CE3F12B1AE}"/>
                </a:ext>
              </a:extLst>
            </p:cNvPr>
            <p:cNvSpPr/>
            <p:nvPr/>
          </p:nvSpPr>
          <p:spPr>
            <a:xfrm>
              <a:off x="768507" y="3728740"/>
              <a:ext cx="457200" cy="46166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BF8CB425-28D4-1B17-AF1C-F1B1D923AF34}"/>
                </a:ext>
              </a:extLst>
            </p:cNvPr>
            <p:cNvSpPr/>
            <p:nvPr/>
          </p:nvSpPr>
          <p:spPr>
            <a:xfrm>
              <a:off x="695325" y="3733800"/>
              <a:ext cx="457200" cy="461665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D64DDC2-1EDF-4B9B-8239-FDCD0BD50C9E}"/>
              </a:ext>
            </a:extLst>
          </p:cNvPr>
          <p:cNvGrpSpPr/>
          <p:nvPr/>
        </p:nvGrpSpPr>
        <p:grpSpPr>
          <a:xfrm>
            <a:off x="695325" y="5745001"/>
            <a:ext cx="530382" cy="466725"/>
            <a:chOff x="695325" y="3728740"/>
            <a:chExt cx="530382" cy="466725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1A67EA3A-9CB4-F261-C71D-ED9FAF2A4EAE}"/>
                </a:ext>
              </a:extLst>
            </p:cNvPr>
            <p:cNvSpPr/>
            <p:nvPr/>
          </p:nvSpPr>
          <p:spPr>
            <a:xfrm>
              <a:off x="768507" y="3728740"/>
              <a:ext cx="457200" cy="46166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1080030E-9162-58F0-33A4-599F3783C6A0}"/>
                </a:ext>
              </a:extLst>
            </p:cNvPr>
            <p:cNvSpPr/>
            <p:nvPr/>
          </p:nvSpPr>
          <p:spPr>
            <a:xfrm>
              <a:off x="695325" y="3733800"/>
              <a:ext cx="457200" cy="461665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13339F7-A90C-261F-4395-E803173008C3}"/>
              </a:ext>
            </a:extLst>
          </p:cNvPr>
          <p:cNvGrpSpPr/>
          <p:nvPr/>
        </p:nvGrpSpPr>
        <p:grpSpPr>
          <a:xfrm>
            <a:off x="6416425" y="3653497"/>
            <a:ext cx="530382" cy="466725"/>
            <a:chOff x="695325" y="3728740"/>
            <a:chExt cx="530382" cy="466725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677D9240-87E1-1F62-4952-24EDE17B6597}"/>
                </a:ext>
              </a:extLst>
            </p:cNvPr>
            <p:cNvSpPr/>
            <p:nvPr/>
          </p:nvSpPr>
          <p:spPr>
            <a:xfrm>
              <a:off x="768507" y="3728740"/>
              <a:ext cx="457200" cy="46166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ADF75077-1E1A-BA70-543A-C7A527C01561}"/>
                </a:ext>
              </a:extLst>
            </p:cNvPr>
            <p:cNvSpPr/>
            <p:nvPr/>
          </p:nvSpPr>
          <p:spPr>
            <a:xfrm>
              <a:off x="695325" y="3733800"/>
              <a:ext cx="457200" cy="461665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F787D702-B622-54BC-A58D-4434BA3CBDAF}"/>
              </a:ext>
            </a:extLst>
          </p:cNvPr>
          <p:cNvGrpSpPr/>
          <p:nvPr/>
        </p:nvGrpSpPr>
        <p:grpSpPr>
          <a:xfrm>
            <a:off x="6410796" y="4665956"/>
            <a:ext cx="530382" cy="466725"/>
            <a:chOff x="695325" y="3728740"/>
            <a:chExt cx="530382" cy="466725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23248377-DA7B-736B-764A-1940CFCD0B06}"/>
                </a:ext>
              </a:extLst>
            </p:cNvPr>
            <p:cNvSpPr/>
            <p:nvPr/>
          </p:nvSpPr>
          <p:spPr>
            <a:xfrm>
              <a:off x="768507" y="3728740"/>
              <a:ext cx="457200" cy="46166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27B6C306-1189-6DE8-99B3-507D261E6B58}"/>
                </a:ext>
              </a:extLst>
            </p:cNvPr>
            <p:cNvSpPr/>
            <p:nvPr/>
          </p:nvSpPr>
          <p:spPr>
            <a:xfrm>
              <a:off x="695325" y="3733800"/>
              <a:ext cx="457200" cy="461665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FFF771B-76BE-ACC1-1D64-9B3CC024C399}"/>
              </a:ext>
            </a:extLst>
          </p:cNvPr>
          <p:cNvGrpSpPr/>
          <p:nvPr/>
        </p:nvGrpSpPr>
        <p:grpSpPr>
          <a:xfrm>
            <a:off x="6410796" y="5739614"/>
            <a:ext cx="530382" cy="466725"/>
            <a:chOff x="695325" y="3728740"/>
            <a:chExt cx="530382" cy="466725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A036ADB6-CF4D-42D8-13FE-9C7E4CD95533}"/>
                </a:ext>
              </a:extLst>
            </p:cNvPr>
            <p:cNvSpPr/>
            <p:nvPr/>
          </p:nvSpPr>
          <p:spPr>
            <a:xfrm>
              <a:off x="768507" y="3728740"/>
              <a:ext cx="457200" cy="46166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43A507BF-3841-B6D6-7DAF-F24B6D0444AC}"/>
                </a:ext>
              </a:extLst>
            </p:cNvPr>
            <p:cNvSpPr/>
            <p:nvPr/>
          </p:nvSpPr>
          <p:spPr>
            <a:xfrm>
              <a:off x="695325" y="3733800"/>
              <a:ext cx="457200" cy="461665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907190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Хорда 1">
            <a:extLst>
              <a:ext uri="{FF2B5EF4-FFF2-40B4-BE49-F238E27FC236}">
                <a16:creationId xmlns:a16="http://schemas.microsoft.com/office/drawing/2014/main" id="{7A1389F9-8989-9F90-4230-53F81AD894BC}"/>
              </a:ext>
            </a:extLst>
          </p:cNvPr>
          <p:cNvSpPr/>
          <p:nvPr/>
        </p:nvSpPr>
        <p:spPr>
          <a:xfrm>
            <a:off x="6665246" y="-1316731"/>
            <a:ext cx="8709258" cy="9491462"/>
          </a:xfrm>
          <a:prstGeom prst="chor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Хорда 2">
            <a:extLst>
              <a:ext uri="{FF2B5EF4-FFF2-40B4-BE49-F238E27FC236}">
                <a16:creationId xmlns:a16="http://schemas.microsoft.com/office/drawing/2014/main" id="{B7F2E6E8-909C-C6D9-543F-A7AE8BA41997}"/>
              </a:ext>
            </a:extLst>
          </p:cNvPr>
          <p:cNvSpPr/>
          <p:nvPr/>
        </p:nvSpPr>
        <p:spPr>
          <a:xfrm>
            <a:off x="6979178" y="-1505615"/>
            <a:ext cx="8709258" cy="9491462"/>
          </a:xfrm>
          <a:prstGeom prst="chord">
            <a:avLst/>
          </a:prstGeom>
          <a:solidFill>
            <a:srgbClr val="36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69114F-AB6E-678C-8B75-52C8F8367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5" r="5437"/>
          <a:stretch>
            <a:fillRect/>
          </a:stretch>
        </p:blipFill>
        <p:spPr>
          <a:xfrm>
            <a:off x="6909086" y="0"/>
            <a:ext cx="7860711" cy="7053062"/>
          </a:xfrm>
          <a:custGeom>
            <a:avLst/>
            <a:gdLst>
              <a:gd name="connsiteX0" fmla="*/ 1082320 w 7860711"/>
              <a:gd name="connsiteY0" fmla="*/ 0 h 7053062"/>
              <a:gd name="connsiteX1" fmla="*/ 5328057 w 7860711"/>
              <a:gd name="connsiteY1" fmla="*/ 0 h 7053062"/>
              <a:gd name="connsiteX2" fmla="*/ 7860711 w 7860711"/>
              <a:gd name="connsiteY2" fmla="*/ 6015347 h 7053062"/>
              <a:gd name="connsiteX3" fmla="*/ 5965120 w 7860711"/>
              <a:gd name="connsiteY3" fmla="*/ 7039968 h 7053062"/>
              <a:gd name="connsiteX4" fmla="*/ 5909526 w 7860711"/>
              <a:gd name="connsiteY4" fmla="*/ 7053062 h 7053062"/>
              <a:gd name="connsiteX5" fmla="*/ 3412382 w 7860711"/>
              <a:gd name="connsiteY5" fmla="*/ 7053062 h 7053062"/>
              <a:gd name="connsiteX6" fmla="*/ 3112789 w 7860711"/>
              <a:gd name="connsiteY6" fmla="*/ 6965760 h 7053062"/>
              <a:gd name="connsiteX7" fmla="*/ 2431087 w 7860711"/>
              <a:gd name="connsiteY7" fmla="*/ 6679071 h 7053062"/>
              <a:gd name="connsiteX8" fmla="*/ 177668 w 7860711"/>
              <a:gd name="connsiteY8" fmla="*/ 1614628 h 7053062"/>
              <a:gd name="connsiteX9" fmla="*/ 1050033 w 7860711"/>
              <a:gd name="connsiteY9" fmla="*/ 34416 h 705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0711" h="7053062">
                <a:moveTo>
                  <a:pt x="1082320" y="0"/>
                </a:moveTo>
                <a:lnTo>
                  <a:pt x="5328057" y="0"/>
                </a:lnTo>
                <a:lnTo>
                  <a:pt x="7860711" y="6015347"/>
                </a:lnTo>
                <a:cubicBezTo>
                  <a:pt x="7310587" y="6505476"/>
                  <a:pt x="6658610" y="6849475"/>
                  <a:pt x="5965120" y="7039968"/>
                </a:cubicBezTo>
                <a:lnTo>
                  <a:pt x="5909526" y="7053062"/>
                </a:lnTo>
                <a:lnTo>
                  <a:pt x="3412382" y="7053062"/>
                </a:lnTo>
                <a:lnTo>
                  <a:pt x="3112789" y="6965760"/>
                </a:lnTo>
                <a:cubicBezTo>
                  <a:pt x="2880483" y="6888437"/>
                  <a:pt x="2652504" y="6792965"/>
                  <a:pt x="2431087" y="6679071"/>
                </a:cubicBezTo>
                <a:cubicBezTo>
                  <a:pt x="518539" y="5695284"/>
                  <a:pt x="-417141" y="3592391"/>
                  <a:pt x="177668" y="1614628"/>
                </a:cubicBezTo>
                <a:cubicBezTo>
                  <a:pt x="355510" y="1023297"/>
                  <a:pt x="656556" y="489244"/>
                  <a:pt x="1050033" y="34416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30A6F6-8ACB-0D5A-0067-31BF4453B740}"/>
              </a:ext>
            </a:extLst>
          </p:cNvPr>
          <p:cNvSpPr txBox="1"/>
          <p:nvPr/>
        </p:nvSpPr>
        <p:spPr>
          <a:xfrm>
            <a:off x="1021448" y="534747"/>
            <a:ext cx="5643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ОСНОВНЫЕ НАПРАВЛЕНИЯ ДЕЯТЕЛЬНОСТИ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9D99A-1392-2ABF-D58B-F7082942DC44}"/>
              </a:ext>
            </a:extLst>
          </p:cNvPr>
          <p:cNvSpPr txBox="1"/>
          <p:nvPr/>
        </p:nvSpPr>
        <p:spPr>
          <a:xfrm>
            <a:off x="1645726" y="1869738"/>
            <a:ext cx="4496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осуществление научно-исследовательских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и опытно-конструкторских работ, направленных на поддержание санитарно-эпидемического благополучия населения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263F6-512E-50E9-8A69-4518A9648EC6}"/>
              </a:ext>
            </a:extLst>
          </p:cNvPr>
          <p:cNvSpPr txBox="1"/>
          <p:nvPr/>
        </p:nvSpPr>
        <p:spPr>
          <a:xfrm>
            <a:off x="1635836" y="3037513"/>
            <a:ext cx="4496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осуществление образовательной деятельности по программам послевузовского профессионального образования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3236D-9A87-312D-560B-27BF69A5AEAB}"/>
              </a:ext>
            </a:extLst>
          </p:cNvPr>
          <p:cNvSpPr txBox="1"/>
          <p:nvPr/>
        </p:nvSpPr>
        <p:spPr>
          <a:xfrm>
            <a:off x="1644333" y="4205288"/>
            <a:ext cx="4496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оказание медицинской амбулаторно-поликлинической, стационарной и консультативной помощи работающим гражданам и населению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70FFEE-48BF-6D78-B5E2-E6A2AA367F29}"/>
              </a:ext>
            </a:extLst>
          </p:cNvPr>
          <p:cNvSpPr txBox="1"/>
          <p:nvPr/>
        </p:nvSpPr>
        <p:spPr>
          <a:xfrm>
            <a:off x="1651408" y="5369146"/>
            <a:ext cx="4496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опытно-экспериментальное производство биотехнологической продукции, лекарственных средств и изделий медицинского назначения</a:t>
            </a:r>
          </a:p>
        </p:txBody>
      </p:sp>
      <p:pic>
        <p:nvPicPr>
          <p:cNvPr id="10" name="Рисунок 9" descr="Микроскоп">
            <a:extLst>
              <a:ext uri="{FF2B5EF4-FFF2-40B4-BE49-F238E27FC236}">
                <a16:creationId xmlns:a16="http://schemas.microsoft.com/office/drawing/2014/main" id="{9B4D99BF-D3B2-6FE7-126B-37A7578451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2299" y="1905010"/>
            <a:ext cx="914399" cy="914399"/>
          </a:xfrm>
          <a:prstGeom prst="rect">
            <a:avLst/>
          </a:prstGeom>
        </p:spPr>
      </p:pic>
      <p:pic>
        <p:nvPicPr>
          <p:cNvPr id="11" name="Рисунок 10" descr="Академическая шапочка">
            <a:extLst>
              <a:ext uri="{FF2B5EF4-FFF2-40B4-BE49-F238E27FC236}">
                <a16:creationId xmlns:a16="http://schemas.microsoft.com/office/drawing/2014/main" id="{B3E291A4-8E91-3E45-005C-33B14F05696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7380" y="3077220"/>
            <a:ext cx="914400" cy="914400"/>
          </a:xfrm>
          <a:prstGeom prst="rect">
            <a:avLst/>
          </a:prstGeom>
        </p:spPr>
      </p:pic>
      <p:pic>
        <p:nvPicPr>
          <p:cNvPr id="12" name="Рисунок 11" descr="Лекарство">
            <a:extLst>
              <a:ext uri="{FF2B5EF4-FFF2-40B4-BE49-F238E27FC236}">
                <a16:creationId xmlns:a16="http://schemas.microsoft.com/office/drawing/2014/main" id="{90FDAB97-56ED-33C0-2A0B-BF7C638969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02353" y="5468511"/>
            <a:ext cx="849055" cy="849055"/>
          </a:xfrm>
          <a:prstGeom prst="rect">
            <a:avLst/>
          </a:prstGeom>
        </p:spPr>
      </p:pic>
      <p:pic>
        <p:nvPicPr>
          <p:cNvPr id="13" name="Рисунок 12" descr="Медицина">
            <a:extLst>
              <a:ext uri="{FF2B5EF4-FFF2-40B4-BE49-F238E27FC236}">
                <a16:creationId xmlns:a16="http://schemas.microsoft.com/office/drawing/2014/main" id="{3B4CB0D5-FFE1-0518-21EB-1312A0377A8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6164" y="4249431"/>
            <a:ext cx="914400" cy="91440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C61B446-373E-C58C-9FF8-7551D60BA0CF}"/>
              </a:ext>
            </a:extLst>
          </p:cNvPr>
          <p:cNvGrpSpPr/>
          <p:nvPr/>
        </p:nvGrpSpPr>
        <p:grpSpPr>
          <a:xfrm>
            <a:off x="9911878" y="301723"/>
            <a:ext cx="2843857" cy="1178854"/>
            <a:chOff x="4490919" y="-705961"/>
            <a:chExt cx="3878051" cy="1597901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26536650-AB73-B02A-25D8-67CD7A5EBDBD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4B38E40-5160-44FE-52D9-E9BD65506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715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700F58-03CF-D696-1A56-3BF8F9220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2" r="17702" b="476"/>
          <a:stretch>
            <a:fillRect/>
          </a:stretch>
        </p:blipFill>
        <p:spPr>
          <a:xfrm>
            <a:off x="3015343" y="16328"/>
            <a:ext cx="2950029" cy="3412672"/>
          </a:xfrm>
          <a:custGeom>
            <a:avLst/>
            <a:gdLst>
              <a:gd name="connsiteX0" fmla="*/ 0 w 2950029"/>
              <a:gd name="connsiteY0" fmla="*/ 0 h 3412672"/>
              <a:gd name="connsiteX1" fmla="*/ 2950029 w 2950029"/>
              <a:gd name="connsiteY1" fmla="*/ 0 h 3412672"/>
              <a:gd name="connsiteX2" fmla="*/ 2950029 w 2950029"/>
              <a:gd name="connsiteY2" fmla="*/ 3412672 h 3412672"/>
              <a:gd name="connsiteX3" fmla="*/ 0 w 2950029"/>
              <a:gd name="connsiteY3" fmla="*/ 3412672 h 341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0029" h="3412672">
                <a:moveTo>
                  <a:pt x="0" y="0"/>
                </a:moveTo>
                <a:lnTo>
                  <a:pt x="2950029" y="0"/>
                </a:lnTo>
                <a:lnTo>
                  <a:pt x="2950029" y="3412672"/>
                </a:lnTo>
                <a:lnTo>
                  <a:pt x="0" y="3412672"/>
                </a:ln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649DF6-A65D-A9EA-55B6-BA4D6779F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2" r="30918"/>
          <a:stretch>
            <a:fillRect/>
          </a:stretch>
        </p:blipFill>
        <p:spPr>
          <a:xfrm>
            <a:off x="1" y="0"/>
            <a:ext cx="2862943" cy="3428999"/>
          </a:xfrm>
          <a:custGeom>
            <a:avLst/>
            <a:gdLst>
              <a:gd name="connsiteX0" fmla="*/ 0 w 2862943"/>
              <a:gd name="connsiteY0" fmla="*/ 0 h 3428999"/>
              <a:gd name="connsiteX1" fmla="*/ 2862943 w 2862943"/>
              <a:gd name="connsiteY1" fmla="*/ 0 h 3428999"/>
              <a:gd name="connsiteX2" fmla="*/ 2862943 w 2862943"/>
              <a:gd name="connsiteY2" fmla="*/ 3428999 h 3428999"/>
              <a:gd name="connsiteX3" fmla="*/ 0 w 2862943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2943" h="3428999">
                <a:moveTo>
                  <a:pt x="0" y="0"/>
                </a:moveTo>
                <a:lnTo>
                  <a:pt x="2862943" y="0"/>
                </a:lnTo>
                <a:lnTo>
                  <a:pt x="2862943" y="3428999"/>
                </a:lnTo>
                <a:lnTo>
                  <a:pt x="0" y="3428999"/>
                </a:lnTo>
                <a:close/>
              </a:path>
            </a:pathLst>
          </a:cu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590FDC-6173-E796-1FE6-655118217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17002" b="9892"/>
          <a:stretch>
            <a:fillRect/>
          </a:stretch>
        </p:blipFill>
        <p:spPr>
          <a:xfrm>
            <a:off x="0" y="3581400"/>
            <a:ext cx="5965371" cy="3276600"/>
          </a:xfrm>
          <a:custGeom>
            <a:avLst/>
            <a:gdLst>
              <a:gd name="connsiteX0" fmla="*/ 0 w 5965371"/>
              <a:gd name="connsiteY0" fmla="*/ 0 h 3276600"/>
              <a:gd name="connsiteX1" fmla="*/ 5965371 w 5965371"/>
              <a:gd name="connsiteY1" fmla="*/ 0 h 3276600"/>
              <a:gd name="connsiteX2" fmla="*/ 5965371 w 5965371"/>
              <a:gd name="connsiteY2" fmla="*/ 3276600 h 3276600"/>
              <a:gd name="connsiteX3" fmla="*/ 0 w 5965371"/>
              <a:gd name="connsiteY3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1" h="3276600">
                <a:moveTo>
                  <a:pt x="0" y="0"/>
                </a:moveTo>
                <a:lnTo>
                  <a:pt x="5965371" y="0"/>
                </a:lnTo>
                <a:lnTo>
                  <a:pt x="5965371" y="3276600"/>
                </a:lnTo>
                <a:lnTo>
                  <a:pt x="0" y="3276600"/>
                </a:lnTo>
                <a:close/>
              </a:path>
            </a:pathLst>
          </a:cu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C03AA29-1D40-FA48-8866-F1036B489F84}"/>
              </a:ext>
            </a:extLst>
          </p:cNvPr>
          <p:cNvGrpSpPr/>
          <p:nvPr/>
        </p:nvGrpSpPr>
        <p:grpSpPr>
          <a:xfrm>
            <a:off x="9911878" y="301723"/>
            <a:ext cx="2843857" cy="1178854"/>
            <a:chOff x="4490919" y="-705961"/>
            <a:chExt cx="3878051" cy="1597901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4EFF06F2-CDB3-F7C1-FE62-5BD4AD19EF96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74BFC4D-EA2A-58F2-03F1-3E6FE52A6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1AB38B0-B4A7-D022-C96A-5627E2F18DEF}"/>
              </a:ext>
            </a:extLst>
          </p:cNvPr>
          <p:cNvSpPr txBox="1"/>
          <p:nvPr/>
        </p:nvSpPr>
        <p:spPr>
          <a:xfrm>
            <a:off x="6529984" y="2016578"/>
            <a:ext cx="529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Институт располагает собственной уникальной производственной базой.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FF3DA0-5C34-7A27-642C-1809B359065D}"/>
              </a:ext>
            </a:extLst>
          </p:cNvPr>
          <p:cNvSpPr txBox="1"/>
          <p:nvPr/>
        </p:nvSpPr>
        <p:spPr>
          <a:xfrm>
            <a:off x="6529984" y="2667140"/>
            <a:ext cx="52933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На текущий момент зарегистрированы в РФ и серийно выпускаются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-52"/>
              </a:rPr>
              <a:t>27 наборов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реагентов для диагностики широкого спектра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инфекционных и неинфекционных заболеваний человека и животных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,  в том числе тест-система для выявления РНК коронавируса COVID-19 (SARS-COV-2) в биологическом материале методом ПЦР и иммуноферментную тест-систему для количественного определения антител к SARS-CoV-2.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087EB0-6BA8-EA45-676F-CBD7E1414060}"/>
              </a:ext>
            </a:extLst>
          </p:cNvPr>
          <p:cNvSpPr txBox="1"/>
          <p:nvPr/>
        </p:nvSpPr>
        <p:spPr>
          <a:xfrm>
            <a:off x="6529984" y="4819093"/>
            <a:ext cx="5293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Клинические испытания проходит кожный тест для оценки клеточного иммунного ответа против SARS-CoV-2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</a:b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662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64D83-E64E-2EE6-F35D-F4499AEF9606}"/>
              </a:ext>
            </a:extLst>
          </p:cNvPr>
          <p:cNvSpPr txBox="1"/>
          <p:nvPr/>
        </p:nvSpPr>
        <p:spPr>
          <a:xfrm>
            <a:off x="1355993" y="497040"/>
            <a:ext cx="9480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ПРОИЗВОДСТВО, ОСНОВАННОЕ НА НОВЕЙШИХ НАУЧНЫХ ДОСТИЖЕНИЯХ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A7A5FB8-A571-1670-2AFD-61233169B765}"/>
              </a:ext>
            </a:extLst>
          </p:cNvPr>
          <p:cNvGrpSpPr/>
          <p:nvPr/>
        </p:nvGrpSpPr>
        <p:grpSpPr>
          <a:xfrm>
            <a:off x="9911878" y="301723"/>
            <a:ext cx="2843857" cy="1178854"/>
            <a:chOff x="4490919" y="-705961"/>
            <a:chExt cx="3878051" cy="1597901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A99812-3959-8B61-8DA3-67E60E9F107B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23F350A-A942-C8CB-6E56-128C98EB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A34F6B62-A1FC-B0AA-09F0-CDB53B74D75F}"/>
              </a:ext>
            </a:extLst>
          </p:cNvPr>
          <p:cNvGrpSpPr/>
          <p:nvPr/>
        </p:nvGrpSpPr>
        <p:grpSpPr>
          <a:xfrm>
            <a:off x="708951" y="1764254"/>
            <a:ext cx="1926771" cy="1535833"/>
            <a:chOff x="346713" y="1709970"/>
            <a:chExt cx="1926771" cy="153583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51B2891-BA82-BAB2-0C40-C2AD810E4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471" y="2112740"/>
              <a:ext cx="838200" cy="838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9CC1BB2-5FD9-637E-E265-75E980746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274656" y="1709970"/>
              <a:ext cx="413657" cy="40277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E84EA08-4F08-A22C-1264-A4A75EE1D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606671" y="2515510"/>
              <a:ext cx="391886" cy="39188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A9AC0C-480C-8956-3B2C-94C11DBAD243}"/>
                </a:ext>
              </a:extLst>
            </p:cNvPr>
            <p:cNvSpPr txBox="1"/>
            <p:nvPr/>
          </p:nvSpPr>
          <p:spPr>
            <a:xfrm>
              <a:off x="346713" y="2968804"/>
              <a:ext cx="19267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Пандемия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COVID-19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A9126B5A-5406-B306-46B2-87114943E830}"/>
              </a:ext>
            </a:extLst>
          </p:cNvPr>
          <p:cNvGrpSpPr/>
          <p:nvPr/>
        </p:nvGrpSpPr>
        <p:grpSpPr>
          <a:xfrm>
            <a:off x="198859" y="3539600"/>
            <a:ext cx="3498032" cy="1411242"/>
            <a:chOff x="-294479" y="3490700"/>
            <a:chExt cx="3498032" cy="141124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9D746CD-D769-EE64-C5F6-06960700E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15764" y="3490700"/>
              <a:ext cx="740229" cy="740229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66466B5-9483-B42F-C0BE-1B76C5835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272836" y="3829998"/>
              <a:ext cx="740229" cy="74022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9CCABEB-7C3F-BDBD-2136-214979034595}"/>
                </a:ext>
              </a:extLst>
            </p:cNvPr>
            <p:cNvSpPr txBox="1"/>
            <p:nvPr/>
          </p:nvSpPr>
          <p:spPr>
            <a:xfrm>
              <a:off x="-294479" y="4440277"/>
              <a:ext cx="349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Передача гепатита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B</a:t>
              </a: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 среди населения, в том числе вертикальным путем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1114B94F-9A60-C724-109E-9DA87715D895}"/>
              </a:ext>
            </a:extLst>
          </p:cNvPr>
          <p:cNvGrpSpPr/>
          <p:nvPr/>
        </p:nvGrpSpPr>
        <p:grpSpPr>
          <a:xfrm>
            <a:off x="212516" y="5039157"/>
            <a:ext cx="3009083" cy="1307273"/>
            <a:chOff x="-280822" y="4990257"/>
            <a:chExt cx="3009083" cy="1307273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D2669B4-19C9-F74A-0EC8-979BA3EB2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855556" y="4990257"/>
              <a:ext cx="838200" cy="8382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7D471E0-A4EF-B178-D319-70C0177F5F80}"/>
                </a:ext>
              </a:extLst>
            </p:cNvPr>
            <p:cNvSpPr txBox="1"/>
            <p:nvPr/>
          </p:nvSpPr>
          <p:spPr>
            <a:xfrm>
              <a:off x="-280822" y="5835865"/>
              <a:ext cx="3009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Поздняя диагностика первичных иммунодефицитов</a:t>
              </a: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68E1AB4-B032-EA8D-C471-07D0C191C098}"/>
              </a:ext>
            </a:extLst>
          </p:cNvPr>
          <p:cNvGrpSpPr/>
          <p:nvPr/>
        </p:nvGrpSpPr>
        <p:grpSpPr>
          <a:xfrm>
            <a:off x="3561183" y="1672045"/>
            <a:ext cx="2061756" cy="2139057"/>
            <a:chOff x="3822892" y="1665244"/>
            <a:chExt cx="2061756" cy="2139057"/>
          </a:xfrm>
        </p:grpSpPr>
        <p:pic>
          <p:nvPicPr>
            <p:cNvPr id="17" name="Рисунок 16" descr="Суд">
              <a:extLst>
                <a:ext uri="{FF2B5EF4-FFF2-40B4-BE49-F238E27FC236}">
                  <a16:creationId xmlns:a16="http://schemas.microsoft.com/office/drawing/2014/main" id="{506C7AD4-DDED-C47B-32D4-1C3793C25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3890385" y="1877530"/>
              <a:ext cx="1926771" cy="192677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A28EAA5-4BB9-105C-376E-2BC81DC2FB13}"/>
                </a:ext>
              </a:extLst>
            </p:cNvPr>
            <p:cNvSpPr txBox="1"/>
            <p:nvPr/>
          </p:nvSpPr>
          <p:spPr>
            <a:xfrm>
              <a:off x="3822892" y="1665244"/>
              <a:ext cx="2061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Национальный проект «Здравоохранение»</a:t>
              </a: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007DE5E2-E45B-38D9-49AE-BF0B0BA6071F}"/>
              </a:ext>
            </a:extLst>
          </p:cNvPr>
          <p:cNvGrpSpPr/>
          <p:nvPr/>
        </p:nvGrpSpPr>
        <p:grpSpPr>
          <a:xfrm>
            <a:off x="3610762" y="4084883"/>
            <a:ext cx="2061756" cy="2113719"/>
            <a:chOff x="3872471" y="4078082"/>
            <a:chExt cx="2061756" cy="2113719"/>
          </a:xfrm>
        </p:grpSpPr>
        <p:pic>
          <p:nvPicPr>
            <p:cNvPr id="18" name="Рисунок 17" descr="Суд">
              <a:extLst>
                <a:ext uri="{FF2B5EF4-FFF2-40B4-BE49-F238E27FC236}">
                  <a16:creationId xmlns:a16="http://schemas.microsoft.com/office/drawing/2014/main" id="{A5488CEC-C3EA-2A91-5A37-A5E721135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3903613" y="4265030"/>
              <a:ext cx="1926771" cy="192677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D49056A-E985-53EC-31B3-C58B5C17FED8}"/>
                </a:ext>
              </a:extLst>
            </p:cNvPr>
            <p:cNvSpPr txBox="1"/>
            <p:nvPr/>
          </p:nvSpPr>
          <p:spPr>
            <a:xfrm>
              <a:off x="3872471" y="4078082"/>
              <a:ext cx="2061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Федеральный проект «Санитарный ЩИТ»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058379EE-D31E-6C04-24E7-DAE635345E2B}"/>
              </a:ext>
            </a:extLst>
          </p:cNvPr>
          <p:cNvGrpSpPr/>
          <p:nvPr/>
        </p:nvGrpSpPr>
        <p:grpSpPr>
          <a:xfrm>
            <a:off x="5934313" y="2684065"/>
            <a:ext cx="2061756" cy="2090422"/>
            <a:chOff x="6314172" y="2531840"/>
            <a:chExt cx="2061756" cy="2090422"/>
          </a:xfrm>
        </p:grpSpPr>
        <p:pic>
          <p:nvPicPr>
            <p:cNvPr id="20" name="Рисунок 19" descr="Школа">
              <a:extLst>
                <a:ext uri="{FF2B5EF4-FFF2-40B4-BE49-F238E27FC236}">
                  <a16:creationId xmlns:a16="http://schemas.microsoft.com/office/drawing/2014/main" id="{829AEF2E-5433-FFA0-C0BF-3F8AAD0E0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6349796" y="2695492"/>
              <a:ext cx="1926770" cy="1926770"/>
            </a:xfrm>
            <a:prstGeom prst="rect">
              <a:avLst/>
            </a:prstGeom>
          </p:spPr>
        </p:pic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E0E9C195-C4F6-DC8E-5582-E0D717752EC5}"/>
                </a:ext>
              </a:extLst>
            </p:cNvPr>
            <p:cNvGrpSpPr/>
            <p:nvPr/>
          </p:nvGrpSpPr>
          <p:grpSpPr>
            <a:xfrm>
              <a:off x="6329123" y="3505954"/>
              <a:ext cx="1968115" cy="830998"/>
              <a:chOff x="4490919" y="-705961"/>
              <a:chExt cx="3878051" cy="1597901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7C906547-B666-2388-4F5F-4BA4B30E714A}"/>
                  </a:ext>
                </a:extLst>
              </p:cNvPr>
              <p:cNvSpPr/>
              <p:nvPr/>
            </p:nvSpPr>
            <p:spPr>
              <a:xfrm>
                <a:off x="5768340" y="-556259"/>
                <a:ext cx="1303020" cy="1318260"/>
              </a:xfrm>
              <a:prstGeom prst="ellipse">
                <a:avLst/>
              </a:prstGeom>
              <a:solidFill>
                <a:srgbClr val="366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A5F74BC-0552-5178-4EE9-97F8BA9EA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0919" y="-705961"/>
                <a:ext cx="3878051" cy="1597901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DA88B07-DE86-877E-E5BE-AAB450186074}"/>
                </a:ext>
              </a:extLst>
            </p:cNvPr>
            <p:cNvSpPr txBox="1"/>
            <p:nvPr/>
          </p:nvSpPr>
          <p:spPr>
            <a:xfrm>
              <a:off x="6314172" y="2531840"/>
              <a:ext cx="2061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СПБ НИИЭМ </a:t>
              </a:r>
            </a:p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имени Пастера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2A323936-C097-5495-B2EA-A52B8AC7E7B7}"/>
              </a:ext>
            </a:extLst>
          </p:cNvPr>
          <p:cNvGrpSpPr/>
          <p:nvPr/>
        </p:nvGrpSpPr>
        <p:grpSpPr>
          <a:xfrm>
            <a:off x="8573175" y="1546365"/>
            <a:ext cx="2932503" cy="830997"/>
            <a:chOff x="8573175" y="1546365"/>
            <a:chExt cx="2932503" cy="830997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175F0D6C-BDD0-58F1-5AE6-91AE2F4C4015}"/>
                </a:ext>
              </a:extLst>
            </p:cNvPr>
            <p:cNvGrpSpPr/>
            <p:nvPr/>
          </p:nvGrpSpPr>
          <p:grpSpPr>
            <a:xfrm>
              <a:off x="10614259" y="1555594"/>
              <a:ext cx="891419" cy="775734"/>
              <a:chOff x="10585329" y="1555045"/>
              <a:chExt cx="891419" cy="775734"/>
            </a:xfrm>
          </p:grpSpPr>
          <p:pic>
            <p:nvPicPr>
              <p:cNvPr id="31" name="Рисунок 30" descr="Медицина">
                <a:extLst>
                  <a:ext uri="{FF2B5EF4-FFF2-40B4-BE49-F238E27FC236}">
                    <a16:creationId xmlns:a16="http://schemas.microsoft.com/office/drawing/2014/main" id="{6B06D384-6C3E-A1BF-865B-245B68AFC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p:blipFill>
            <p:spPr>
              <a:xfrm>
                <a:off x="10754113" y="1641525"/>
                <a:ext cx="568906" cy="568906"/>
              </a:xfrm>
              <a:prstGeom prst="rect">
                <a:avLst/>
              </a:prstGeom>
            </p:spPr>
          </p:pic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C7C74892-E478-9230-08B7-6610E5B13BB9}"/>
                  </a:ext>
                </a:extLst>
              </p:cNvPr>
              <p:cNvSpPr/>
              <p:nvPr/>
            </p:nvSpPr>
            <p:spPr>
              <a:xfrm>
                <a:off x="10585329" y="1555045"/>
                <a:ext cx="891419" cy="775734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80E148A-A8C2-ABA7-2C78-A764054DC8FE}"/>
                </a:ext>
              </a:extLst>
            </p:cNvPr>
            <p:cNvSpPr txBox="1"/>
            <p:nvPr/>
          </p:nvSpPr>
          <p:spPr>
            <a:xfrm>
              <a:off x="8573175" y="1546365"/>
              <a:ext cx="20617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Кожный тест для оценки клеточного иммунного ответа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SARS-CoV-2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74A06E71-A993-61CA-EF57-E8249CEBC6C2}"/>
              </a:ext>
            </a:extLst>
          </p:cNvPr>
          <p:cNvGrpSpPr/>
          <p:nvPr/>
        </p:nvGrpSpPr>
        <p:grpSpPr>
          <a:xfrm>
            <a:off x="8573175" y="2596542"/>
            <a:ext cx="2932503" cy="775734"/>
            <a:chOff x="8573175" y="2596542"/>
            <a:chExt cx="2932503" cy="775734"/>
          </a:xfrm>
        </p:grpSpPr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AF0E1647-8ECB-72A6-D73C-D3825227F61B}"/>
                </a:ext>
              </a:extLst>
            </p:cNvPr>
            <p:cNvGrpSpPr/>
            <p:nvPr/>
          </p:nvGrpSpPr>
          <p:grpSpPr>
            <a:xfrm>
              <a:off x="10614259" y="2596542"/>
              <a:ext cx="891419" cy="775734"/>
              <a:chOff x="10585329" y="2597585"/>
              <a:chExt cx="891419" cy="775734"/>
            </a:xfrm>
          </p:grpSpPr>
          <p:pic>
            <p:nvPicPr>
              <p:cNvPr id="24" name="Рисунок 23" descr="Медицина">
                <a:extLst>
                  <a:ext uri="{FF2B5EF4-FFF2-40B4-BE49-F238E27FC236}">
                    <a16:creationId xmlns:a16="http://schemas.microsoft.com/office/drawing/2014/main" id="{4D44E135-42D3-6144-DCBA-B00CC3D6A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p:blipFill>
            <p:spPr>
              <a:xfrm>
                <a:off x="10754113" y="2684065"/>
                <a:ext cx="568906" cy="568906"/>
              </a:xfrm>
              <a:prstGeom prst="rect">
                <a:avLst/>
              </a:prstGeom>
            </p:spPr>
          </p:pic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1D6ABF23-86B4-2010-7211-D5E2BF4EA9B0}"/>
                  </a:ext>
                </a:extLst>
              </p:cNvPr>
              <p:cNvSpPr/>
              <p:nvPr/>
            </p:nvSpPr>
            <p:spPr>
              <a:xfrm>
                <a:off x="10585329" y="2597585"/>
                <a:ext cx="891419" cy="775734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241118A-03D1-802D-EFA2-B9185652BFC2}"/>
                </a:ext>
              </a:extLst>
            </p:cNvPr>
            <p:cNvSpPr txBox="1"/>
            <p:nvPr/>
          </p:nvSpPr>
          <p:spPr>
            <a:xfrm>
              <a:off x="8573175" y="2725463"/>
              <a:ext cx="2061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Тест-система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-52"/>
              </a:endParaRPr>
            </a:p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 (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COVID-19)</a:t>
              </a: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 ПЦР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827B052B-1981-7651-6EE9-B5BFA0791A90}"/>
              </a:ext>
            </a:extLst>
          </p:cNvPr>
          <p:cNvGrpSpPr/>
          <p:nvPr/>
        </p:nvGrpSpPr>
        <p:grpSpPr>
          <a:xfrm>
            <a:off x="8363047" y="3590604"/>
            <a:ext cx="3142699" cy="2044186"/>
            <a:chOff x="8363047" y="3590604"/>
            <a:chExt cx="3142699" cy="2044186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58EB2B57-2F48-4DA0-6A5A-5476C37CDF2B}"/>
                </a:ext>
              </a:extLst>
            </p:cNvPr>
            <p:cNvGrpSpPr/>
            <p:nvPr/>
          </p:nvGrpSpPr>
          <p:grpSpPr>
            <a:xfrm>
              <a:off x="10614327" y="4694730"/>
              <a:ext cx="891419" cy="775734"/>
              <a:chOff x="10644959" y="4721606"/>
              <a:chExt cx="891419" cy="775734"/>
            </a:xfrm>
          </p:grpSpPr>
          <p:pic>
            <p:nvPicPr>
              <p:cNvPr id="29" name="Рисунок 28" descr="Медицина">
                <a:extLst>
                  <a:ext uri="{FF2B5EF4-FFF2-40B4-BE49-F238E27FC236}">
                    <a16:creationId xmlns:a16="http://schemas.microsoft.com/office/drawing/2014/main" id="{6CCBBC9E-ED82-8EE5-B2FD-6B1FFE43D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p:blipFill>
            <p:spPr>
              <a:xfrm>
                <a:off x="10813743" y="4808086"/>
                <a:ext cx="568906" cy="568906"/>
              </a:xfrm>
              <a:prstGeom prst="rect">
                <a:avLst/>
              </a:prstGeom>
            </p:spPr>
          </p:pic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CF0E6AB3-A09D-62DC-E0DA-AEADCFC21C8E}"/>
                  </a:ext>
                </a:extLst>
              </p:cNvPr>
              <p:cNvSpPr/>
              <p:nvPr/>
            </p:nvSpPr>
            <p:spPr>
              <a:xfrm>
                <a:off x="10644959" y="4721606"/>
                <a:ext cx="891419" cy="775734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7FBC0CFC-F80F-FF52-19E0-033DB8941D52}"/>
                </a:ext>
              </a:extLst>
            </p:cNvPr>
            <p:cNvGrpSpPr/>
            <p:nvPr/>
          </p:nvGrpSpPr>
          <p:grpSpPr>
            <a:xfrm>
              <a:off x="8573175" y="3590604"/>
              <a:ext cx="2932503" cy="831384"/>
              <a:chOff x="8573175" y="3590604"/>
              <a:chExt cx="2932503" cy="831384"/>
            </a:xfrm>
          </p:grpSpPr>
          <p:grpSp>
            <p:nvGrpSpPr>
              <p:cNvPr id="57" name="Группа 56">
                <a:extLst>
                  <a:ext uri="{FF2B5EF4-FFF2-40B4-BE49-F238E27FC236}">
                    <a16:creationId xmlns:a16="http://schemas.microsoft.com/office/drawing/2014/main" id="{270D47AD-CECE-01AE-9827-5B4D557EC3B6}"/>
                  </a:ext>
                </a:extLst>
              </p:cNvPr>
              <p:cNvGrpSpPr/>
              <p:nvPr/>
            </p:nvGrpSpPr>
            <p:grpSpPr>
              <a:xfrm>
                <a:off x="10614259" y="3646254"/>
                <a:ext cx="891419" cy="775734"/>
                <a:chOff x="10612238" y="3687078"/>
                <a:chExt cx="891419" cy="775734"/>
              </a:xfrm>
            </p:grpSpPr>
            <p:pic>
              <p:nvPicPr>
                <p:cNvPr id="33" name="Рисунок 32" descr="Медицина">
                  <a:extLst>
                    <a:ext uri="{FF2B5EF4-FFF2-40B4-BE49-F238E27FC236}">
                      <a16:creationId xmlns:a16="http://schemas.microsoft.com/office/drawing/2014/main" id="{69069438-D52B-A32C-C915-9150F3A3D0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81022" y="3773558"/>
                  <a:ext cx="568906" cy="568906"/>
                </a:xfrm>
                <a:prstGeom prst="rect">
                  <a:avLst/>
                </a:prstGeom>
              </p:spPr>
            </p:pic>
            <p:sp>
              <p:nvSpPr>
                <p:cNvPr id="34" name="Прямоугольник 33">
                  <a:extLst>
                    <a:ext uri="{FF2B5EF4-FFF2-40B4-BE49-F238E27FC236}">
                      <a16:creationId xmlns:a16="http://schemas.microsoft.com/office/drawing/2014/main" id="{ADD08545-A267-B9C1-50E3-93839109F96E}"/>
                    </a:ext>
                  </a:extLst>
                </p:cNvPr>
                <p:cNvSpPr/>
                <p:nvPr/>
              </p:nvSpPr>
              <p:spPr>
                <a:xfrm>
                  <a:off x="10612238" y="3687078"/>
                  <a:ext cx="891419" cy="775734"/>
                </a:xfrm>
                <a:prstGeom prst="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DB0ED3-8911-9ADF-1C4E-62DACEF70076}"/>
                  </a:ext>
                </a:extLst>
              </p:cNvPr>
              <p:cNvSpPr txBox="1"/>
              <p:nvPr/>
            </p:nvSpPr>
            <p:spPr>
              <a:xfrm>
                <a:off x="8573175" y="3590604"/>
                <a:ext cx="20617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SemiBold" panose="00000700000000000000" pitchFamily="2" charset="-52"/>
                  </a:rPr>
                  <a:t>Набор для количественного определения 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SemiBold" panose="00000700000000000000" pitchFamily="2" charset="-52"/>
                  </a:rPr>
                  <a:t>IgG </a:t>
                </a: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SemiBold" panose="00000700000000000000" pitchFamily="2" charset="-52"/>
                  </a:rPr>
                  <a:t>ИФА (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SemiBold" panose="00000700000000000000" pitchFamily="2" charset="-52"/>
                  </a:rPr>
                  <a:t>COVID-19)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1D61E7D-4BC2-7250-E2C6-90BA0CA85D65}"/>
                </a:ext>
              </a:extLst>
            </p:cNvPr>
            <p:cNvSpPr txBox="1"/>
            <p:nvPr/>
          </p:nvSpPr>
          <p:spPr>
            <a:xfrm>
              <a:off x="8363047" y="4619127"/>
              <a:ext cx="23356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Набор для персонифицированной диагностики состояния</a:t>
              </a:r>
            </a:p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T- </a:t>
              </a: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и 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b- </a:t>
              </a: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клеточного иммунитета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D675268-9605-B9CD-2951-4A94863052BA}"/>
              </a:ext>
            </a:extLst>
          </p:cNvPr>
          <p:cNvGrpSpPr/>
          <p:nvPr/>
        </p:nvGrpSpPr>
        <p:grpSpPr>
          <a:xfrm>
            <a:off x="8424838" y="5727731"/>
            <a:ext cx="3090133" cy="775734"/>
            <a:chOff x="8424838" y="5727731"/>
            <a:chExt cx="3090133" cy="775734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50C90B43-1CF5-2111-0932-6943B82F46D5}"/>
                </a:ext>
              </a:extLst>
            </p:cNvPr>
            <p:cNvGrpSpPr/>
            <p:nvPr/>
          </p:nvGrpSpPr>
          <p:grpSpPr>
            <a:xfrm>
              <a:off x="10623552" y="5727731"/>
              <a:ext cx="891419" cy="775734"/>
              <a:chOff x="10637522" y="5733802"/>
              <a:chExt cx="891419" cy="775734"/>
            </a:xfrm>
          </p:grpSpPr>
          <p:pic>
            <p:nvPicPr>
              <p:cNvPr id="27" name="Рисунок 26" descr="Медицина">
                <a:extLst>
                  <a:ext uri="{FF2B5EF4-FFF2-40B4-BE49-F238E27FC236}">
                    <a16:creationId xmlns:a16="http://schemas.microsoft.com/office/drawing/2014/main" id="{08D9437F-D5A2-56FA-B054-3B69C836D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p:blipFill>
            <p:spPr>
              <a:xfrm>
                <a:off x="10806306" y="5820282"/>
                <a:ext cx="568906" cy="568906"/>
              </a:xfrm>
              <a:prstGeom prst="rect">
                <a:avLst/>
              </a:prstGeom>
            </p:spPr>
          </p:pic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91D3628-ED53-B072-4D4F-1F8584AD11D5}"/>
                  </a:ext>
                </a:extLst>
              </p:cNvPr>
              <p:cNvSpPr/>
              <p:nvPr/>
            </p:nvSpPr>
            <p:spPr>
              <a:xfrm>
                <a:off x="10637522" y="5733802"/>
                <a:ext cx="891419" cy="775734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251587-53C5-0741-1139-2E4EED80417D}"/>
                </a:ext>
              </a:extLst>
            </p:cNvPr>
            <p:cNvSpPr txBox="1"/>
            <p:nvPr/>
          </p:nvSpPr>
          <p:spPr>
            <a:xfrm>
              <a:off x="8424838" y="5805440"/>
              <a:ext cx="2335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SemiBold" panose="00000700000000000000" pitchFamily="2" charset="-52"/>
                </a:rPr>
                <a:t>Набор на выявление гепатита В при низкой вирусной нагрузке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-52"/>
              </a:endParaRPr>
            </a:p>
          </p:txBody>
        </p:sp>
      </p:grp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2FBF19AF-9EB5-EEAF-8B9D-685115341C4C}"/>
              </a:ext>
            </a:extLst>
          </p:cNvPr>
          <p:cNvCxnSpPr/>
          <p:nvPr/>
        </p:nvCxnSpPr>
        <p:spPr>
          <a:xfrm>
            <a:off x="2586168" y="2683022"/>
            <a:ext cx="1055736" cy="0"/>
          </a:xfrm>
          <a:prstGeom prst="straightConnector1">
            <a:avLst/>
          </a:prstGeom>
          <a:ln w="19050">
            <a:solidFill>
              <a:srgbClr val="36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D0D66AE3-74F8-7E35-BB2C-DBC325A2C76C}"/>
              </a:ext>
            </a:extLst>
          </p:cNvPr>
          <p:cNvCxnSpPr/>
          <p:nvPr/>
        </p:nvCxnSpPr>
        <p:spPr>
          <a:xfrm>
            <a:off x="2555026" y="4249012"/>
            <a:ext cx="1055736" cy="0"/>
          </a:xfrm>
          <a:prstGeom prst="straightConnector1">
            <a:avLst/>
          </a:prstGeom>
          <a:ln w="19050">
            <a:solidFill>
              <a:srgbClr val="36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A1DD8AC9-B4D5-7CEC-F80E-1629E600244E}"/>
              </a:ext>
            </a:extLst>
          </p:cNvPr>
          <p:cNvCxnSpPr/>
          <p:nvPr/>
        </p:nvCxnSpPr>
        <p:spPr>
          <a:xfrm>
            <a:off x="2491895" y="5442943"/>
            <a:ext cx="1055736" cy="0"/>
          </a:xfrm>
          <a:prstGeom prst="straightConnector1">
            <a:avLst/>
          </a:prstGeom>
          <a:ln w="19050">
            <a:solidFill>
              <a:srgbClr val="36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C3380CAA-2860-B7CC-038A-B86D9F36D5C2}"/>
              </a:ext>
            </a:extLst>
          </p:cNvPr>
          <p:cNvCxnSpPr/>
          <p:nvPr/>
        </p:nvCxnSpPr>
        <p:spPr>
          <a:xfrm>
            <a:off x="5388429" y="2760353"/>
            <a:ext cx="707571" cy="830251"/>
          </a:xfrm>
          <a:prstGeom prst="straightConnector1">
            <a:avLst/>
          </a:prstGeom>
          <a:ln w="19050">
            <a:solidFill>
              <a:srgbClr val="36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D99D47A6-B345-D7C1-BA24-26A1B907E933}"/>
              </a:ext>
            </a:extLst>
          </p:cNvPr>
          <p:cNvCxnSpPr/>
          <p:nvPr/>
        </p:nvCxnSpPr>
        <p:spPr>
          <a:xfrm flipV="1">
            <a:off x="5531760" y="4652829"/>
            <a:ext cx="600793" cy="817635"/>
          </a:xfrm>
          <a:prstGeom prst="straightConnector1">
            <a:avLst/>
          </a:prstGeom>
          <a:ln w="19050">
            <a:solidFill>
              <a:srgbClr val="36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F0C22A65-E3F2-7F34-F2BC-FEE2A011F533}"/>
              </a:ext>
            </a:extLst>
          </p:cNvPr>
          <p:cNvCxnSpPr/>
          <p:nvPr/>
        </p:nvCxnSpPr>
        <p:spPr>
          <a:xfrm flipV="1">
            <a:off x="7652657" y="2133710"/>
            <a:ext cx="920518" cy="1295290"/>
          </a:xfrm>
          <a:prstGeom prst="straightConnector1">
            <a:avLst/>
          </a:prstGeom>
          <a:ln w="19050">
            <a:solidFill>
              <a:srgbClr val="36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BED89B0A-832F-74A6-0018-48F4EA9FABBF}"/>
              </a:ext>
            </a:extLst>
          </p:cNvPr>
          <p:cNvCxnSpPr/>
          <p:nvPr/>
        </p:nvCxnSpPr>
        <p:spPr>
          <a:xfrm flipV="1">
            <a:off x="7824363" y="3027811"/>
            <a:ext cx="1070223" cy="746339"/>
          </a:xfrm>
          <a:prstGeom prst="straightConnector1">
            <a:avLst/>
          </a:prstGeom>
          <a:ln w="19050">
            <a:solidFill>
              <a:srgbClr val="36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D642E09B-832B-4870-F67C-43FE5EF1F8EE}"/>
              </a:ext>
            </a:extLst>
          </p:cNvPr>
          <p:cNvCxnSpPr/>
          <p:nvPr/>
        </p:nvCxnSpPr>
        <p:spPr>
          <a:xfrm>
            <a:off x="7824363" y="4249012"/>
            <a:ext cx="600475" cy="682217"/>
          </a:xfrm>
          <a:prstGeom prst="straightConnector1">
            <a:avLst/>
          </a:prstGeom>
          <a:ln w="19050">
            <a:solidFill>
              <a:srgbClr val="36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>
            <a:extLst>
              <a:ext uri="{FF2B5EF4-FFF2-40B4-BE49-F238E27FC236}">
                <a16:creationId xmlns:a16="http://schemas.microsoft.com/office/drawing/2014/main" id="{1927E39A-A80C-48D7-23D0-3E74D833D02A}"/>
              </a:ext>
            </a:extLst>
          </p:cNvPr>
          <p:cNvCxnSpPr/>
          <p:nvPr/>
        </p:nvCxnSpPr>
        <p:spPr>
          <a:xfrm>
            <a:off x="7652657" y="4546548"/>
            <a:ext cx="920518" cy="1421804"/>
          </a:xfrm>
          <a:prstGeom prst="straightConnector1">
            <a:avLst/>
          </a:prstGeom>
          <a:ln w="19050">
            <a:solidFill>
              <a:srgbClr val="36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id="{478A9DD7-A854-F2AF-F152-DA5F29B8CD46}"/>
              </a:ext>
            </a:extLst>
          </p:cNvPr>
          <p:cNvCxnSpPr>
            <a:stCxn id="42" idx="3"/>
            <a:endCxn id="46" idx="1"/>
          </p:cNvCxnSpPr>
          <p:nvPr/>
        </p:nvCxnSpPr>
        <p:spPr>
          <a:xfrm>
            <a:off x="7917379" y="4073678"/>
            <a:ext cx="549511" cy="7551"/>
          </a:xfrm>
          <a:prstGeom prst="straightConnector1">
            <a:avLst/>
          </a:prstGeom>
          <a:ln w="19050">
            <a:solidFill>
              <a:srgbClr val="36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74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774D12-468C-79C9-643F-CBAA5394BE4A}"/>
              </a:ext>
            </a:extLst>
          </p:cNvPr>
          <p:cNvSpPr txBox="1"/>
          <p:nvPr/>
        </p:nvSpPr>
        <p:spPr>
          <a:xfrm>
            <a:off x="1392506" y="341412"/>
            <a:ext cx="9480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НАБОР ДЛЯ ВЫЯВЛЕНИЯ </a:t>
            </a:r>
            <a:r>
              <a:rPr lang="ru-RU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ГЕПАТИТА В </a:t>
            </a:r>
          </a:p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ПРИ НИЗКОЙ ВИРУСНОЙ НАГРУЗКЕ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516431-6819-CDD5-5C67-3913F41C419B}"/>
              </a:ext>
            </a:extLst>
          </p:cNvPr>
          <p:cNvSpPr txBox="1"/>
          <p:nvPr/>
        </p:nvSpPr>
        <p:spPr>
          <a:xfrm>
            <a:off x="6187062" y="1550189"/>
            <a:ext cx="57610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  <a:cs typeface="Times New Roman" panose="02020603050405020304" pitchFamily="18" charset="0"/>
              </a:rPr>
              <a:t>Назначение:</a:t>
            </a:r>
            <a:r>
              <a:rPr lang="ru-RU" sz="14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1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выявление ДНК вируса при скрытой форме хронического вирусного гепатита В.</a:t>
            </a:r>
            <a:endParaRPr lang="ru-RU" sz="1100" b="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ABFBB-D498-1512-D30B-CA43F484A5A9}"/>
              </a:ext>
            </a:extLst>
          </p:cNvPr>
          <p:cNvSpPr txBox="1"/>
          <p:nvPr/>
        </p:nvSpPr>
        <p:spPr>
          <a:xfrm>
            <a:off x="6150550" y="2123677"/>
            <a:ext cx="572452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</a:rPr>
              <a:t>Использование:</a:t>
            </a:r>
            <a:r>
              <a:rPr lang="ru-RU" sz="14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 SemiBold" panose="00000700000000000000" pitchFamily="2" charset="-52"/>
              </a:rPr>
              <a:t> 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для выявления распространенности скрытого гепатита В у доноров крови, у беременных женщин, у трудовых мигрантов, у ВИЧ-инфицированных лиц, у пациентов, получающих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гемодиализную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 терапию, и больных с гепатитом неясной этиологии.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4FB91-3FE0-09A1-0E95-13DADAEF1917}"/>
              </a:ext>
            </a:extLst>
          </p:cNvPr>
          <p:cNvSpPr txBox="1"/>
          <p:nvPr/>
        </p:nvSpPr>
        <p:spPr>
          <a:xfrm>
            <a:off x="6161038" y="3064655"/>
            <a:ext cx="572452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</a:rPr>
              <a:t>Принцип тестирования: 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для выявления вируса гепатита В с применением «гнездовой» ПЦР с использованием на первом этапе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олигонуклеотидных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праймеров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, фланкирующих полный геном вируса, а на втором этапе трех пар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олигонуклеотидных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праймеров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 к трем регионам (ген </a:t>
            </a:r>
            <a:r>
              <a:rPr lang="en-US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S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, ген Х, ген </a:t>
            </a:r>
            <a:r>
              <a:rPr lang="en-US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Core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) генома вируса, а также одной пары к фрагменту гена человека HPRT и соответствующих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олигонуклеотидных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 флуоресцентно меченых зондов, комплементарных участкам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амплифицируемых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 фрагментов, несущих на 5’-конце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флуорофоры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, а на 3’-конце не флуоресцентные тушители. Регистрируют полученные результаты посредством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гибридизационно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-флуоресцентной детекции в режиме реального времени.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AE820-42B6-2981-0318-835E2336C0BE}"/>
              </a:ext>
            </a:extLst>
          </p:cNvPr>
          <p:cNvSpPr txBox="1"/>
          <p:nvPr/>
        </p:nvSpPr>
        <p:spPr>
          <a:xfrm>
            <a:off x="6187062" y="5138686"/>
            <a:ext cx="572452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Состав медицинского изделия: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олигонуклеотидные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праймеры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, комплементарные областям наибольшего сходства геномов различных изолятов; внутренние (вложенные, гнездовые)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праймеры</a:t>
            </a:r>
            <a:r>
              <a:rPr lang="ru-RU" sz="11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для ВГВ,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праймеры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 к гену человека HPRT и флуоресцентно меченые зонды, комплементарные участкам </a:t>
            </a:r>
            <a:r>
              <a:rPr lang="ru-RU" sz="11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амплифицируемых</a:t>
            </a:r>
            <a:r>
              <a:rPr lang="ru-RU" sz="11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</a:rPr>
              <a:t> на втором этапе фрагментов.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91AC007-FFAC-F581-649D-45B1832BC127}"/>
              </a:ext>
            </a:extLst>
          </p:cNvPr>
          <p:cNvGrpSpPr/>
          <p:nvPr/>
        </p:nvGrpSpPr>
        <p:grpSpPr>
          <a:xfrm>
            <a:off x="9911878" y="301723"/>
            <a:ext cx="2843857" cy="1178854"/>
            <a:chOff x="4490919" y="-705961"/>
            <a:chExt cx="3878051" cy="1597901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9F7A502F-67DA-7310-9BEB-2B1BA451AA23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576D7C7-9D98-5CBC-F9E4-DCCA0510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pic>
        <p:nvPicPr>
          <p:cNvPr id="12" name="Picture 3" descr="Рисунок 1">
            <a:extLst>
              <a:ext uri="{FF2B5EF4-FFF2-40B4-BE49-F238E27FC236}">
                <a16:creationId xmlns:a16="http://schemas.microsoft.com/office/drawing/2014/main" id="{DF4E47BF-2BBF-020A-26F6-241E1A213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74" y="3669478"/>
            <a:ext cx="3242191" cy="184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0C65B7-02D4-6C95-E627-3FAE3D1E7E81}"/>
              </a:ext>
            </a:extLst>
          </p:cNvPr>
          <p:cNvSpPr txBox="1"/>
          <p:nvPr/>
        </p:nvSpPr>
        <p:spPr>
          <a:xfrm>
            <a:off x="374965" y="5442128"/>
            <a:ext cx="5870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На графике кривые флуоресценции отражают динамику образования продуктов реакции в ходе второго этапа ПЦР. Кривая CY5, представляющая собой результат амплификации гена человека HPRT, свидетельствует об успешности экстракции ДНК и последующей амплификации, а также кривые FAM, HEX, ROX, представляющие собой результат амплификации трех регионов генома ВГВ.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AD4616-792F-DB2B-BB68-E14F5D76BDA4}"/>
              </a:ext>
            </a:extLst>
          </p:cNvPr>
          <p:cNvSpPr txBox="1"/>
          <p:nvPr/>
        </p:nvSpPr>
        <p:spPr>
          <a:xfrm>
            <a:off x="261935" y="1192866"/>
            <a:ext cx="5873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Скрытая форма гепатита В определяется наличием ДНК ВГВ в ткани печени при отсутствии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HBsAg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 в периферической крови и крайне низкой вирусной нагрузкой в периферической крови, вплоть до невозможности обнаружения.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325B3670-B2B5-CE8B-8658-DE89C044365F}"/>
              </a:ext>
            </a:extLst>
          </p:cNvPr>
          <p:cNvGrpSpPr/>
          <p:nvPr/>
        </p:nvGrpSpPr>
        <p:grpSpPr>
          <a:xfrm>
            <a:off x="-83530" y="1670777"/>
            <a:ext cx="6692742" cy="3701739"/>
            <a:chOff x="-83530" y="1670777"/>
            <a:chExt cx="6692742" cy="370173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9E52418-C287-ADF6-295C-A234075C7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1709" y="1670777"/>
              <a:ext cx="2587503" cy="3701739"/>
            </a:xfrm>
            <a:prstGeom prst="rect">
              <a:avLst/>
            </a:prstGeom>
          </p:spPr>
        </p:pic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B565989-2BCF-BAB9-0F90-D2B88A7DF23B}"/>
                </a:ext>
              </a:extLst>
            </p:cNvPr>
            <p:cNvSpPr/>
            <p:nvPr/>
          </p:nvSpPr>
          <p:spPr>
            <a:xfrm>
              <a:off x="4872547" y="2582417"/>
              <a:ext cx="885825" cy="904875"/>
            </a:xfrm>
            <a:prstGeom prst="ellipse">
              <a:avLst/>
            </a:prstGeom>
            <a:noFill/>
            <a:ln w="38100">
              <a:solidFill>
                <a:srgbClr val="366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E1C5C6AC-11F5-995A-4711-B9219A0D000B}"/>
                </a:ext>
              </a:extLst>
            </p:cNvPr>
            <p:cNvCxnSpPr/>
            <p:nvPr/>
          </p:nvCxnSpPr>
          <p:spPr>
            <a:xfrm flipH="1" flipV="1">
              <a:off x="4334933" y="2336800"/>
              <a:ext cx="863600" cy="698054"/>
            </a:xfrm>
            <a:prstGeom prst="straightConnector1">
              <a:avLst/>
            </a:prstGeom>
            <a:ln>
              <a:solidFill>
                <a:srgbClr val="366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D95D953C-17AA-BE6D-BABA-E00135CF85C3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4173480" y="3034855"/>
              <a:ext cx="699067" cy="20043"/>
            </a:xfrm>
            <a:prstGeom prst="straightConnector1">
              <a:avLst/>
            </a:prstGeom>
            <a:ln>
              <a:solidFill>
                <a:srgbClr val="366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378201-06EA-F7B0-BF7C-309F4725EA72}"/>
                </a:ext>
              </a:extLst>
            </p:cNvPr>
            <p:cNvSpPr txBox="1"/>
            <p:nvPr/>
          </p:nvSpPr>
          <p:spPr>
            <a:xfrm>
              <a:off x="3615265" y="2002953"/>
              <a:ext cx="719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Ткань печени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27C5EA-CABD-393E-395C-9DF44479DD2A}"/>
                </a:ext>
              </a:extLst>
            </p:cNvPr>
            <p:cNvSpPr txBox="1"/>
            <p:nvPr/>
          </p:nvSpPr>
          <p:spPr>
            <a:xfrm>
              <a:off x="2445639" y="1910345"/>
              <a:ext cx="9046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ДНК ВГВ+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5FE460-4451-61B9-634D-C2464210789E}"/>
                </a:ext>
              </a:extLst>
            </p:cNvPr>
            <p:cNvSpPr txBox="1"/>
            <p:nvPr/>
          </p:nvSpPr>
          <p:spPr>
            <a:xfrm>
              <a:off x="3539380" y="2779636"/>
              <a:ext cx="719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Плазма крови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FC35B9-9B9A-2CC8-73AC-5F6A16CD74A5}"/>
                </a:ext>
              </a:extLst>
            </p:cNvPr>
            <p:cNvSpPr txBox="1"/>
            <p:nvPr/>
          </p:nvSpPr>
          <p:spPr>
            <a:xfrm>
              <a:off x="2090578" y="2779636"/>
              <a:ext cx="1010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HBsAg-</a:t>
              </a:r>
              <a:endPara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endParaRPr>
            </a:p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ДНК ВГВ-/+</a:t>
              </a:r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5BFBAB81-D386-6F71-F6EC-FD7318DA5B46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 flipV="1">
              <a:off x="3230813" y="2079897"/>
              <a:ext cx="384452" cy="123111"/>
            </a:xfrm>
            <a:prstGeom prst="straightConnector1">
              <a:avLst/>
            </a:prstGeom>
            <a:ln>
              <a:solidFill>
                <a:srgbClr val="366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D9625C7A-D006-22A5-105E-941129EADE8B}"/>
                </a:ext>
              </a:extLst>
            </p:cNvPr>
            <p:cNvCxnSpPr>
              <a:cxnSpLocks/>
              <a:stCxn id="25" idx="1"/>
              <a:endCxn id="27" idx="3"/>
            </p:cNvCxnSpPr>
            <p:nvPr/>
          </p:nvCxnSpPr>
          <p:spPr>
            <a:xfrm flipH="1">
              <a:off x="3101408" y="2979691"/>
              <a:ext cx="437972" cy="0"/>
            </a:xfrm>
            <a:prstGeom prst="straightConnector1">
              <a:avLst/>
            </a:prstGeom>
            <a:ln>
              <a:solidFill>
                <a:srgbClr val="366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D3630196-7CC7-3EBC-8273-57C11EFB5FA6}"/>
                </a:ext>
              </a:extLst>
            </p:cNvPr>
            <p:cNvSpPr/>
            <p:nvPr/>
          </p:nvSpPr>
          <p:spPr>
            <a:xfrm>
              <a:off x="2080310" y="2668018"/>
              <a:ext cx="1007419" cy="645306"/>
            </a:xfrm>
            <a:prstGeom prst="ellipse">
              <a:avLst/>
            </a:prstGeom>
            <a:noFill/>
            <a:ln>
              <a:solidFill>
                <a:srgbClr val="366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1587128-2268-5DB5-8ED0-F2B3359D304B}"/>
                </a:ext>
              </a:extLst>
            </p:cNvPr>
            <p:cNvSpPr txBox="1"/>
            <p:nvPr/>
          </p:nvSpPr>
          <p:spPr>
            <a:xfrm>
              <a:off x="377448" y="2145578"/>
              <a:ext cx="2216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Серопозитивные</a:t>
              </a:r>
              <a:endPara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endParaRPr>
            </a:p>
            <a:p>
              <a:pPr algn="ctr"/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(anti-</a:t>
              </a:r>
              <a:r>
                <a:rPr lang="en-US" sz="9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Hbcor</a:t>
              </a: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+</a:t>
              </a:r>
              <a:r>
                <a:rPr lang="ru-RU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 и/или </a:t>
              </a: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anti-</a:t>
              </a:r>
              <a:r>
                <a:rPr lang="ru-RU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Н</a:t>
              </a: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Bs+)</a:t>
              </a:r>
              <a:endPara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E9E21A-73C8-BE01-4656-8676FF1860A0}"/>
                </a:ext>
              </a:extLst>
            </p:cNvPr>
            <p:cNvSpPr txBox="1"/>
            <p:nvPr/>
          </p:nvSpPr>
          <p:spPr>
            <a:xfrm>
              <a:off x="-83530" y="3027466"/>
              <a:ext cx="2216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Серонегативные</a:t>
              </a:r>
              <a:endPara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endParaRPr>
            </a:p>
            <a:p>
              <a:pPr algn="ctr"/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(anti-</a:t>
              </a:r>
              <a:r>
                <a:rPr lang="en-US" sz="9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Hbcor</a:t>
              </a:r>
              <a:r>
                <a:rPr lang="ru-RU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-, </a:t>
              </a: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anti-</a:t>
              </a:r>
              <a:r>
                <a:rPr lang="ru-RU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Н</a:t>
              </a: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Bs</a:t>
              </a:r>
              <a:r>
                <a:rPr lang="ru-RU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-</a:t>
              </a: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)</a:t>
              </a:r>
              <a:endPara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endParaRPr>
            </a:p>
          </p:txBody>
        </p:sp>
        <p:cxnSp>
          <p:nvCxnSpPr>
            <p:cNvPr id="41" name="Прямая со стрелкой 40">
              <a:extLst>
                <a:ext uri="{FF2B5EF4-FFF2-40B4-BE49-F238E27FC236}">
                  <a16:creationId xmlns:a16="http://schemas.microsoft.com/office/drawing/2014/main" id="{F0572187-7726-BC40-ECC6-D2424DA18619}"/>
                </a:ext>
              </a:extLst>
            </p:cNvPr>
            <p:cNvCxnSpPr>
              <a:stCxn id="37" idx="0"/>
            </p:cNvCxnSpPr>
            <p:nvPr/>
          </p:nvCxnSpPr>
          <p:spPr>
            <a:xfrm flipH="1" flipV="1">
              <a:off x="2066631" y="2504261"/>
              <a:ext cx="517389" cy="163757"/>
            </a:xfrm>
            <a:prstGeom prst="straightConnector1">
              <a:avLst/>
            </a:prstGeom>
            <a:ln>
              <a:solidFill>
                <a:srgbClr val="366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>
              <a:extLst>
                <a:ext uri="{FF2B5EF4-FFF2-40B4-BE49-F238E27FC236}">
                  <a16:creationId xmlns:a16="http://schemas.microsoft.com/office/drawing/2014/main" id="{F0B32788-5139-C69D-17D8-F0B2E859A75A}"/>
                </a:ext>
              </a:extLst>
            </p:cNvPr>
            <p:cNvCxnSpPr>
              <a:stCxn id="37" idx="4"/>
            </p:cNvCxnSpPr>
            <p:nvPr/>
          </p:nvCxnSpPr>
          <p:spPr>
            <a:xfrm flipH="1">
              <a:off x="1750052" y="3313324"/>
              <a:ext cx="833968" cy="0"/>
            </a:xfrm>
            <a:prstGeom prst="straightConnector1">
              <a:avLst/>
            </a:prstGeom>
            <a:ln>
              <a:solidFill>
                <a:srgbClr val="366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615314F-0F8F-F459-E424-F735269C5E4F}"/>
                </a:ext>
              </a:extLst>
            </p:cNvPr>
            <p:cNvSpPr txBox="1"/>
            <p:nvPr/>
          </p:nvSpPr>
          <p:spPr>
            <a:xfrm>
              <a:off x="2177576" y="2397620"/>
              <a:ext cx="7196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rgbClr val="366092"/>
                  </a:solidFill>
                  <a:latin typeface="Montserrat" panose="00000500000000000000" pitchFamily="2" charset="-52"/>
                </a:rPr>
                <a:t>80%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3465BE7-3DD6-9CED-2920-2BB26AC2F845}"/>
                </a:ext>
              </a:extLst>
            </p:cNvPr>
            <p:cNvSpPr txBox="1"/>
            <p:nvPr/>
          </p:nvSpPr>
          <p:spPr>
            <a:xfrm>
              <a:off x="1599167" y="3024172"/>
              <a:ext cx="7196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rgbClr val="366092"/>
                  </a:solidFill>
                  <a:latin typeface="Montserrat" panose="00000500000000000000" pitchFamily="2" charset="-52"/>
                </a:rPr>
                <a:t>20%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7780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522455F-43DA-0315-D859-F22C77B75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2" t="13867" r="3715" b="9245"/>
          <a:stretch>
            <a:fillRect/>
          </a:stretch>
        </p:blipFill>
        <p:spPr>
          <a:xfrm>
            <a:off x="3225563" y="1727200"/>
            <a:ext cx="2700337" cy="4635500"/>
          </a:xfrm>
          <a:custGeom>
            <a:avLst/>
            <a:gdLst>
              <a:gd name="connsiteX0" fmla="*/ 0 w 2700337"/>
              <a:gd name="connsiteY0" fmla="*/ 0 h 4635500"/>
              <a:gd name="connsiteX1" fmla="*/ 2700337 w 2700337"/>
              <a:gd name="connsiteY1" fmla="*/ 0 h 4635500"/>
              <a:gd name="connsiteX2" fmla="*/ 2700337 w 2700337"/>
              <a:gd name="connsiteY2" fmla="*/ 4635500 h 4635500"/>
              <a:gd name="connsiteX3" fmla="*/ 0 w 2700337"/>
              <a:gd name="connsiteY3" fmla="*/ 4635500 h 463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0337" h="4635500">
                <a:moveTo>
                  <a:pt x="0" y="0"/>
                </a:moveTo>
                <a:lnTo>
                  <a:pt x="2700337" y="0"/>
                </a:lnTo>
                <a:lnTo>
                  <a:pt x="2700337" y="4635500"/>
                </a:lnTo>
                <a:lnTo>
                  <a:pt x="0" y="4635500"/>
                </a:lnTo>
                <a:close/>
              </a:path>
            </a:pathLst>
          </a:cu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11A6EF-C8AE-9C6C-AE3D-6A3EB3442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1" t="15682" r="1437" b="7185"/>
          <a:stretch>
            <a:fillRect/>
          </a:stretch>
        </p:blipFill>
        <p:spPr>
          <a:xfrm>
            <a:off x="334963" y="1727200"/>
            <a:ext cx="2700337" cy="4635500"/>
          </a:xfrm>
          <a:custGeom>
            <a:avLst/>
            <a:gdLst>
              <a:gd name="connsiteX0" fmla="*/ 0 w 2700337"/>
              <a:gd name="connsiteY0" fmla="*/ 0 h 4635500"/>
              <a:gd name="connsiteX1" fmla="*/ 2700337 w 2700337"/>
              <a:gd name="connsiteY1" fmla="*/ 0 h 4635500"/>
              <a:gd name="connsiteX2" fmla="*/ 2700337 w 2700337"/>
              <a:gd name="connsiteY2" fmla="*/ 4635500 h 4635500"/>
              <a:gd name="connsiteX3" fmla="*/ 0 w 2700337"/>
              <a:gd name="connsiteY3" fmla="*/ 4635500 h 463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0337" h="4635500">
                <a:moveTo>
                  <a:pt x="0" y="0"/>
                </a:moveTo>
                <a:lnTo>
                  <a:pt x="2700337" y="0"/>
                </a:lnTo>
                <a:lnTo>
                  <a:pt x="2700337" y="4635500"/>
                </a:lnTo>
                <a:lnTo>
                  <a:pt x="0" y="46355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97F1D1-5D3F-2426-D98C-F01E5371BFD0}"/>
              </a:ext>
            </a:extLst>
          </p:cNvPr>
          <p:cNvSpPr txBox="1"/>
          <p:nvPr/>
        </p:nvSpPr>
        <p:spPr>
          <a:xfrm>
            <a:off x="876301" y="368300"/>
            <a:ext cx="10253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НАБОР ДЛЯ ПЕРСОНИФИЦИРОВАННОЙ </a:t>
            </a:r>
          </a:p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ДИАГНОСТИКИ СОСТОЯНИЯ</a:t>
            </a:r>
          </a:p>
          <a:p>
            <a:pPr algn="ctr"/>
            <a:r>
              <a:rPr lang="ru-RU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Т- И В- КЛЕТОЧНОГО ИММУНИТЕТА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93092-2935-006E-D8B2-B519BDC2947C}"/>
              </a:ext>
            </a:extLst>
          </p:cNvPr>
          <p:cNvSpPr txBox="1"/>
          <p:nvPr/>
        </p:nvSpPr>
        <p:spPr>
          <a:xfrm>
            <a:off x="6150771" y="2098431"/>
            <a:ext cx="574087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  <a:cs typeface="Times New Roman" panose="02020603050405020304" pitchFamily="18" charset="0"/>
              </a:rPr>
              <a:t>Назначение:</a:t>
            </a:r>
            <a:r>
              <a:rPr lang="ru-RU" sz="14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предназначен</a:t>
            </a:r>
            <a:r>
              <a:rPr lang="ru-RU" sz="1200" b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для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оценки иммунного статуса пациентов.</a:t>
            </a:r>
            <a:endParaRPr lang="ru-RU" sz="1200" b="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  <a:p>
            <a:endParaRPr lang="ru-RU" sz="1100" b="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5D3AD7E-2533-3D58-B769-9380531645D5}"/>
              </a:ext>
            </a:extLst>
          </p:cNvPr>
          <p:cNvGrpSpPr/>
          <p:nvPr/>
        </p:nvGrpSpPr>
        <p:grpSpPr>
          <a:xfrm>
            <a:off x="9911878" y="301723"/>
            <a:ext cx="2843857" cy="1178854"/>
            <a:chOff x="4490919" y="-705961"/>
            <a:chExt cx="3878051" cy="1597901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A870D83B-A1AF-8585-C912-EC98442E6CF6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3677C11-8E78-2CBF-584F-044FD1B2A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23C48E-DF9E-ECBF-88E0-0AE909C44F74}"/>
              </a:ext>
            </a:extLst>
          </p:cNvPr>
          <p:cNvSpPr txBox="1"/>
          <p:nvPr/>
        </p:nvSpPr>
        <p:spPr>
          <a:xfrm>
            <a:off x="6158947" y="2704838"/>
            <a:ext cx="572452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</a:rPr>
              <a:t>Использование:</a:t>
            </a:r>
            <a:r>
              <a:rPr lang="ru-RU" sz="120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для</a:t>
            </a:r>
            <a:r>
              <a:rPr lang="ru-RU" sz="1200" b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определения количества целевых молекул ДНК </a:t>
            </a:r>
            <a:r>
              <a:rPr lang="en-US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TREC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, </a:t>
            </a:r>
            <a:r>
              <a:rPr lang="en-US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KREC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и двух эталонных нормировочных генов HPRT и </a:t>
            </a:r>
            <a:r>
              <a:rPr lang="en-US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RPP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30. </a:t>
            </a:r>
            <a:endParaRPr lang="ru-RU" sz="1200" b="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  <a:p>
            <a:endParaRPr lang="ru-RU" sz="1100" kern="12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anose="000005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BF57ED-38AF-3A84-6E5A-3A66AF0AF675}"/>
              </a:ext>
            </a:extLst>
          </p:cNvPr>
          <p:cNvSpPr txBox="1"/>
          <p:nvPr/>
        </p:nvSpPr>
        <p:spPr>
          <a:xfrm>
            <a:off x="6150769" y="3474736"/>
            <a:ext cx="572452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</a:rPr>
              <a:t>Принцип тестирования: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диагностику проводят с использованием ДНК, выделенной из цельной крови или сухих пятен крови (сухой капли крови).</a:t>
            </a:r>
          </a:p>
          <a:p>
            <a:endParaRPr lang="ru-RU" sz="1100" kern="12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anose="000005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205DAF-F085-2294-1E81-CEBC43A06BAB}"/>
              </a:ext>
            </a:extLst>
          </p:cNvPr>
          <p:cNvSpPr txBox="1"/>
          <p:nvPr/>
        </p:nvSpPr>
        <p:spPr>
          <a:xfrm>
            <a:off x="6158947" y="4265809"/>
            <a:ext cx="569809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Состав медицинского изделия: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буферный раствор, содержащий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Трис-HCl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pH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8,8 (при 25 °C),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KCl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, 6-7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мМ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MgCl2,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дезоксинуклеозидтрифосфаты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,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глицерол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,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Tween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20,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SynTaq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ДНК-полимеразу с ингибирующими активность фермента антителами (или 1 ед. рекомбинантной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Taq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ДНК-полимеразы, или Hot-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start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Taq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ДНК-полимеразы).</a:t>
            </a:r>
          </a:p>
          <a:p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97178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10D635-54DC-D6EA-F76D-8DFD5F19E3F9}"/>
              </a:ext>
            </a:extLst>
          </p:cNvPr>
          <p:cNvSpPr txBox="1"/>
          <p:nvPr/>
        </p:nvSpPr>
        <p:spPr>
          <a:xfrm>
            <a:off x="827780" y="533435"/>
            <a:ext cx="1025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ТЕСТ-СИСТЕМА </a:t>
            </a:r>
            <a:r>
              <a:rPr lang="ru-RU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(</a:t>
            </a:r>
            <a:r>
              <a:rPr lang="en-US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COVID-19) </a:t>
            </a:r>
            <a:r>
              <a:rPr lang="ru-RU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ПЦР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674F103-AD07-E379-304B-349A91812BE8}"/>
              </a:ext>
            </a:extLst>
          </p:cNvPr>
          <p:cNvGrpSpPr/>
          <p:nvPr/>
        </p:nvGrpSpPr>
        <p:grpSpPr>
          <a:xfrm>
            <a:off x="9911878" y="301723"/>
            <a:ext cx="2843857" cy="1178854"/>
            <a:chOff x="4490919" y="-705961"/>
            <a:chExt cx="3878051" cy="1597901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8C27FD1B-86D7-EFB2-2126-FC71B1A126EC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F84614D-9A46-2442-9411-A421C452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E7C85A8-49C7-313E-4B0F-9ADB37CEE0E2}"/>
              </a:ext>
            </a:extLst>
          </p:cNvPr>
          <p:cNvSpPr txBox="1"/>
          <p:nvPr/>
        </p:nvSpPr>
        <p:spPr>
          <a:xfrm>
            <a:off x="6132515" y="1781132"/>
            <a:ext cx="57408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  <a:cs typeface="Times New Roman" panose="02020603050405020304" pitchFamily="18" charset="0"/>
              </a:rPr>
              <a:t>Назначение: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диагностическое средство для этиологической диагностики коронавирусной инфекции COVID-19 и эпидемиологического контроля за распространением SARS-CoV-2</a:t>
            </a:r>
            <a:r>
              <a:rPr lang="ru-RU" sz="1200" b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и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используемое в клинической лабораторной диагностике. </a:t>
            </a:r>
            <a:endParaRPr lang="ru-RU" sz="1200" b="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3B362-4ECC-7E87-181C-BBA1844A2AA3}"/>
              </a:ext>
            </a:extLst>
          </p:cNvPr>
          <p:cNvSpPr txBox="1"/>
          <p:nvPr/>
        </p:nvSpPr>
        <p:spPr>
          <a:xfrm>
            <a:off x="6132514" y="2751567"/>
            <a:ext cx="5724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</a:rPr>
              <a:t>Использование: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для исследования клинического материала, полученного от лиц с клиническими симптомами инфекции, вызванной коронавирусом SARS-CoV-2, а также - по показаниям при других симптомах острых респираторных заболеваний.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7638D-9D80-C106-6EA9-868955D6B635}"/>
              </a:ext>
            </a:extLst>
          </p:cNvPr>
          <p:cNvSpPr txBox="1"/>
          <p:nvPr/>
        </p:nvSpPr>
        <p:spPr>
          <a:xfrm>
            <a:off x="6132513" y="3702100"/>
            <a:ext cx="572452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</a:rPr>
              <a:t>Принцип тестирования: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основывается на амплификации специфических фрагментов к ДНК, синтезированной на матрице РНК, экстрагированной из образцов исследуемого клинического материала, в ходе ОТ-ПЦР и детекции продуктов амплификации в режиме реального времени.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F80B47-D0E4-F809-DD2F-D657F486DF67}"/>
              </a:ext>
            </a:extLst>
          </p:cNvPr>
          <p:cNvSpPr txBox="1"/>
          <p:nvPr/>
        </p:nvSpPr>
        <p:spPr>
          <a:xfrm>
            <a:off x="6132513" y="4844872"/>
            <a:ext cx="57773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Состав медицинского изделия: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реактив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Amp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1RT,</a:t>
            </a:r>
            <a:r>
              <a:rPr lang="ru-RU" sz="1200" b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р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еактив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Amp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1B,</a:t>
            </a:r>
            <a:r>
              <a:rPr lang="ru-RU" sz="1200" b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р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еактив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Amp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2,</a:t>
            </a:r>
            <a:r>
              <a:rPr lang="ru-RU" sz="1200" b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К+ в пробирке,</a:t>
            </a:r>
            <a:r>
              <a:rPr lang="ru-RU" sz="1200" b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К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в пробирке,</a:t>
            </a:r>
            <a:r>
              <a:rPr lang="ru-RU" sz="1200" b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ПКО  в пробирке,</a:t>
            </a:r>
            <a:r>
              <a:rPr lang="ru-RU" sz="1200" b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ОКО  в пробирке,</a:t>
            </a:r>
            <a:r>
              <a:rPr lang="ru-RU" sz="1200" b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ВКО  в пробирке.</a:t>
            </a:r>
            <a:endParaRPr lang="ru-RU" sz="1200" b="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B27A9FB-ABED-18BC-5225-7A31676E1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247974"/>
            <a:ext cx="5619514" cy="273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24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60D412-0E36-D8D9-3508-1995547E8D3D}"/>
              </a:ext>
            </a:extLst>
          </p:cNvPr>
          <p:cNvSpPr txBox="1"/>
          <p:nvPr/>
        </p:nvSpPr>
        <p:spPr>
          <a:xfrm>
            <a:off x="6132513" y="3597357"/>
            <a:ext cx="5724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</a:rPr>
              <a:t>Использование:</a:t>
            </a:r>
            <a:r>
              <a:rPr lang="en-US" sz="140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МИ N-CoV-2-IgG PS предназначено для клинической лабораторной диагностики </a:t>
            </a:r>
            <a:r>
              <a:rPr lang="ru-RU" sz="1200" b="0" i="1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in</a:t>
            </a:r>
            <a:r>
              <a:rPr lang="ru-RU" sz="1200" b="0" i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i="1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vitro</a:t>
            </a:r>
            <a:r>
              <a:rPr lang="ru-RU" sz="1200" b="0" i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в качестве вспомогательного средства для оценки уровня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постковидного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гумморального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иммунитета.</a:t>
            </a:r>
            <a:endParaRPr lang="ru-RU" sz="1200" b="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E3976F-3F7B-CB57-A8E5-A11DF2E8D6F4}"/>
              </a:ext>
            </a:extLst>
          </p:cNvPr>
          <p:cNvSpPr txBox="1"/>
          <p:nvPr/>
        </p:nvSpPr>
        <p:spPr>
          <a:xfrm>
            <a:off x="827780" y="533435"/>
            <a:ext cx="10253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НАБОР РЕАГЕНТОВ ДЛЯ ИММУНОФЕРМЕНТНОГО </a:t>
            </a:r>
          </a:p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</a:rPr>
              <a:t>КОЛИЧЕСТВЕННОГО ОПРЕДЕЛЕНИЯ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anose="00000600000000000000" pitchFamily="2" charset="-52"/>
            </a:endParaRPr>
          </a:p>
          <a:p>
            <a:pPr algn="ctr"/>
            <a:r>
              <a:rPr lang="en-US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IgG </a:t>
            </a:r>
            <a:r>
              <a:rPr lang="ru-RU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К </a:t>
            </a:r>
            <a:r>
              <a:rPr lang="en-US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N-</a:t>
            </a:r>
            <a:r>
              <a:rPr lang="ru-RU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БЕЛКУ </a:t>
            </a:r>
            <a:r>
              <a:rPr lang="en-US" sz="2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SARS-CoV-2</a:t>
            </a:r>
            <a:endParaRPr lang="ru-RU" sz="2400" dirty="0">
              <a:solidFill>
                <a:srgbClr val="366092"/>
              </a:solidFill>
              <a:latin typeface="Montserrat SemiBold" panose="00000700000000000000" pitchFamily="2" charset="-52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D7ACB48-E773-1684-A321-9952F9D65BC0}"/>
              </a:ext>
            </a:extLst>
          </p:cNvPr>
          <p:cNvGrpSpPr/>
          <p:nvPr/>
        </p:nvGrpSpPr>
        <p:grpSpPr>
          <a:xfrm>
            <a:off x="9911878" y="301723"/>
            <a:ext cx="2843857" cy="1178854"/>
            <a:chOff x="4490919" y="-705961"/>
            <a:chExt cx="3878051" cy="1597901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A5936EC9-4D05-DECF-4C22-16A4E99214CB}"/>
                </a:ext>
              </a:extLst>
            </p:cNvPr>
            <p:cNvSpPr/>
            <p:nvPr/>
          </p:nvSpPr>
          <p:spPr>
            <a:xfrm>
              <a:off x="5768340" y="-556259"/>
              <a:ext cx="1303020" cy="1318260"/>
            </a:xfrm>
            <a:prstGeom prst="ellipse">
              <a:avLst/>
            </a:prstGeom>
            <a:solidFill>
              <a:srgbClr val="36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9D503DB-D815-2E17-0F58-16AD7AC62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19" y="-705961"/>
              <a:ext cx="3878051" cy="159790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E75534-ACC3-7963-5319-E4FCEB3107F8}"/>
              </a:ext>
            </a:extLst>
          </p:cNvPr>
          <p:cNvSpPr txBox="1"/>
          <p:nvPr/>
        </p:nvSpPr>
        <p:spPr>
          <a:xfrm>
            <a:off x="6132513" y="2107676"/>
            <a:ext cx="574087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  <a:cs typeface="Times New Roman" panose="02020603050405020304" pitchFamily="18" charset="0"/>
              </a:rPr>
              <a:t>Назначение:</a:t>
            </a:r>
            <a:r>
              <a:rPr lang="en-US" sz="1400" b="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предназначен для количественного определения антител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IgG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-класса в сыворотке или плазме крови человека к N-белку коронавируса SARS-CoV-2 методом иммуноферментного анализа с целью выявления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сероконверсии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у лиц, инфицированных коронавирусом SARS-CoV-2, с клиническими признаками COVID-19, переболевших или контактировавших с SARS-CoV-2 в прошлом при отсутствии клинической симптоматики.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5679C-5093-2F4C-6D1B-509D659C702B}"/>
              </a:ext>
            </a:extLst>
          </p:cNvPr>
          <p:cNvSpPr txBox="1"/>
          <p:nvPr/>
        </p:nvSpPr>
        <p:spPr>
          <a:xfrm>
            <a:off x="6140689" y="4551657"/>
            <a:ext cx="57245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</a:rPr>
              <a:t>Принцип тестирования:</a:t>
            </a:r>
            <a:r>
              <a:rPr lang="en-US" sz="1400" kern="1200" dirty="0">
                <a:solidFill>
                  <a:srgbClr val="366092"/>
                </a:solidFill>
                <a:effectLst/>
                <a:latin typeface="Montserrat SemiBold" panose="00000700000000000000" pitchFamily="2" charset="-52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в качестве анализируемого образца используется плазма (в присутствии ЭДТА или цитрата натрия) или сыворотка периферической крови человека.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494E9-A997-4551-4615-EEAF45B6F849}"/>
              </a:ext>
            </a:extLst>
          </p:cNvPr>
          <p:cNvSpPr txBox="1"/>
          <p:nvPr/>
        </p:nvSpPr>
        <p:spPr>
          <a:xfrm>
            <a:off x="6140689" y="5321291"/>
            <a:ext cx="577739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Состав медицинского изделия:</a:t>
            </a:r>
            <a:r>
              <a:rPr lang="en-US" sz="1400" dirty="0">
                <a:solidFill>
                  <a:srgbClr val="366092"/>
                </a:solidFill>
                <a:latin typeface="Montserrat SemiBold" panose="00000700000000000000" pitchFamily="2" charset="-52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планшет Антиген</a:t>
            </a:r>
            <a:r>
              <a:rPr lang="ru-RU" sz="1200" b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N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-белок, калибратор (калибровочная проба), К</a:t>
            </a:r>
            <a:r>
              <a:rPr lang="ru-RU" sz="1200" b="0" kern="1200" baseline="-25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0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(нулевая калибровочная проба), К+ (контрольная положительная проба), </a:t>
            </a:r>
            <a:r>
              <a:rPr lang="ru-RU" sz="1200" b="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конъюгат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, ФСР-Т,</a:t>
            </a:r>
            <a:r>
              <a:rPr lang="ru-RU" sz="1200" b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РИП, ХСР, стоп-реагент, защитная пленка,</a:t>
            </a:r>
            <a:r>
              <a:rPr lang="ru-RU" sz="1200" b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 п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ланшет для разведения.</a:t>
            </a:r>
            <a:endParaRPr lang="ru-RU" sz="1200" b="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  <a:p>
            <a:endParaRPr lang="ru-RU" sz="1200" b="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7A56D3-575D-704E-A727-3BABE649E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2067580"/>
            <a:ext cx="5515504" cy="413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442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1382</Words>
  <Application>Microsoft Office PowerPoint</Application>
  <PresentationFormat>Широкоэкранный</PresentationFormat>
  <Paragraphs>160</Paragraphs>
  <Slides>18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Times New Roman</vt:lpstr>
      <vt:lpstr>Arial</vt:lpstr>
      <vt:lpstr>Montserrat Medium</vt:lpstr>
      <vt:lpstr>Symbol</vt:lpstr>
      <vt:lpstr>Montserrat</vt:lpstr>
      <vt:lpstr>Calibri Light</vt:lpstr>
      <vt:lpstr>Calibri</vt:lpstr>
      <vt:lpstr>Montserrat SemiBold</vt:lpstr>
      <vt:lpstr>Тема Office</vt:lpstr>
      <vt:lpstr>Документ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Овсянникова</dc:creator>
  <cp:lastModifiedBy>Егорова Светлана Александровна</cp:lastModifiedBy>
  <cp:revision>41</cp:revision>
  <dcterms:created xsi:type="dcterms:W3CDTF">2022-05-02T11:53:56Z</dcterms:created>
  <dcterms:modified xsi:type="dcterms:W3CDTF">2022-06-29T09:20:27Z</dcterms:modified>
</cp:coreProperties>
</file>