
<file path=[Content_Types].xml><?xml version="1.0" encoding="utf-8"?>
<Types xmlns="http://schemas.openxmlformats.org/package/2006/content-types">
  <Default Extension="png" ContentType="image/png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theme/themeOverride7.xml" ContentType="application/vnd.openxmlformats-officedocument.themeOverride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0" r:id="rId1"/>
  </p:sldMasterIdLst>
  <p:sldIdLst>
    <p:sldId id="256" r:id="rId2"/>
    <p:sldId id="286" r:id="rId3"/>
    <p:sldId id="287" r:id="rId4"/>
    <p:sldId id="288" r:id="rId5"/>
    <p:sldId id="289" r:id="rId6"/>
    <p:sldId id="290" r:id="rId7"/>
    <p:sldId id="291" r:id="rId8"/>
    <p:sldId id="292" r:id="rId9"/>
    <p:sldId id="281" r:id="rId10"/>
    <p:sldId id="282" r:id="rId11"/>
    <p:sldId id="294" r:id="rId12"/>
    <p:sldId id="296" r:id="rId13"/>
    <p:sldId id="295" r:id="rId14"/>
    <p:sldId id="297" r:id="rId15"/>
    <p:sldId id="273" r:id="rId16"/>
    <p:sldId id="301" r:id="rId17"/>
    <p:sldId id="299" r:id="rId18"/>
    <p:sldId id="307" r:id="rId19"/>
    <p:sldId id="305" r:id="rId20"/>
    <p:sldId id="283" r:id="rId21"/>
    <p:sldId id="303" r:id="rId22"/>
    <p:sldId id="313" r:id="rId23"/>
    <p:sldId id="314" r:id="rId24"/>
    <p:sldId id="317" r:id="rId25"/>
    <p:sldId id="315" r:id="rId26"/>
    <p:sldId id="272" r:id="rId27"/>
    <p:sldId id="284" r:id="rId28"/>
    <p:sldId id="308" r:id="rId29"/>
    <p:sldId id="329" r:id="rId30"/>
    <p:sldId id="309" r:id="rId31"/>
    <p:sldId id="311" r:id="rId32"/>
    <p:sldId id="325" r:id="rId33"/>
    <p:sldId id="310" r:id="rId34"/>
    <p:sldId id="270" r:id="rId35"/>
    <p:sldId id="262" r:id="rId36"/>
    <p:sldId id="258" r:id="rId37"/>
    <p:sldId id="259" r:id="rId38"/>
    <p:sldId id="275" r:id="rId39"/>
    <p:sldId id="320" r:id="rId40"/>
    <p:sldId id="324" r:id="rId41"/>
    <p:sldId id="321" r:id="rId42"/>
    <p:sldId id="322" r:id="rId43"/>
    <p:sldId id="323" r:id="rId44"/>
    <p:sldId id="276" r:id="rId45"/>
    <p:sldId id="312" r:id="rId46"/>
    <p:sldId id="326" r:id="rId47"/>
    <p:sldId id="327" r:id="rId48"/>
    <p:sldId id="328" r:id="rId49"/>
    <p:sldId id="280" r:id="rId5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6" autoAdjust="0"/>
    <p:restoredTop sz="94660"/>
  </p:normalViewPr>
  <p:slideViewPr>
    <p:cSldViewPr>
      <p:cViewPr varScale="1">
        <p:scale>
          <a:sx n="70" d="100"/>
          <a:sy n="70" d="100"/>
        </p:scale>
        <p:origin x="49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5;&#1088;&#1086;&#1092;&#1077;&#1089;&#1089;&#1086;&#1088;\Desktop\&#1056;&#1077;&#1089;&#1087;.&#1089;.%20&#1084;&#1077;&#1076;.&#1087;&#1091;&#1090;\&#1075;&#1088;&#1072;&#1092;&#1080;&#1082;&#1080;%20&#1076;&#1083;&#1103;%20&#1089;&#1090;&#1072;&#1090;&#1100;&#1080;%2005.02.2017l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7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'[графики для статьи 05.02.2017l.xlsx]летальность'!$A$2</c:f>
              <c:strCache>
                <c:ptCount val="1"/>
                <c:pt idx="0">
                  <c:v>заболеваемость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12700"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'[графики для статьи 05.02.2017l.xlsx]летальность'!$B$1:$AA$1</c:f>
              <c:numCache>
                <c:formatCode>General</c:formatCode>
                <c:ptCount val="10"/>
                <c:pt idx="0">
                  <c:v>1990</c:v>
                </c:pt>
                <c:pt idx="1">
                  <c:v>1992</c:v>
                </c:pt>
                <c:pt idx="2">
                  <c:v>1998</c:v>
                </c:pt>
                <c:pt idx="3">
                  <c:v>2000</c:v>
                </c:pt>
                <c:pt idx="4">
                  <c:v>2002</c:v>
                </c:pt>
                <c:pt idx="5">
                  <c:v>2006</c:v>
                </c:pt>
                <c:pt idx="6">
                  <c:v>2010</c:v>
                </c:pt>
                <c:pt idx="7">
                  <c:v>2012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'[графики для статьи 05.02.2017l.xlsx]летальность'!$B$2:$AA$2</c:f>
              <c:numCache>
                <c:formatCode>General</c:formatCode>
                <c:ptCount val="10"/>
                <c:pt idx="0">
                  <c:v>34.200000000000003</c:v>
                </c:pt>
                <c:pt idx="1">
                  <c:v>48.2</c:v>
                </c:pt>
                <c:pt idx="2">
                  <c:v>73.900000000000006</c:v>
                </c:pt>
                <c:pt idx="3">
                  <c:v>90.7</c:v>
                </c:pt>
                <c:pt idx="4">
                  <c:v>83.2</c:v>
                </c:pt>
                <c:pt idx="5">
                  <c:v>83.5</c:v>
                </c:pt>
                <c:pt idx="6">
                  <c:v>77.400000000000006</c:v>
                </c:pt>
                <c:pt idx="7">
                  <c:v>68.099999999999994</c:v>
                </c:pt>
                <c:pt idx="8">
                  <c:v>59.5</c:v>
                </c:pt>
                <c:pt idx="9">
                  <c:v>57.7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15493928"/>
        <c:axId val="115163976"/>
      </c:barChart>
      <c:lineChart>
        <c:grouping val="stacked"/>
        <c:varyColors val="0"/>
        <c:ser>
          <c:idx val="0"/>
          <c:order val="1"/>
          <c:tx>
            <c:strRef>
              <c:f>'[графики для статьи 05.02.2017l.xlsx]летальность'!$A$3</c:f>
              <c:strCache>
                <c:ptCount val="1"/>
                <c:pt idx="0">
                  <c:v>смертность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diamond"/>
            <c:size val="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dLbls>
            <c:spPr>
              <a:solidFill>
                <a:schemeClr val="bg1">
                  <a:lumMod val="95000"/>
                </a:schemeClr>
              </a:solidFill>
              <a:ln>
                <a:solidFill>
                  <a:sysClr val="windowText" lastClr="000000"/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'[графики для статьи 05.02.2017l.xlsx]летальность'!$B$1:$AA$1</c:f>
              <c:numCache>
                <c:formatCode>General</c:formatCode>
                <c:ptCount val="10"/>
                <c:pt idx="0">
                  <c:v>1990</c:v>
                </c:pt>
                <c:pt idx="1">
                  <c:v>1992</c:v>
                </c:pt>
                <c:pt idx="2">
                  <c:v>1998</c:v>
                </c:pt>
                <c:pt idx="3">
                  <c:v>2000</c:v>
                </c:pt>
                <c:pt idx="4">
                  <c:v>2002</c:v>
                </c:pt>
                <c:pt idx="5">
                  <c:v>2006</c:v>
                </c:pt>
                <c:pt idx="6">
                  <c:v>2010</c:v>
                </c:pt>
                <c:pt idx="7">
                  <c:v>2012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'[графики для статьи 05.02.2017l.xlsx]летальность'!$B$3:$AA$3</c:f>
              <c:numCache>
                <c:formatCode>General</c:formatCode>
                <c:ptCount val="10"/>
                <c:pt idx="0">
                  <c:v>7.7</c:v>
                </c:pt>
                <c:pt idx="1">
                  <c:v>12.6</c:v>
                </c:pt>
                <c:pt idx="2">
                  <c:v>17</c:v>
                </c:pt>
                <c:pt idx="3">
                  <c:v>29</c:v>
                </c:pt>
                <c:pt idx="4">
                  <c:v>21.9</c:v>
                </c:pt>
                <c:pt idx="5">
                  <c:v>20</c:v>
                </c:pt>
                <c:pt idx="6">
                  <c:v>15.4</c:v>
                </c:pt>
                <c:pt idx="7">
                  <c:v>12.4</c:v>
                </c:pt>
                <c:pt idx="8">
                  <c:v>10</c:v>
                </c:pt>
                <c:pt idx="9">
                  <c:v>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5493928"/>
        <c:axId val="115163976"/>
      </c:lineChart>
      <c:catAx>
        <c:axId val="115493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15163976"/>
        <c:crosses val="autoZero"/>
        <c:auto val="1"/>
        <c:lblAlgn val="ctr"/>
        <c:lblOffset val="100"/>
        <c:noMultiLvlLbl val="0"/>
      </c:catAx>
      <c:valAx>
        <c:axId val="1151639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1549392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24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6712546758426864E-2"/>
          <c:y val="8.2923404290552047E-2"/>
          <c:w val="0.72950172567011862"/>
          <c:h val="0.5959757238547074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15–19 </c:v>
                </c:pt>
              </c:strCache>
            </c:strRef>
          </c:tx>
          <c:spPr>
            <a:pattFill prst="pct5">
              <a:fgClr>
                <a:schemeClr val="tx1">
                  <a:lumMod val="50000"/>
                  <a:lumOff val="50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 w="24891">
                <a:noFill/>
              </a:ln>
            </c:spPr>
            <c:txPr>
              <a:bodyPr/>
              <a:lstStyle/>
              <a:p>
                <a:pPr>
                  <a:defRPr sz="882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Лист1!$B$1:$J$1</c:f>
              <c:strCache>
                <c:ptCount val="9"/>
                <c:pt idx="0">
                  <c:v>1998-2001</c:v>
                </c:pt>
                <c:pt idx="1">
                  <c:v>2008-2011</c:v>
                </c:pt>
                <c:pt idx="2">
                  <c:v>2013-2014</c:v>
                </c:pt>
                <c:pt idx="3">
                  <c:v> 1998-2001</c:v>
                </c:pt>
                <c:pt idx="4">
                  <c:v> 2008-2011</c:v>
                </c:pt>
                <c:pt idx="5">
                  <c:v> 2013-2014</c:v>
                </c:pt>
                <c:pt idx="6">
                  <c:v>  1998-2001</c:v>
                </c:pt>
                <c:pt idx="7">
                  <c:v>  2008-2011</c:v>
                </c:pt>
                <c:pt idx="8">
                  <c:v>  2013-2014</c:v>
                </c:pt>
              </c:strCache>
            </c:strRef>
          </c:cat>
          <c:val>
            <c:numRef>
              <c:f>Лист1!$B$2:$J$2</c:f>
              <c:numCache>
                <c:formatCode>General</c:formatCode>
                <c:ptCount val="9"/>
                <c:pt idx="0">
                  <c:v>6.1</c:v>
                </c:pt>
                <c:pt idx="1">
                  <c:v>0.8</c:v>
                </c:pt>
                <c:pt idx="2" formatCode="0.0">
                  <c:v>0</c:v>
                </c:pt>
                <c:pt idx="3">
                  <c:v>14.3</c:v>
                </c:pt>
                <c:pt idx="4" formatCode="0.0">
                  <c:v>0</c:v>
                </c:pt>
                <c:pt idx="5" formatCode="0.0">
                  <c:v>0</c:v>
                </c:pt>
                <c:pt idx="6">
                  <c:v>7.1</c:v>
                </c:pt>
                <c:pt idx="7">
                  <c:v>0.60000000000000064</c:v>
                </c:pt>
                <c:pt idx="8" formatCode="0.0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20–29 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ysClr val="windowText" lastClr="000000"/>
              </a:solidFill>
            </a:ln>
          </c:spPr>
          <c:invertIfNegative val="0"/>
          <c:dLbls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882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Лист1!$B$1:$J$1</c:f>
              <c:strCache>
                <c:ptCount val="9"/>
                <c:pt idx="0">
                  <c:v>1998-2001</c:v>
                </c:pt>
                <c:pt idx="1">
                  <c:v>2008-2011</c:v>
                </c:pt>
                <c:pt idx="2">
                  <c:v>2013-2014</c:v>
                </c:pt>
                <c:pt idx="3">
                  <c:v> 1998-2001</c:v>
                </c:pt>
                <c:pt idx="4">
                  <c:v> 2008-2011</c:v>
                </c:pt>
                <c:pt idx="5">
                  <c:v> 2013-2014</c:v>
                </c:pt>
                <c:pt idx="6">
                  <c:v>  1998-2001</c:v>
                </c:pt>
                <c:pt idx="7">
                  <c:v>  2008-2011</c:v>
                </c:pt>
                <c:pt idx="8">
                  <c:v>  2013-2014</c:v>
                </c:pt>
              </c:strCache>
            </c:strRef>
          </c:cat>
          <c:val>
            <c:numRef>
              <c:f>Лист1!$B$3:$J$3</c:f>
              <c:numCache>
                <c:formatCode>General</c:formatCode>
                <c:ptCount val="9"/>
                <c:pt idx="0">
                  <c:v>23.7</c:v>
                </c:pt>
                <c:pt idx="1">
                  <c:v>22.6</c:v>
                </c:pt>
                <c:pt idx="2">
                  <c:v>10.9</c:v>
                </c:pt>
                <c:pt idx="3">
                  <c:v>28.6</c:v>
                </c:pt>
                <c:pt idx="4">
                  <c:v>40.700000000000003</c:v>
                </c:pt>
                <c:pt idx="5">
                  <c:v>29.5</c:v>
                </c:pt>
                <c:pt idx="6">
                  <c:v>24.2</c:v>
                </c:pt>
                <c:pt idx="7" formatCode="0.0">
                  <c:v>27</c:v>
                </c:pt>
                <c:pt idx="8">
                  <c:v>14.3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30–39 </c:v>
                </c:pt>
              </c:strCache>
            </c:strRef>
          </c:tx>
          <c:spPr>
            <a:pattFill prst="dashUpDiag">
              <a:fgClr>
                <a:schemeClr val="tx1"/>
              </a:fgClr>
              <a:bgClr>
                <a:schemeClr val="bg1"/>
              </a:bgClr>
            </a:pattFill>
            <a:ln>
              <a:solidFill>
                <a:sysClr val="windowText" lastClr="000000"/>
              </a:solidFill>
            </a:ln>
          </c:spPr>
          <c:invertIfNegative val="0"/>
          <c:dLbls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882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Лист1!$B$1:$J$1</c:f>
              <c:strCache>
                <c:ptCount val="9"/>
                <c:pt idx="0">
                  <c:v>1998-2001</c:v>
                </c:pt>
                <c:pt idx="1">
                  <c:v>2008-2011</c:v>
                </c:pt>
                <c:pt idx="2">
                  <c:v>2013-2014</c:v>
                </c:pt>
                <c:pt idx="3">
                  <c:v> 1998-2001</c:v>
                </c:pt>
                <c:pt idx="4">
                  <c:v> 2008-2011</c:v>
                </c:pt>
                <c:pt idx="5">
                  <c:v> 2013-2014</c:v>
                </c:pt>
                <c:pt idx="6">
                  <c:v>  1998-2001</c:v>
                </c:pt>
                <c:pt idx="7">
                  <c:v>  2008-2011</c:v>
                </c:pt>
                <c:pt idx="8">
                  <c:v>  2013-2014</c:v>
                </c:pt>
              </c:strCache>
            </c:strRef>
          </c:cat>
          <c:val>
            <c:numRef>
              <c:f>Лист1!$B$4:$J$4</c:f>
              <c:numCache>
                <c:formatCode>General</c:formatCode>
                <c:ptCount val="9"/>
                <c:pt idx="0">
                  <c:v>23.7</c:v>
                </c:pt>
                <c:pt idx="1">
                  <c:v>56.7</c:v>
                </c:pt>
                <c:pt idx="2">
                  <c:v>66.2</c:v>
                </c:pt>
                <c:pt idx="3">
                  <c:v>35.700000000000003</c:v>
                </c:pt>
                <c:pt idx="4">
                  <c:v>43.2</c:v>
                </c:pt>
                <c:pt idx="5">
                  <c:v>52.3</c:v>
                </c:pt>
                <c:pt idx="6" formatCode="0.0">
                  <c:v>25</c:v>
                </c:pt>
                <c:pt idx="7">
                  <c:v>53.5</c:v>
                </c:pt>
                <c:pt idx="8">
                  <c:v>63.7</c:v>
                </c:pt>
              </c:numCache>
            </c:numRef>
          </c:val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40–49 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solidFill>
                <a:sysClr val="windowText" lastClr="000000"/>
              </a:solidFill>
            </a:ln>
          </c:spPr>
          <c:invertIfNegative val="0"/>
          <c:dLbls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882" b="1">
                    <a:solidFill>
                      <a:sysClr val="windowText" lastClr="0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Лист1!$B$1:$J$1</c:f>
              <c:strCache>
                <c:ptCount val="9"/>
                <c:pt idx="0">
                  <c:v>1998-2001</c:v>
                </c:pt>
                <c:pt idx="1">
                  <c:v>2008-2011</c:v>
                </c:pt>
                <c:pt idx="2">
                  <c:v>2013-2014</c:v>
                </c:pt>
                <c:pt idx="3">
                  <c:v> 1998-2001</c:v>
                </c:pt>
                <c:pt idx="4">
                  <c:v> 2008-2011</c:v>
                </c:pt>
                <c:pt idx="5">
                  <c:v> 2013-2014</c:v>
                </c:pt>
                <c:pt idx="6">
                  <c:v>  1998-2001</c:v>
                </c:pt>
                <c:pt idx="7">
                  <c:v>  2008-2011</c:v>
                </c:pt>
                <c:pt idx="8">
                  <c:v>  2013-2014</c:v>
                </c:pt>
              </c:strCache>
            </c:strRef>
          </c:cat>
          <c:val>
            <c:numRef>
              <c:f>Лист1!$B$5:$J$5</c:f>
              <c:numCache>
                <c:formatCode>General</c:formatCode>
                <c:ptCount val="9"/>
                <c:pt idx="0">
                  <c:v>34.200000000000003</c:v>
                </c:pt>
                <c:pt idx="1">
                  <c:v>15.5</c:v>
                </c:pt>
                <c:pt idx="2">
                  <c:v>21.4</c:v>
                </c:pt>
                <c:pt idx="3">
                  <c:v>21.4</c:v>
                </c:pt>
                <c:pt idx="4">
                  <c:v>11.1</c:v>
                </c:pt>
                <c:pt idx="5">
                  <c:v>12.6</c:v>
                </c:pt>
                <c:pt idx="6">
                  <c:v>32.800000000000004</c:v>
                </c:pt>
                <c:pt idx="7">
                  <c:v>14.4</c:v>
                </c:pt>
                <c:pt idx="8" formatCode="0.0">
                  <c:v>20</c:v>
                </c:pt>
              </c:numCache>
            </c:numRef>
          </c:val>
        </c:ser>
        <c:ser>
          <c:idx val="4"/>
          <c:order val="4"/>
          <c:tx>
            <c:strRef>
              <c:f>Лист1!$A$6</c:f>
              <c:strCache>
                <c:ptCount val="1"/>
                <c:pt idx="0">
                  <c:v>50 и старше</c:v>
                </c:pt>
              </c:strCache>
            </c:strRef>
          </c:tx>
          <c:spPr>
            <a:pattFill prst="wdUpDiag">
              <a:fgClr>
                <a:schemeClr val="tx1"/>
              </a:fgClr>
              <a:bgClr>
                <a:schemeClr val="bg1"/>
              </a:bgClr>
            </a:pattFill>
            <a:ln>
              <a:solidFill>
                <a:sysClr val="windowText" lastClr="000000"/>
              </a:solidFill>
            </a:ln>
          </c:spPr>
          <c:invertIfNegative val="0"/>
          <c:dLbls>
            <c:dLbl>
              <c:idx val="0"/>
              <c:layout>
                <c:manualLayout>
                  <c:x val="0"/>
                  <c:y val="-5.714285714285714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0997375328084115E-3"/>
                  <c:y val="-3.428571428571446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6533366403915742E-7"/>
                  <c:y val="-1.523809523809524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1.523809523809524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-3.04761904761906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-3.04761904761906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0997375328084115E-3"/>
                  <c:y val="-5.714285714285714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"/>
                  <c:y val="-3.04761904761906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0"/>
                  <c:y val="-2.666666666666667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4891">
                <a:noFill/>
              </a:ln>
            </c:spPr>
            <c:txPr>
              <a:bodyPr/>
              <a:lstStyle/>
              <a:p>
                <a:pPr>
                  <a:defRPr sz="882" b="1">
                    <a:solidFill>
                      <a:sysClr val="windowText" lastClr="0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Лист1!$B$1:$J$1</c:f>
              <c:strCache>
                <c:ptCount val="9"/>
                <c:pt idx="0">
                  <c:v>1998-2001</c:v>
                </c:pt>
                <c:pt idx="1">
                  <c:v>2008-2011</c:v>
                </c:pt>
                <c:pt idx="2">
                  <c:v>2013-2014</c:v>
                </c:pt>
                <c:pt idx="3">
                  <c:v> 1998-2001</c:v>
                </c:pt>
                <c:pt idx="4">
                  <c:v> 2008-2011</c:v>
                </c:pt>
                <c:pt idx="5">
                  <c:v> 2013-2014</c:v>
                </c:pt>
                <c:pt idx="6">
                  <c:v>  1998-2001</c:v>
                </c:pt>
                <c:pt idx="7">
                  <c:v>  2008-2011</c:v>
                </c:pt>
                <c:pt idx="8">
                  <c:v>  2013-2014</c:v>
                </c:pt>
              </c:strCache>
            </c:strRef>
          </c:cat>
          <c:val>
            <c:numRef>
              <c:f>Лист1!$B$6:$J$6</c:f>
              <c:numCache>
                <c:formatCode>General</c:formatCode>
                <c:ptCount val="9"/>
                <c:pt idx="0">
                  <c:v>12.3</c:v>
                </c:pt>
                <c:pt idx="1">
                  <c:v>4.4000000000000004</c:v>
                </c:pt>
                <c:pt idx="2" formatCode="0.0">
                  <c:v>0</c:v>
                </c:pt>
                <c:pt idx="3" formatCode="0.0">
                  <c:v>0</c:v>
                </c:pt>
                <c:pt idx="4">
                  <c:v>4.9000000000000004</c:v>
                </c:pt>
                <c:pt idx="5">
                  <c:v>4.5</c:v>
                </c:pt>
                <c:pt idx="6">
                  <c:v>10.9</c:v>
                </c:pt>
                <c:pt idx="7">
                  <c:v>4.5</c:v>
                </c:pt>
                <c:pt idx="8" formatCode="0.0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114572856"/>
        <c:axId val="114844024"/>
      </c:barChart>
      <c:catAx>
        <c:axId val="1145728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Times New Roman" pitchFamily="18" charset="0"/>
                    <a:ea typeface="Calibri"/>
                    <a:cs typeface="Times New Roman" pitchFamily="18" charset="0"/>
                  </a:defRPr>
                </a:pPr>
                <a:r>
                  <a:rPr lang="ru-RU" sz="1400" b="1" dirty="0" smtClean="0">
                    <a:latin typeface="Times New Roman" pitchFamily="18" charset="0"/>
                    <a:cs typeface="Times New Roman" pitchFamily="18" charset="0"/>
                  </a:rPr>
                  <a:t>      Мужчины                                 Женщины</a:t>
                </a:r>
                <a:endParaRPr lang="ru-RU" sz="1400" b="1" dirty="0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>
            <c:manualLayout>
              <c:xMode val="edge"/>
              <c:yMode val="edge"/>
              <c:x val="0.10578186244413389"/>
              <c:y val="0.87409213234404293"/>
            </c:manualLayout>
          </c:layout>
          <c:overlay val="0"/>
          <c:spPr>
            <a:noFill/>
            <a:ln w="24891">
              <a:noFill/>
            </a:ln>
          </c:spPr>
        </c:title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100" b="1"/>
            </a:pPr>
            <a:endParaRPr lang="ru-RU"/>
          </a:p>
        </c:txPr>
        <c:crossAx val="114844024"/>
        <c:crosses val="autoZero"/>
        <c:auto val="1"/>
        <c:lblAlgn val="ctr"/>
        <c:lblOffset val="100"/>
        <c:noMultiLvlLbl val="0"/>
      </c:catAx>
      <c:valAx>
        <c:axId val="114844024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145728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83923569553806"/>
          <c:y val="4.6868920796665117E-2"/>
          <c:w val="0.18160764304461938"/>
          <c:h val="0.586281303072409"/>
        </c:manualLayout>
      </c:layout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559109798775174"/>
          <c:y val="0.16598864472484873"/>
          <c:w val="0.78790135608049483"/>
          <c:h val="0.6329584115793126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I период </c:v>
                </c:pt>
              </c:strCache>
            </c:strRef>
          </c:tx>
          <c:spPr>
            <a:ln>
              <a:solidFill>
                <a:schemeClr val="tx1">
                  <a:lumMod val="65000"/>
                  <a:lumOff val="35000"/>
                </a:schemeClr>
              </a:solidFill>
            </a:ln>
          </c:spPr>
          <c:explosion val="10"/>
          <c:dPt>
            <c:idx val="0"/>
            <c:bubble3D val="0"/>
            <c:spPr>
              <a:pattFill prst="wdUpDiag">
                <a:fgClr>
                  <a:sysClr val="windowText" lastClr="000000"/>
                </a:fgClr>
                <a:bgClr>
                  <a:sysClr val="window" lastClr="FFFFFF"/>
                </a:bgClr>
              </a:patt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c:spPr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c:spPr>
          </c:dPt>
          <c:dPt>
            <c:idx val="2"/>
            <c:bubble3D val="0"/>
            <c:spPr>
              <a:pattFill prst="pct40">
                <a:fgClr>
                  <a:sysClr val="windowText" lastClr="000000"/>
                </a:fgClr>
                <a:bgClr>
                  <a:sysClr val="window" lastClr="FFFFFF"/>
                </a:bgClr>
              </a:patt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c:spPr>
          </c:dPt>
          <c:dPt>
            <c:idx val="3"/>
            <c:bubble3D val="0"/>
            <c:spPr>
              <a:solidFill>
                <a:sysClr val="windowText" lastClr="000000">
                  <a:lumMod val="75000"/>
                  <a:lumOff val="25000"/>
                </a:sys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c:spPr>
          </c:dPt>
          <c:dPt>
            <c:idx val="4"/>
            <c:bubble3D val="0"/>
            <c:spPr>
              <a:pattFill prst="divot">
                <a:fgClr>
                  <a:sysClr val="windowText" lastClr="000000"/>
                </a:fgClr>
                <a:bgClr>
                  <a:sysClr val="window" lastClr="FFFFFF"/>
                </a:bgClr>
              </a:patt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c:spPr>
          </c:dPt>
          <c:dLbls>
            <c:dLbl>
              <c:idx val="0"/>
              <c:layout>
                <c:manualLayout>
                  <c:x val="-5.1576443569553765E-2"/>
                  <c:y val="-3.714119417081240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4063867016623107E-3"/>
                  <c:y val="0.1340077150721074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4522637795275593E-2"/>
                  <c:y val="-2.699612339252573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9920166229221454E-3"/>
                  <c:y val="4.1174623046596512E-2"/>
                </c:manualLayout>
              </c:layout>
              <c:numFmt formatCode="0.0%" sourceLinked="0"/>
              <c:spPr>
                <a:noFill/>
              </c:spPr>
              <c:txPr>
                <a:bodyPr/>
                <a:lstStyle/>
                <a:p>
                  <a:pPr>
                    <a:defRPr sz="899" b="1">
                      <a:solidFill>
                        <a:sysClr val="windowText" lastClr="000000"/>
                      </a:solidFill>
                      <a:latin typeface="Arial Narrow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8427384076990377E-2"/>
                  <c:y val="8.5707069043148027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14178104039078449"/>
                  <c:y val="-2.1954130733658279E-2"/>
                </c:manualLayout>
              </c:layout>
              <c:tx>
                <c:rich>
                  <a:bodyPr/>
                  <a:lstStyle/>
                  <a:p>
                    <a:pPr>
                      <a:defRPr sz="899" b="1">
                        <a:solidFill>
                          <a:schemeClr val="bg1"/>
                        </a:solidFill>
                        <a:latin typeface="Arial Narrow" pitchFamily="34" charset="0"/>
                      </a:defRPr>
                    </a:pPr>
                    <a:r>
                      <a:rPr lang="ru-RU" sz="899" b="1">
                        <a:solidFill>
                          <a:schemeClr val="bg1"/>
                        </a:solidFill>
                        <a:latin typeface="Arial Narrow" pitchFamily="34" charset="0"/>
                      </a:rPr>
                      <a:t>ХВГ
75,8%</a:t>
                    </a:r>
                    <a:endParaRPr lang="ru-RU" sz="1199" b="1">
                      <a:solidFill>
                        <a:schemeClr val="bg1"/>
                      </a:solidFill>
                    </a:endParaRPr>
                  </a:p>
                </c:rich>
              </c:tx>
              <c:numFmt formatCode="0.0%" sourceLinked="0"/>
              <c:spPr>
                <a:noFill/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</c:spPr>
            <c:txPr>
              <a:bodyPr/>
              <a:lstStyle/>
              <a:p>
                <a:pPr>
                  <a:defRPr sz="899" b="1">
                    <a:latin typeface="Arial Narrow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ОВГ</c:v>
                </c:pt>
                <c:pt idx="1">
                  <c:v>ХГВ</c:v>
                </c:pt>
                <c:pt idx="2">
                  <c:v>ХГС</c:v>
                </c:pt>
                <c:pt idx="3">
                  <c:v>ХГВ+ХГС</c:v>
                </c:pt>
                <c:pt idx="4">
                  <c:v>ХГНЭ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24.22</c:v>
                </c:pt>
                <c:pt idx="1">
                  <c:v>15.6</c:v>
                </c:pt>
                <c:pt idx="2">
                  <c:v>28.12</c:v>
                </c:pt>
                <c:pt idx="3">
                  <c:v>19.53</c:v>
                </c:pt>
                <c:pt idx="4">
                  <c:v>12.5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360">
          <a:noFill/>
        </a:ln>
      </c:spPr>
    </c:plotArea>
    <c:plotVisOnly val="1"/>
    <c:dispBlanksAs val="zero"/>
    <c:showDLblsOverMax val="0"/>
  </c:chart>
  <c:spPr>
    <a:ln>
      <a:noFill/>
    </a:ln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09109798775152"/>
          <c:y val="0.18830384695637001"/>
          <c:w val="0.78790135608049483"/>
          <c:h val="0.63295841157931265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400">
          <a:noFill/>
        </a:ln>
      </c:spPr>
    </c:plotArea>
    <c:plotVisOnly val="1"/>
    <c:dispBlanksAs val="zero"/>
    <c:showDLblsOverMax val="0"/>
  </c:chart>
  <c:spPr>
    <a:ln>
      <a:noFill/>
    </a:ln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313320209973759E-2"/>
          <c:y val="0.18830384695637001"/>
          <c:w val="0.8226235783027126"/>
          <c:h val="0.6608524143687138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III период </c:v>
                </c:pt>
              </c:strCache>
            </c:strRef>
          </c:tx>
          <c:spPr>
            <a:ln>
              <a:solidFill>
                <a:schemeClr val="tx1">
                  <a:lumMod val="65000"/>
                  <a:lumOff val="35000"/>
                </a:schemeClr>
              </a:solidFill>
            </a:ln>
          </c:spPr>
          <c:explosion val="10"/>
          <c:dPt>
            <c:idx val="0"/>
            <c:bubble3D val="0"/>
            <c:explosion val="17"/>
            <c:spPr>
              <a:pattFill prst="wdUpDiag">
                <a:fgClr>
                  <a:sysClr val="windowText" lastClr="000000"/>
                </a:fgClr>
                <a:bgClr>
                  <a:sysClr val="window" lastClr="FFFFFF"/>
                </a:bgClr>
              </a:patt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c:spPr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c:spPr>
          </c:dPt>
          <c:dPt>
            <c:idx val="2"/>
            <c:bubble3D val="0"/>
            <c:spPr>
              <a:pattFill prst="pct40">
                <a:fgClr>
                  <a:sysClr val="windowText" lastClr="000000"/>
                </a:fgClr>
                <a:bgClr>
                  <a:sysClr val="window" lastClr="FFFFFF"/>
                </a:bgClr>
              </a:patt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c:spPr>
          </c:dPt>
          <c:dPt>
            <c:idx val="3"/>
            <c:bubble3D val="0"/>
            <c:spPr>
              <a:solidFill>
                <a:sysClr val="windowText" lastClr="000000">
                  <a:lumMod val="75000"/>
                  <a:lumOff val="25000"/>
                </a:sys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c:spPr>
          </c:dPt>
          <c:dPt>
            <c:idx val="4"/>
            <c:bubble3D val="0"/>
            <c:spPr>
              <a:pattFill prst="divot">
                <a:fgClr>
                  <a:sysClr val="windowText" lastClr="000000"/>
                </a:fgClr>
                <a:bgClr>
                  <a:sysClr val="window" lastClr="FFFFFF"/>
                </a:bgClr>
              </a:patt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c:spPr>
          </c:dPt>
          <c:dLbls>
            <c:dLbl>
              <c:idx val="0"/>
              <c:layout>
                <c:manualLayout>
                  <c:x val="2.1664479440069991E-2"/>
                  <c:y val="-2.038269532483259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7519138232720881E-2"/>
                  <c:y val="4.164183908389177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0.10519597184243268"/>
                </c:manualLayout>
              </c:layout>
              <c:numFmt formatCode="0.0%" sourceLinked="0"/>
              <c:spPr>
                <a:noFill/>
              </c:spPr>
              <c:txPr>
                <a:bodyPr/>
                <a:lstStyle/>
                <a:p>
                  <a:pPr>
                    <a:defRPr sz="899" b="1">
                      <a:latin typeface="Arial Narrow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9769794400699916E-2"/>
                  <c:y val="1.896338924414227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899" b="1">
                      <a:solidFill>
                        <a:sysClr val="windowText" lastClr="000000"/>
                      </a:solidFill>
                      <a:latin typeface="Arial Narrow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11351706036745395"/>
                  <c:y val="4.760528907649294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14178104039078449"/>
                  <c:y val="-2.1954130733658279E-2"/>
                </c:manualLayout>
              </c:layout>
              <c:tx>
                <c:rich>
                  <a:bodyPr/>
                  <a:lstStyle/>
                  <a:p>
                    <a:pPr>
                      <a:defRPr sz="899" b="1">
                        <a:solidFill>
                          <a:schemeClr val="bg1"/>
                        </a:solidFill>
                        <a:latin typeface="Arial Narrow" pitchFamily="34" charset="0"/>
                      </a:defRPr>
                    </a:pPr>
                    <a:r>
                      <a:rPr lang="ru-RU" sz="899" b="1">
                        <a:solidFill>
                          <a:schemeClr val="bg1"/>
                        </a:solidFill>
                        <a:latin typeface="Arial Narrow" pitchFamily="34" charset="0"/>
                      </a:rPr>
                      <a:t>ХВГ
75,8%</a:t>
                    </a:r>
                    <a:endParaRPr lang="ru-RU" sz="1199" b="1">
                      <a:solidFill>
                        <a:schemeClr val="bg1"/>
                      </a:solidFill>
                    </a:endParaRPr>
                  </a:p>
                </c:rich>
              </c:tx>
              <c:numFmt formatCode="0.0%" sourceLinked="0"/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99" b="1">
                    <a:latin typeface="Arial Narrow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ОВГ</c:v>
                </c:pt>
                <c:pt idx="1">
                  <c:v>ХГВ</c:v>
                </c:pt>
                <c:pt idx="2">
                  <c:v>ХГС</c:v>
                </c:pt>
                <c:pt idx="3">
                  <c:v>ХГВ+ХГС</c:v>
                </c:pt>
                <c:pt idx="4">
                  <c:v>ХГНЭ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0.4</c:v>
                </c:pt>
                <c:pt idx="1">
                  <c:v>3.1</c:v>
                </c:pt>
                <c:pt idx="2">
                  <c:v>27.8</c:v>
                </c:pt>
                <c:pt idx="3">
                  <c:v>67.599999999999994</c:v>
                </c:pt>
                <c:pt idx="4">
                  <c:v>1.1000000000000001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360">
          <a:noFill/>
        </a:ln>
      </c:spPr>
    </c:plotArea>
    <c:plotVisOnly val="1"/>
    <c:dispBlanksAs val="zero"/>
    <c:showDLblsOverMax val="0"/>
  </c:chart>
  <c:spPr>
    <a:ln>
      <a:noFill/>
    </a:ln>
  </c:sp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09109798775152"/>
          <c:y val="0.18830384695637001"/>
          <c:w val="0.78790135608049483"/>
          <c:h val="0.6329584115793126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II период </c:v>
                </c:pt>
              </c:strCache>
            </c:strRef>
          </c:tx>
          <c:spPr>
            <a:ln>
              <a:solidFill>
                <a:schemeClr val="tx1">
                  <a:lumMod val="65000"/>
                  <a:lumOff val="35000"/>
                </a:schemeClr>
              </a:solidFill>
            </a:ln>
          </c:spPr>
          <c:explosion val="10"/>
          <c:dPt>
            <c:idx val="0"/>
            <c:bubble3D val="0"/>
            <c:explosion val="17"/>
            <c:spPr>
              <a:pattFill prst="wdUpDiag">
                <a:fgClr>
                  <a:sysClr val="windowText" lastClr="000000"/>
                </a:fgClr>
                <a:bgClr>
                  <a:sysClr val="window" lastClr="FFFFFF"/>
                </a:bgClr>
              </a:patt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c:spPr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c:spPr>
          </c:dPt>
          <c:dPt>
            <c:idx val="2"/>
            <c:bubble3D val="0"/>
            <c:spPr>
              <a:pattFill prst="pct40">
                <a:fgClr>
                  <a:sysClr val="windowText" lastClr="000000"/>
                </a:fgClr>
                <a:bgClr>
                  <a:sysClr val="window" lastClr="FFFFFF"/>
                </a:bgClr>
              </a:patt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c:spPr>
          </c:dPt>
          <c:dPt>
            <c:idx val="3"/>
            <c:bubble3D val="0"/>
            <c:spPr>
              <a:solidFill>
                <a:sysClr val="windowText" lastClr="000000">
                  <a:lumMod val="75000"/>
                  <a:lumOff val="25000"/>
                </a:sys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c:spPr>
          </c:dPt>
          <c:dPt>
            <c:idx val="4"/>
            <c:bubble3D val="0"/>
            <c:spPr>
              <a:pattFill prst="divot">
                <a:fgClr>
                  <a:sysClr val="windowText" lastClr="000000"/>
                </a:fgClr>
                <a:bgClr>
                  <a:sysClr val="window" lastClr="FFFFFF"/>
                </a:bgClr>
              </a:patt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c:spPr>
          </c:dPt>
          <c:dLbls>
            <c:dLbl>
              <c:idx val="0"/>
              <c:layout>
                <c:manualLayout>
                  <c:x val="2.1664479440069991E-2"/>
                  <c:y val="1.9237077105946241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7703958880140745E-2"/>
                  <c:y val="3.054089075439114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9244860017497796E-2"/>
                  <c:y val="0.251897780559858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9769794400699916E-2"/>
                  <c:y val="0.1527857762549556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1017060367454056E-2"/>
                  <c:y val="8.5535751545701144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14178104039078449"/>
                  <c:y val="-2.1954130733658279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ХВГ
75,8%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</c:spPr>
            <c:showLegendKey val="0"/>
            <c:showVal val="0"/>
            <c:showCatName val="1"/>
            <c:showSerName val="0"/>
            <c:showPercent val="1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ОВГ</c:v>
                </c:pt>
                <c:pt idx="1">
                  <c:v>ХГВ</c:v>
                </c:pt>
                <c:pt idx="2">
                  <c:v>ХГС</c:v>
                </c:pt>
                <c:pt idx="3">
                  <c:v>ХГВ+ХГС</c:v>
                </c:pt>
                <c:pt idx="4">
                  <c:v>ХГНЭ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0.60000000000000064</c:v>
                </c:pt>
                <c:pt idx="1">
                  <c:v>5.7</c:v>
                </c:pt>
                <c:pt idx="2">
                  <c:v>39.800000000000004</c:v>
                </c:pt>
                <c:pt idx="3">
                  <c:v>48.2</c:v>
                </c:pt>
                <c:pt idx="4">
                  <c:v>5.7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360">
          <a:noFill/>
        </a:ln>
      </c:spPr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sz="1200"/>
      </a:pPr>
      <a:endParaRPr lang="ru-RU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3583881330542014E-2"/>
          <c:y val="7.6472365414754787E-2"/>
          <c:w val="0.66923615107987955"/>
          <c:h val="0.79594516512774027"/>
        </c:manualLayout>
      </c:layout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здоровые лица</c:v>
                </c:pt>
              </c:strCache>
            </c:strRef>
          </c:tx>
          <c:spPr>
            <a:ln cmpd="dbl">
              <a:solidFill>
                <a:schemeClr val="tx2">
                  <a:lumMod val="75000"/>
                </a:schemeClr>
              </a:solidFill>
              <a:prstDash val="solid"/>
            </a:ln>
          </c:spPr>
          <c:marker>
            <c:symbol val="star"/>
            <c:size val="5"/>
            <c:spPr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6.6355624675997912E-2"/>
                  <c:y val="7.7972709551656924E-3"/>
                </c:manualLayout>
              </c:layout>
              <c:spPr>
                <a:noFill/>
                <a:ln w="24866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Лист1!$B$1:$E$1</c:f>
              <c:strCache>
                <c:ptCount val="4"/>
                <c:pt idx="0">
                  <c:v>Исходные показатели</c:v>
                </c:pt>
                <c:pt idx="1">
                  <c:v>1–2 недели</c:v>
                </c:pt>
                <c:pt idx="2">
                  <c:v>3–4 недели</c:v>
                </c:pt>
                <c:pt idx="3">
                  <c:v>5–6 недели</c:v>
                </c:pt>
              </c:strCache>
            </c:strRef>
          </c:cat>
          <c:val>
            <c:numRef>
              <c:f>Лист1!$B$2:$E$2</c:f>
              <c:numCache>
                <c:formatCode>General</c:formatCode>
                <c:ptCount val="4"/>
                <c:pt idx="0">
                  <c:v>14.9</c:v>
                </c:pt>
                <c:pt idx="1">
                  <c:v>14.9</c:v>
                </c:pt>
                <c:pt idx="2">
                  <c:v>14.9</c:v>
                </c:pt>
                <c:pt idx="3">
                  <c:v>14.9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больные туберкулезом</c:v>
                </c:pt>
              </c:strCache>
            </c:strRef>
          </c:tx>
          <c:spPr>
            <a:ln cmpd="sng">
              <a:solidFill>
                <a:schemeClr val="tx1"/>
              </a:solidFill>
              <a:prstDash val="dash"/>
            </a:ln>
          </c:spPr>
          <c:marker>
            <c:symbol val="circle"/>
            <c:size val="5"/>
            <c:spPr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c:spPr>
          </c:marker>
          <c:dLbls>
            <c:dLbl>
              <c:idx val="0"/>
              <c:layout>
                <c:manualLayout>
                  <c:x val="-3.317781233799897E-2"/>
                  <c:y val="2.3391812865496991E-2"/>
                </c:manualLayout>
              </c:layout>
              <c:spPr>
                <a:noFill/>
                <a:ln w="24866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4866">
                <a:noFill/>
              </a:ln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Лист1!$B$1:$E$1</c:f>
              <c:strCache>
                <c:ptCount val="4"/>
                <c:pt idx="0">
                  <c:v>Исходные показатели</c:v>
                </c:pt>
                <c:pt idx="1">
                  <c:v>1–2 недели</c:v>
                </c:pt>
                <c:pt idx="2">
                  <c:v>3–4 недели</c:v>
                </c:pt>
                <c:pt idx="3">
                  <c:v>5–6 недели</c:v>
                </c:pt>
              </c:strCache>
            </c:strRef>
          </c:cat>
          <c:val>
            <c:numRef>
              <c:f>Лист1!$B$3:$E$3</c:f>
              <c:numCache>
                <c:formatCode>General</c:formatCode>
                <c:ptCount val="4"/>
                <c:pt idx="0">
                  <c:v>22.8</c:v>
                </c:pt>
                <c:pt idx="1">
                  <c:v>22.8</c:v>
                </c:pt>
                <c:pt idx="2">
                  <c:v>22.8</c:v>
                </c:pt>
                <c:pt idx="3">
                  <c:v>22.8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I период</c:v>
                </c:pt>
              </c:strCache>
            </c:strRef>
          </c:tx>
          <c:spPr>
            <a:ln cmpd="sng">
              <a:solidFill>
                <a:schemeClr val="tx1"/>
              </a:solidFill>
            </a:ln>
          </c:spPr>
          <c:marker>
            <c:symbol val="square"/>
            <c:size val="6"/>
            <c:spPr>
              <a:solidFill>
                <a:schemeClr val="tx1"/>
              </a:solidFill>
              <a:ln>
                <a:solidFill>
                  <a:schemeClr val="bg1"/>
                </a:solidFill>
              </a:ln>
            </c:spPr>
          </c:marker>
          <c:dLbls>
            <c:dLbl>
              <c:idx val="1"/>
              <c:layout>
                <c:manualLayout>
                  <c:x val="2.488335925349925E-2"/>
                  <c:y val="2.5990903183885652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4866">
                <a:noFill/>
              </a:ln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Лист1!$B$1:$E$1</c:f>
              <c:strCache>
                <c:ptCount val="4"/>
                <c:pt idx="0">
                  <c:v>Исходные показатели</c:v>
                </c:pt>
                <c:pt idx="1">
                  <c:v>1–2 недели</c:v>
                </c:pt>
                <c:pt idx="2">
                  <c:v>3–4 недели</c:v>
                </c:pt>
                <c:pt idx="3">
                  <c:v>5–6 недели</c:v>
                </c:pt>
              </c:strCache>
            </c:strRef>
          </c:cat>
          <c:val>
            <c:numRef>
              <c:f>Лист1!$B$4:$E$4</c:f>
              <c:numCache>
                <c:formatCode>General</c:formatCode>
                <c:ptCount val="4"/>
                <c:pt idx="0">
                  <c:v>550.79999999999995</c:v>
                </c:pt>
                <c:pt idx="1">
                  <c:v>240.6</c:v>
                </c:pt>
                <c:pt idx="2">
                  <c:v>165.8</c:v>
                </c:pt>
                <c:pt idx="3">
                  <c:v>117.7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II период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diamond"/>
            <c:size val="7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dLbls>
            <c:dLbl>
              <c:idx val="0"/>
              <c:layout>
                <c:manualLayout>
                  <c:x val="-4.1472265422498704E-3"/>
                  <c:y val="7.7972709551657913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0736132711249612E-3"/>
                  <c:y val="7.7972709551656924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5.1981806367771277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6.2208398133748134E-3"/>
                  <c:y val="7.7972709551656924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" sourceLinked="0"/>
            <c:spPr>
              <a:noFill/>
              <a:ln w="24866">
                <a:noFill/>
              </a:ln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Лист1!$B$1:$E$1</c:f>
              <c:strCache>
                <c:ptCount val="4"/>
                <c:pt idx="0">
                  <c:v>Исходные показатели</c:v>
                </c:pt>
                <c:pt idx="1">
                  <c:v>1–2 недели</c:v>
                </c:pt>
                <c:pt idx="2">
                  <c:v>3–4 недели</c:v>
                </c:pt>
                <c:pt idx="3">
                  <c:v>5–6 недели</c:v>
                </c:pt>
              </c:strCache>
            </c:strRef>
          </c:cat>
          <c:val>
            <c:numRef>
              <c:f>Лист1!$B$5:$E$5</c:f>
              <c:numCache>
                <c:formatCode>General</c:formatCode>
                <c:ptCount val="4"/>
                <c:pt idx="0">
                  <c:v>107.8</c:v>
                </c:pt>
                <c:pt idx="1">
                  <c:v>166</c:v>
                </c:pt>
                <c:pt idx="2">
                  <c:v>115.9</c:v>
                </c:pt>
                <c:pt idx="3">
                  <c:v>54.7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Лист1!$A$6</c:f>
              <c:strCache>
                <c:ptCount val="1"/>
                <c:pt idx="0">
                  <c:v>III период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triangle"/>
            <c:size val="6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dLbls>
            <c:dLbl>
              <c:idx val="0"/>
              <c:layout>
                <c:manualLayout>
                  <c:x val="-4.1472265422498704E-3"/>
                  <c:y val="1.0396361273554254E-2"/>
                </c:manualLayout>
              </c:layout>
              <c:spPr>
                <a:noFill/>
                <a:ln w="24866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1.5594541910331383E-2"/>
                </c:manualLayout>
              </c:layout>
              <c:spPr>
                <a:noFill/>
                <a:ln w="24866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7.7972709551656924E-3"/>
                </c:manualLayout>
              </c:layout>
              <c:spPr>
                <a:noFill/>
                <a:ln w="24866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1104199066874092E-2"/>
                  <c:y val="2.3391812865496991E-2"/>
                </c:manualLayout>
              </c:layout>
              <c:spPr>
                <a:noFill/>
                <a:ln w="24866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4866">
                <a:noFill/>
              </a:ln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Лист1!$B$1:$E$1</c:f>
              <c:strCache>
                <c:ptCount val="4"/>
                <c:pt idx="0">
                  <c:v>Исходные показатели</c:v>
                </c:pt>
                <c:pt idx="1">
                  <c:v>1–2 недели</c:v>
                </c:pt>
                <c:pt idx="2">
                  <c:v>3–4 недели</c:v>
                </c:pt>
                <c:pt idx="3">
                  <c:v>5–6 недели</c:v>
                </c:pt>
              </c:strCache>
            </c:strRef>
          </c:cat>
          <c:val>
            <c:numRef>
              <c:f>Лист1!$B$6:$E$6</c:f>
              <c:numCache>
                <c:formatCode>General</c:formatCode>
                <c:ptCount val="4"/>
                <c:pt idx="0">
                  <c:v>43.8</c:v>
                </c:pt>
                <c:pt idx="1">
                  <c:v>57.9</c:v>
                </c:pt>
                <c:pt idx="2">
                  <c:v>45.5</c:v>
                </c:pt>
                <c:pt idx="3">
                  <c:v>29.9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9070656"/>
        <c:axId val="79072616"/>
      </c:lineChart>
      <c:catAx>
        <c:axId val="79070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79072616"/>
        <c:crosses val="autoZero"/>
        <c:auto val="1"/>
        <c:lblAlgn val="ctr"/>
        <c:lblOffset val="100"/>
        <c:noMultiLvlLbl val="0"/>
      </c:catAx>
      <c:valAx>
        <c:axId val="79072616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 algn="ctr">
                  <a:defRPr sz="1077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ru-RU"/>
                  <a:t>АлТ</a:t>
                </a:r>
              </a:p>
            </c:rich>
          </c:tx>
          <c:layout>
            <c:manualLayout>
              <c:xMode val="edge"/>
              <c:yMode val="edge"/>
              <c:x val="1.2441691234093369E-2"/>
              <c:y val="8.494961986610513E-4"/>
            </c:manualLayout>
          </c:layout>
          <c:overlay val="0"/>
          <c:spPr>
            <a:noFill/>
            <a:ln w="24866">
              <a:noFill/>
            </a:ln>
          </c:spPr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79070656"/>
        <c:crosses val="autoZero"/>
        <c:crossBetween val="between"/>
      </c:valAx>
      <c:spPr>
        <a:ln>
          <a:solidFill>
            <a:schemeClr val="tx1">
              <a:lumMod val="50000"/>
              <a:lumOff val="50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74074643513162763"/>
          <c:y val="0.18588706114705975"/>
          <c:w val="0.24681187363427859"/>
          <c:h val="0.61689911063275438"/>
        </c:manualLayout>
      </c:layout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2012530691727981E-2"/>
          <c:y val="3.8550415573053415E-2"/>
          <c:w val="0.57058945051223431"/>
          <c:h val="0.8335538939985446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Туберкулез внутригрудных лимфатических узлов</c:v>
                </c:pt>
              </c:strCache>
            </c:strRef>
          </c:tx>
          <c:spPr>
            <a:pattFill prst="divot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c:spPr>
          <c:invertIfNegative val="0"/>
          <c:dLbls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Лист1!$B$1:$D$1</c:f>
              <c:strCache>
                <c:ptCount val="3"/>
                <c:pt idx="0">
                  <c:v>I период</c:v>
                </c:pt>
                <c:pt idx="1">
                  <c:v>II период</c:v>
                </c:pt>
                <c:pt idx="2">
                  <c:v>III период</c:v>
                </c:pt>
              </c:strCache>
            </c:strRef>
          </c:cat>
          <c:val>
            <c:numRef>
              <c:f>Лист1!$B$2:$D$2</c:f>
              <c:numCache>
                <c:formatCode>0.0</c:formatCode>
                <c:ptCount val="3"/>
                <c:pt idx="0">
                  <c:v>3.125</c:v>
                </c:pt>
                <c:pt idx="1">
                  <c:v>27.844311377245507</c:v>
                </c:pt>
                <c:pt idx="2">
                  <c:v>20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Диссеминированный туберкулез легких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solidFill>
                <a:schemeClr val="bg1">
                  <a:lumMod val="95000"/>
                </a:schemeClr>
              </a:solidFill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Лист1!$B$1:$D$1</c:f>
              <c:strCache>
                <c:ptCount val="3"/>
                <c:pt idx="0">
                  <c:v>I период</c:v>
                </c:pt>
                <c:pt idx="1">
                  <c:v>II период</c:v>
                </c:pt>
                <c:pt idx="2">
                  <c:v>III период</c:v>
                </c:pt>
              </c:strCache>
            </c:strRef>
          </c:cat>
          <c:val>
            <c:numRef>
              <c:f>Лист1!$B$3:$D$3</c:f>
              <c:numCache>
                <c:formatCode>0.0</c:formatCode>
                <c:ptCount val="3"/>
                <c:pt idx="0">
                  <c:v>19.531250000000036</c:v>
                </c:pt>
                <c:pt idx="1">
                  <c:v>28.742514970059823</c:v>
                </c:pt>
                <c:pt idx="2">
                  <c:v>57.551020408163168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Локальные формы туберкулеза легких</c:v>
                </c:pt>
              </c:strCache>
            </c:strRef>
          </c:tx>
          <c:spPr>
            <a:pattFill prst="dashUpDiag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c:spPr>
          <c:invertIfNegative val="0"/>
          <c:dLbls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Лист1!$B$1:$D$1</c:f>
              <c:strCache>
                <c:ptCount val="3"/>
                <c:pt idx="0">
                  <c:v>I период</c:v>
                </c:pt>
                <c:pt idx="1">
                  <c:v>II период</c:v>
                </c:pt>
                <c:pt idx="2">
                  <c:v>III период</c:v>
                </c:pt>
              </c:strCache>
            </c:strRef>
          </c:cat>
          <c:val>
            <c:numRef>
              <c:f>Лист1!$B$4:$D$4</c:f>
              <c:numCache>
                <c:formatCode>0.0</c:formatCode>
                <c:ptCount val="3"/>
                <c:pt idx="0">
                  <c:v>61.718750000000071</c:v>
                </c:pt>
                <c:pt idx="1">
                  <c:v>35.628742514970199</c:v>
                </c:pt>
                <c:pt idx="2">
                  <c:v>11.020408163265307</c:v>
                </c:pt>
              </c:numCache>
            </c:numRef>
          </c:val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Деструктивные формы туберкулеза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200" b="1">
                    <a:solidFill>
                      <a:sysClr val="windowText" lastClr="0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Лист1!$B$1:$D$1</c:f>
              <c:strCache>
                <c:ptCount val="3"/>
                <c:pt idx="0">
                  <c:v>I период</c:v>
                </c:pt>
                <c:pt idx="1">
                  <c:v>II период</c:v>
                </c:pt>
                <c:pt idx="2">
                  <c:v>III период</c:v>
                </c:pt>
              </c:strCache>
            </c:strRef>
          </c:cat>
          <c:val>
            <c:numRef>
              <c:f>Лист1!$B$5:$D$5</c:f>
              <c:numCache>
                <c:formatCode>0.0</c:formatCode>
                <c:ptCount val="3"/>
                <c:pt idx="0">
                  <c:v>7.8124999999999956</c:v>
                </c:pt>
                <c:pt idx="1">
                  <c:v>2.9940119760479051</c:v>
                </c:pt>
                <c:pt idx="2">
                  <c:v>6.1224489795918355</c:v>
                </c:pt>
              </c:numCache>
            </c:numRef>
          </c:val>
        </c:ser>
        <c:ser>
          <c:idx val="4"/>
          <c:order val="4"/>
          <c:tx>
            <c:strRef>
              <c:f>Лист1!$A$6</c:f>
              <c:strCache>
                <c:ptCount val="1"/>
                <c:pt idx="0">
                  <c:v>Метатуберкулезные изменения в легких</c:v>
                </c:pt>
              </c:strCache>
            </c:strRef>
          </c:tx>
          <c:spPr>
            <a:pattFill prst="pct5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 w="25391">
                <a:noFill/>
              </a:ln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Лист1!$B$1:$D$1</c:f>
              <c:strCache>
                <c:ptCount val="3"/>
                <c:pt idx="0">
                  <c:v>I период</c:v>
                </c:pt>
                <c:pt idx="1">
                  <c:v>II период</c:v>
                </c:pt>
                <c:pt idx="2">
                  <c:v>III период</c:v>
                </c:pt>
              </c:strCache>
            </c:strRef>
          </c:cat>
          <c:val>
            <c:numRef>
              <c:f>Лист1!$B$6:$D$6</c:f>
              <c:numCache>
                <c:formatCode>0.0</c:formatCode>
                <c:ptCount val="3"/>
                <c:pt idx="0">
                  <c:v>7.8124999999999956</c:v>
                </c:pt>
                <c:pt idx="1">
                  <c:v>4.7904191616766472</c:v>
                </c:pt>
                <c:pt idx="2">
                  <c:v>5.3061224489795915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serLines/>
        <c:axId val="116222512"/>
        <c:axId val="116231088"/>
      </c:barChart>
      <c:catAx>
        <c:axId val="116222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16231088"/>
        <c:crosses val="autoZero"/>
        <c:auto val="1"/>
        <c:lblAlgn val="ctr"/>
        <c:lblOffset val="100"/>
        <c:noMultiLvlLbl val="0"/>
      </c:catAx>
      <c:valAx>
        <c:axId val="116231088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162225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260203949916273"/>
          <c:y val="3.6899816492297816E-2"/>
          <c:w val="0.33449472914246509"/>
          <c:h val="0.9050842600106741"/>
        </c:manualLayout>
      </c:layout>
      <c:overlay val="0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78555798687166"/>
          <c:y val="5.8823529411764705E-2"/>
          <c:w val="0.85995623632385743"/>
          <c:h val="0.70098039215686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 w="21504">
                <a:noFill/>
              </a:ln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I</c:v>
                </c:pt>
                <c:pt idx="1">
                  <c:v>II</c:v>
                </c:pt>
                <c:pt idx="2">
                  <c:v>III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0.1</c:v>
                </c:pt>
                <c:pt idx="1">
                  <c:v>0.68</c:v>
                </c:pt>
                <c:pt idx="2">
                  <c:v>0.91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9073400"/>
        <c:axId val="79073792"/>
      </c:barChart>
      <c:catAx>
        <c:axId val="790734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Times New Roman" pitchFamily="18" charset="0"/>
                    <a:ea typeface="Calibri"/>
                    <a:cs typeface="Times New Roman" pitchFamily="18" charset="0"/>
                  </a:defRPr>
                </a:pPr>
                <a:r>
                  <a:rPr lang="ru-RU" sz="1600" b="1">
                    <a:latin typeface="Times New Roman" pitchFamily="18" charset="0"/>
                    <a:cs typeface="Times New Roman" pitchFamily="18" charset="0"/>
                  </a:rPr>
                  <a:t>периоды</a:t>
                </a:r>
              </a:p>
            </c:rich>
          </c:tx>
          <c:layout/>
          <c:overlay val="0"/>
          <c:spPr>
            <a:noFill/>
            <a:ln w="21504">
              <a:noFill/>
            </a:ln>
          </c:spPr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79073792"/>
        <c:crosses val="autoZero"/>
        <c:auto val="1"/>
        <c:lblAlgn val="ctr"/>
        <c:lblOffset val="100"/>
        <c:noMultiLvlLbl val="0"/>
      </c:catAx>
      <c:valAx>
        <c:axId val="79073792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79073400"/>
        <c:crosses val="autoZero"/>
        <c:crossBetween val="between"/>
      </c:valAx>
      <c:spPr>
        <a:noFill/>
        <a:ln w="21504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693">
          <a:latin typeface="Calibri" pitchFamily="34" charset="0"/>
          <a:cs typeface="Calibri" pitchFamily="34" charset="0"/>
        </a:defRPr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0.58772</cdr:x>
      <cdr:y>0.88856</cdr:y>
    </cdr:from>
    <cdr:to>
      <cdr:x>0.79825</cdr:x>
      <cdr:y>0.93533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824536" y="4104456"/>
          <a:ext cx="1728192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0.59649</cdr:x>
      <cdr:y>0.87297</cdr:y>
    </cdr:from>
    <cdr:to>
      <cdr:x>0.78947</cdr:x>
      <cdr:y>0.93533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896544" y="4032448"/>
          <a:ext cx="158417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              </a:t>
          </a:r>
          <a:r>
            <a:rPr lang="ru-RU" sz="1200" b="1" dirty="0" smtClean="0"/>
            <a:t>И Т О Г О</a:t>
          </a:r>
          <a:endParaRPr lang="ru-RU" sz="1200" b="1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CC719-209C-4586-9BCA-0278B3C07AF7}" type="datetimeFigureOut">
              <a:rPr lang="ru-RU"/>
              <a:pPr>
                <a:defRPr/>
              </a:pPr>
              <a:t>12.09.2017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C73A5-63F2-4909-8C7B-DAEB0CDD93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77040-9A2C-4EFA-92CC-EE0AE9E50142}" type="datetimeFigureOut">
              <a:rPr lang="ru-RU"/>
              <a:pPr>
                <a:defRPr/>
              </a:pPr>
              <a:t>12.09.2017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6ECE5-652C-4CEA-A749-1100DA309F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23AA6-4DA1-47CD-B272-6143F1C629F5}" type="datetimeFigureOut">
              <a:rPr lang="ru-RU"/>
              <a:pPr>
                <a:defRPr/>
              </a:pPr>
              <a:t>12.09.2017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384EF-E8F5-4164-AFB0-A69420C931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F8C90-57B1-40CB-B357-2408BE3F25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14A21-FDAC-4A72-B6D7-EA642F158ACE}" type="datetimeFigureOut">
              <a:rPr lang="ru-RU"/>
              <a:pPr>
                <a:defRPr/>
              </a:pPr>
              <a:t>12.09.2017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BBD39-DFCC-4F8C-AC23-C80489A93F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7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8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AEF08-069F-4E0A-A44D-F41727139EBB}" type="datetimeFigureOut">
              <a:rPr lang="ru-RU"/>
              <a:pPr>
                <a:defRPr/>
              </a:pPr>
              <a:t>12.09.2017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D1D3F-3A41-4982-9299-D91D23DE70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B7DFB-6CA0-43A6-A2CF-D19E4C733982}" type="datetimeFigureOut">
              <a:rPr lang="ru-RU"/>
              <a:pPr>
                <a:defRPr/>
              </a:pPr>
              <a:t>12.09.2017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6A788-1C16-421A-9979-90E7EA2981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BCFCC-6DCE-46B3-90A2-E32B3706663B}" type="datetimeFigureOut">
              <a:rPr lang="ru-RU"/>
              <a:pPr>
                <a:defRPr/>
              </a:pPr>
              <a:t>12.09.2017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B0C54-3938-4D05-8751-11276531B8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65F88-CF06-42AA-AE00-C3789DCFD35C}" type="datetimeFigureOut">
              <a:rPr lang="ru-RU"/>
              <a:pPr>
                <a:defRPr/>
              </a:pPr>
              <a:t>12.09.2017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7DBBB-CB2E-4993-93AA-21FD1FB334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0CA5D-51D0-454F-AD6D-BABCB889CE81}" type="datetimeFigureOut">
              <a:rPr lang="ru-RU"/>
              <a:pPr>
                <a:defRPr/>
              </a:pPr>
              <a:t>12.09.2017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2DE69-DB8B-4D1C-8157-E284B308E1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15070-D58E-41C3-8497-0BC9DDE20DCF}" type="datetimeFigureOut">
              <a:rPr lang="ru-RU"/>
              <a:pPr>
                <a:defRPr/>
              </a:pPr>
              <a:t>12.09.2017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1F1E9-29BE-4D73-AF14-C1EA0EB2D2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DA3A1-5471-4772-9D54-A859DDA80E00}" type="datetimeFigureOut">
              <a:rPr lang="ru-RU"/>
              <a:pPr>
                <a:defRPr/>
              </a:pPr>
              <a:t>12.09.2017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DE263-4A06-4EC7-97EA-AD88415C93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EE14CC19-0E49-4206-82B4-1A1DC50254F2}" type="datetimeFigureOut">
              <a:rPr lang="ru-RU"/>
              <a:pPr>
                <a:defRPr/>
              </a:pPr>
              <a:t>12.09.2017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295539F8-211A-4755-9BCD-C04032AE3E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75" r:id="rId3"/>
    <p:sldLayoutId id="2147484167" r:id="rId4"/>
    <p:sldLayoutId id="2147484168" r:id="rId5"/>
    <p:sldLayoutId id="2147484169" r:id="rId6"/>
    <p:sldLayoutId id="2147484170" r:id="rId7"/>
    <p:sldLayoutId id="2147484171" r:id="rId8"/>
    <p:sldLayoutId id="2147484172" r:id="rId9"/>
    <p:sldLayoutId id="2147484173" r:id="rId10"/>
    <p:sldLayoutId id="2147484174" r:id="rId11"/>
    <p:sldLayoutId id="2147484176" r:id="rId12"/>
  </p:sldLayoutIdLst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4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0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404664"/>
            <a:ext cx="8784976" cy="3600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1"/>
                </a:solidFill>
              </a:rPr>
              <a:t/>
            </a:r>
            <a:br>
              <a:rPr lang="ru-RU" sz="3200" b="1" dirty="0" smtClean="0">
                <a:solidFill>
                  <a:schemeClr val="tx1"/>
                </a:solidFill>
              </a:rPr>
            </a:br>
            <a:r>
              <a:rPr lang="ru-RU" sz="3200" b="1" dirty="0" smtClean="0">
                <a:solidFill>
                  <a:schemeClr val="tx1"/>
                </a:solidFill>
              </a:rPr>
              <a:t/>
            </a:r>
            <a:br>
              <a:rPr lang="ru-RU" sz="3200" b="1" dirty="0" smtClean="0">
                <a:solidFill>
                  <a:schemeClr val="tx1"/>
                </a:solidFill>
              </a:rPr>
            </a:br>
            <a:r>
              <a:rPr lang="ru-RU" sz="3200" b="1" dirty="0" smtClean="0">
                <a:solidFill>
                  <a:schemeClr val="tx1"/>
                </a:solidFill>
              </a:rPr>
              <a:t/>
            </a:r>
            <a:br>
              <a:rPr lang="ru-RU" sz="3200" b="1" dirty="0" smtClean="0">
                <a:solidFill>
                  <a:schemeClr val="tx1"/>
                </a:solidFill>
              </a:rPr>
            </a:br>
            <a:r>
              <a:rPr lang="ru-RU" sz="3200" b="1" dirty="0" smtClean="0">
                <a:solidFill>
                  <a:schemeClr val="tx1"/>
                </a:solidFill>
              </a:rPr>
              <a:t/>
            </a:r>
            <a:br>
              <a:rPr lang="ru-RU" sz="3200" b="1" dirty="0" smtClean="0">
                <a:solidFill>
                  <a:schemeClr val="tx1"/>
                </a:solidFill>
              </a:rPr>
            </a:br>
            <a:r>
              <a:rPr lang="ru-RU" sz="3200" b="1" dirty="0" smtClean="0">
                <a:solidFill>
                  <a:schemeClr val="tx1"/>
                </a:solidFill>
              </a:rPr>
              <a:t>С</a:t>
            </a:r>
            <a:r>
              <a:rPr lang="ru-RU" sz="3200" b="1" dirty="0" smtClean="0">
                <a:solidFill>
                  <a:schemeClr val="tx1"/>
                </a:solidFill>
              </a:rPr>
              <a:t>оциально-значимые сочетанные </a:t>
            </a:r>
            <a:r>
              <a:rPr lang="ru-RU" sz="3200" b="1" dirty="0" smtClean="0">
                <a:solidFill>
                  <a:schemeClr val="tx1"/>
                </a:solidFill>
              </a:rPr>
              <a:t>инфекции: </a:t>
            </a:r>
            <a:br>
              <a:rPr lang="ru-RU" sz="3200" b="1" dirty="0" smtClean="0">
                <a:solidFill>
                  <a:schemeClr val="tx1"/>
                </a:solidFill>
              </a:rPr>
            </a:br>
            <a:r>
              <a:rPr lang="ru-RU" sz="3200" b="1" dirty="0" smtClean="0">
                <a:solidFill>
                  <a:schemeClr val="tx1"/>
                </a:solidFill>
              </a:rPr>
              <a:t>ВИРУСНЫЕ ГЕПАТИТЫ  ТУБЕРКУЛЕЗ и ВИЧ-ИНФЕКЦИЯ. </a:t>
            </a:r>
            <a:br>
              <a:rPr lang="ru-RU" sz="3200" b="1" dirty="0" smtClean="0">
                <a:solidFill>
                  <a:schemeClr val="tx1"/>
                </a:solidFill>
              </a:rPr>
            </a:br>
            <a:r>
              <a:rPr lang="ru-RU" sz="3200" b="1" dirty="0" smtClean="0">
                <a:solidFill>
                  <a:schemeClr val="tx1"/>
                </a:solidFill>
              </a:rPr>
              <a:t> Эпидемиологический надзор за ними </a:t>
            </a:r>
            <a:r>
              <a:rPr lang="ru-RU" sz="3200" b="1" dirty="0">
                <a:solidFill>
                  <a:schemeClr val="tx1"/>
                </a:solidFill>
              </a:rPr>
              <a:t>как основа для профилактики </a:t>
            </a:r>
            <a:r>
              <a:rPr lang="ru-RU" sz="3200" b="1" dirty="0" smtClean="0">
                <a:solidFill>
                  <a:schemeClr val="tx1"/>
                </a:solidFill>
              </a:rPr>
              <a:t>заболеваний</a:t>
            </a:r>
            <a:r>
              <a:rPr lang="ru-RU" sz="2800" dirty="0">
                <a:solidFill>
                  <a:schemeClr val="tx1"/>
                </a:solidFill>
              </a:rPr>
              <a:t>.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4429133"/>
            <a:ext cx="7344816" cy="1232116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b="1" dirty="0" smtClean="0">
                <a:solidFill>
                  <a:schemeClr val="tx1"/>
                </a:solidFill>
              </a:rPr>
              <a:t>Нечаев В.В. профессор кафедры инфекционных болезней  СЗГМУ им И.И.Мечникова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b="1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b="1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"/>
            <a:ext cx="8640960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94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908720"/>
            <a:ext cx="8784975" cy="5949280"/>
          </a:xfrm>
        </p:spPr>
        <p:txBody>
          <a:bodyPr/>
          <a:lstStyle/>
          <a:p>
            <a:r>
              <a:rPr lang="ru-RU" dirty="0" smtClean="0"/>
              <a:t>Эпидемиологические характеристики </a:t>
            </a:r>
            <a:r>
              <a:rPr lang="ru-RU" dirty="0" err="1" smtClean="0"/>
              <a:t>гемокон-тактных</a:t>
            </a:r>
            <a:r>
              <a:rPr lang="ru-RU" dirty="0" smtClean="0"/>
              <a:t> вирусных гепатитов </a:t>
            </a:r>
            <a:r>
              <a:rPr lang="ru-RU" b="1" dirty="0" smtClean="0">
                <a:solidFill>
                  <a:schemeClr val="accent1"/>
                </a:solidFill>
              </a:rPr>
              <a:t>свидетельствуют о:</a:t>
            </a:r>
          </a:p>
          <a:p>
            <a:r>
              <a:rPr lang="ru-RU" dirty="0" smtClean="0"/>
              <a:t>- </a:t>
            </a:r>
            <a:r>
              <a:rPr lang="ru-RU" b="1" dirty="0" smtClean="0"/>
              <a:t>количественном  накоплении потенциала хронической инфекции </a:t>
            </a:r>
            <a:r>
              <a:rPr lang="ru-RU" dirty="0" smtClean="0"/>
              <a:t>в популяции в результате высокой заболеваемости ВГВ, ВГС и другими </a:t>
            </a:r>
            <a:r>
              <a:rPr lang="ru-RU" dirty="0" err="1" smtClean="0"/>
              <a:t>этиоформами</a:t>
            </a:r>
            <a:r>
              <a:rPr lang="ru-RU" dirty="0" smtClean="0"/>
              <a:t> в прошлые годы, недостаточно контролируемого «носительства»  вирусов;</a:t>
            </a:r>
          </a:p>
          <a:p>
            <a:r>
              <a:rPr lang="ru-RU" dirty="0" smtClean="0"/>
              <a:t>- </a:t>
            </a:r>
            <a:r>
              <a:rPr lang="ru-RU" b="1" dirty="0" smtClean="0"/>
              <a:t>общих путях передачи </a:t>
            </a:r>
            <a:r>
              <a:rPr lang="ru-RU" b="1" dirty="0" err="1" smtClean="0"/>
              <a:t>гемоконтактных</a:t>
            </a:r>
            <a:r>
              <a:rPr lang="ru-RU" b="1" dirty="0" smtClean="0"/>
              <a:t> гепатитов </a:t>
            </a:r>
            <a:r>
              <a:rPr lang="ru-RU" dirty="0" smtClean="0"/>
              <a:t>(парентеральный и половой), действующих в популяциях больных туберкулезом и ВИЧ-инфекцией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ru-RU" sz="3600" dirty="0" smtClean="0"/>
              <a:t>Предварительное заключение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09621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80963" y="0"/>
            <a:ext cx="8991600" cy="1071563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50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ahoma" charset="0"/>
              </a:rPr>
              <a:t>Данные ВОЗ (2012-2015 г.) 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idx="4294967295"/>
          </p:nvPr>
        </p:nvSpPr>
        <p:spPr>
          <a:xfrm>
            <a:off x="71438" y="1643063"/>
            <a:ext cx="8858250" cy="4714875"/>
          </a:xfrm>
        </p:spPr>
        <p:txBody>
          <a:bodyPr>
            <a:noAutofit/>
          </a:bodyPr>
          <a:lstStyle/>
          <a:p>
            <a:pPr eaLnBrk="1" hangingPunct="1">
              <a:spcBef>
                <a:spcPts val="1800"/>
              </a:spcBef>
              <a:buClr>
                <a:srgbClr val="336600"/>
              </a:buClr>
              <a:buFont typeface="Wingdings" pitchFamily="2" charset="2"/>
              <a:buChar char="Ø"/>
              <a:tabLst>
                <a:tab pos="4394200" algn="l"/>
              </a:tabLst>
              <a:defRPr/>
            </a:pPr>
            <a:r>
              <a:rPr lang="ru-RU" sz="34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Туберкулез выявляют </a:t>
            </a:r>
            <a:r>
              <a:rPr lang="ru-RU" sz="3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ежегодно</a:t>
            </a:r>
            <a:r>
              <a:rPr lang="ru-RU" sz="34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у </a:t>
            </a:r>
            <a:r>
              <a:rPr lang="ru-RU" sz="40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8,7-9,6</a:t>
            </a:r>
            <a:r>
              <a:rPr lang="ru-RU" sz="34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млн чел.</a:t>
            </a:r>
          </a:p>
          <a:p>
            <a:pPr eaLnBrk="1" hangingPunct="1">
              <a:spcBef>
                <a:spcPts val="1800"/>
              </a:spcBef>
              <a:buClr>
                <a:srgbClr val="336600"/>
              </a:buClr>
              <a:buFont typeface="Wingdings" pitchFamily="2" charset="2"/>
              <a:buChar char="Ø"/>
              <a:tabLst>
                <a:tab pos="4394200" algn="l"/>
              </a:tabLst>
              <a:defRPr/>
            </a:pPr>
            <a:r>
              <a:rPr lang="ru-RU" sz="34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Страдают ТБ и ВИЧ-инфекцией </a:t>
            </a:r>
            <a:br>
              <a:rPr lang="ru-RU" sz="34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</a:br>
            <a:r>
              <a:rPr lang="ru-RU" sz="34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(микст-инфекции)	</a:t>
            </a:r>
            <a:r>
              <a:rPr lang="ru-RU" sz="40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1,1</a:t>
            </a:r>
            <a:r>
              <a:rPr lang="ru-RU" sz="34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млн чел.,</a:t>
            </a:r>
            <a:br>
              <a:rPr lang="ru-RU" sz="34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</a:br>
            <a:r>
              <a:rPr lang="ru-RU" sz="34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т.е. </a:t>
            </a:r>
            <a:r>
              <a:rPr lang="ru-RU" sz="40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13 %</a:t>
            </a:r>
            <a:r>
              <a:rPr lang="ru-RU" sz="34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от всех больных ТБ</a:t>
            </a:r>
          </a:p>
          <a:p>
            <a:pPr eaLnBrk="1" hangingPunct="1">
              <a:spcBef>
                <a:spcPts val="1800"/>
              </a:spcBef>
              <a:buClr>
                <a:srgbClr val="336600"/>
              </a:buClr>
              <a:buFont typeface="Wingdings" pitchFamily="2" charset="2"/>
              <a:buChar char="Ø"/>
              <a:tabLst>
                <a:tab pos="4394200" algn="l"/>
              </a:tabLst>
              <a:defRPr/>
            </a:pPr>
            <a:r>
              <a:rPr lang="ru-RU" sz="40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79 %</a:t>
            </a:r>
            <a:r>
              <a:rPr lang="ru-RU" sz="34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больных ТБ и ВИЧ-инфекцией проживают в Африке</a:t>
            </a:r>
          </a:p>
        </p:txBody>
      </p:sp>
    </p:spTree>
    <p:extLst>
      <p:ext uri="{BB962C8B-B14F-4D97-AF65-F5344CB8AC3E}">
        <p14:creationId xmlns:p14="http://schemas.microsoft.com/office/powerpoint/2010/main" val="202707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12968" cy="108012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Заболеваемость туберкулезом по регионам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ВОЗ в 2008-2015гг. на 100000 населения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18" y="1628797"/>
          <a:ext cx="8712969" cy="4076209"/>
        </p:xfrm>
        <a:graphic>
          <a:graphicData uri="http://schemas.openxmlformats.org/drawingml/2006/table">
            <a:tbl>
              <a:tblPr/>
              <a:tblGrid>
                <a:gridCol w="1491154"/>
                <a:gridCol w="873937"/>
                <a:gridCol w="854820"/>
                <a:gridCol w="861191"/>
                <a:gridCol w="854820"/>
                <a:gridCol w="868475"/>
                <a:gridCol w="969524"/>
                <a:gridCol w="969524"/>
                <a:gridCol w="969524"/>
              </a:tblGrid>
              <a:tr h="45168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Регионы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2008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2009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2010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2011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2012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2013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2014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2015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68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Африка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351,0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339,6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276,0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262,0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255,0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280,0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281,0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275,0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68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Америка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31,0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29,0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29,0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28,0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29,0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29,0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28,0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27,0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11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Восточное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 err="1" smtClean="0">
                          <a:latin typeface="Times New Roman"/>
                          <a:ea typeface="Times New Roman"/>
                        </a:rPr>
                        <a:t>Средизем-номорье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115,0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110,6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109,0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109,0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109,0  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121,0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117,0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116,0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68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Европа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48,0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47,1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47,0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42,0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40,0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39,0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37,0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36,0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68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Ю.В.Азия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183,0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185,0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193,0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189,0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187,0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183,0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211,0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246,0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68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Зап. Часть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109,0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105,5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93,0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92,0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87,0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87,0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85,0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86,0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68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Итого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206,0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137,7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128,0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125,0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122,0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126,0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133,0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142,0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5212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b="1" dirty="0" smtClean="0"/>
              <a:t>Заболеваемость и смертность от туберкулеза в России (1990-2015 </a:t>
            </a:r>
            <a:r>
              <a:rPr lang="ru-RU" sz="3200" b="1" dirty="0" err="1" smtClean="0"/>
              <a:t>гг</a:t>
            </a:r>
            <a:r>
              <a:rPr lang="ru-RU" sz="3200" b="1" dirty="0" smtClean="0"/>
              <a:t>)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467544" y="1844824"/>
          <a:ext cx="8208912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Заболеваемость туберкулезом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 в Санкт-Петербурге 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(показатели на 100000 населения)</a:t>
            </a:r>
            <a:endParaRPr lang="ru-RU" sz="2800" b="1" dirty="0">
              <a:solidFill>
                <a:schemeClr val="tx1"/>
              </a:solidFill>
            </a:endParaRPr>
          </a:p>
        </p:txBody>
      </p:sp>
      <p:graphicFrame>
        <p:nvGraphicFramePr>
          <p:cNvPr id="2050" name="Объект 3"/>
          <p:cNvGraphicFramePr>
            <a:graphicFrameLocks noGrp="1"/>
          </p:cNvGraphicFramePr>
          <p:nvPr>
            <p:ph idx="1"/>
          </p:nvPr>
        </p:nvGraphicFramePr>
        <p:xfrm>
          <a:off x="406400" y="1549400"/>
          <a:ext cx="8331200" cy="462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r:id="rId3" imgW="8327858" imgH="4627265" progId="Excel.Sheet.8">
                  <p:embed/>
                </p:oleObj>
              </mc:Choice>
              <mc:Fallback>
                <p:oleObj r:id="rId3" imgW="8327858" imgH="4627265" progId="Excel.Sheet.8">
                  <p:embed/>
                  <p:pic>
                    <p:nvPicPr>
                      <p:cNvPr id="0" name="Picture 9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1549400"/>
                        <a:ext cx="8331200" cy="4627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1700808"/>
            <a:ext cx="8640960" cy="4425355"/>
          </a:xfrm>
        </p:spPr>
        <p:txBody>
          <a:bodyPr>
            <a:normAutofit fontScale="85000" lnSpcReduction="10000"/>
          </a:bodyPr>
          <a:lstStyle/>
          <a:p>
            <a:r>
              <a:rPr lang="ru-RU" sz="3200" b="1" dirty="0" smtClean="0"/>
              <a:t>Анализ </a:t>
            </a:r>
            <a:r>
              <a:rPr lang="ru-RU" sz="3200" b="1" dirty="0"/>
              <a:t>заболеваемости туберкулезом в Санкт-Петербурге свидетельствуют  о  накоплении  «туберкулезного  потенциала»  для  </a:t>
            </a:r>
            <a:r>
              <a:rPr lang="ru-RU" sz="3200" b="1" dirty="0" smtClean="0"/>
              <a:t>формирования </a:t>
            </a:r>
            <a:r>
              <a:rPr lang="ru-RU" sz="3200" b="1" dirty="0"/>
              <a:t>сочетанной </a:t>
            </a:r>
            <a:r>
              <a:rPr lang="ru-RU" sz="3200" b="1" dirty="0" smtClean="0"/>
              <a:t>инфекции</a:t>
            </a:r>
          </a:p>
          <a:p>
            <a:r>
              <a:rPr lang="ru-RU" sz="3200" b="1" dirty="0" smtClean="0"/>
              <a:t>- высокий уровень общей заболеваемости;</a:t>
            </a:r>
          </a:p>
          <a:p>
            <a:r>
              <a:rPr lang="ru-RU" sz="3200" b="1" dirty="0" smtClean="0"/>
              <a:t>- не снижающиеся показатели у детей, подростков и лиц трудоспособного </a:t>
            </a:r>
            <a:r>
              <a:rPr lang="ru-RU" sz="3200" b="1" dirty="0" smtClean="0"/>
              <a:t>возраста.</a:t>
            </a:r>
            <a:endParaRPr lang="ru-RU" sz="3200" b="1" dirty="0" smtClean="0"/>
          </a:p>
          <a:p>
            <a:r>
              <a:rPr lang="ru-RU" sz="3200" b="1" dirty="0" smtClean="0"/>
              <a:t>- увеличение численности мигрантов и </a:t>
            </a:r>
            <a:r>
              <a:rPr lang="ru-RU" sz="3200" b="1" dirty="0" err="1" smtClean="0"/>
              <a:t>дез</a:t>
            </a:r>
            <a:r>
              <a:rPr lang="ru-RU" sz="3200" b="1" dirty="0" smtClean="0"/>
              <a:t>-адаптированных групп населения и др.</a:t>
            </a: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Промежуточное заключение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05054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39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036496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96597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412875"/>
            <a:ext cx="8928100" cy="532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7" name="TextBox 1"/>
          <p:cNvSpPr txBox="1">
            <a:spLocks noChangeArrowheads="1"/>
          </p:cNvSpPr>
          <p:nvPr/>
        </p:nvSpPr>
        <p:spPr bwMode="auto">
          <a:xfrm>
            <a:off x="220663" y="404813"/>
            <a:ext cx="88566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/>
              <a:t>Количество больных ВИЧ-инфекцией, выявленных в РФ в динамике по годам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3251" name="Таблица 2"/>
          <p:cNvSpPr>
            <a:spLocks noGrp="1" noTextEdit="1"/>
          </p:cNvSpPr>
          <p:nvPr>
            <p:ph type="tbl" idx="1"/>
          </p:nvPr>
        </p:nvSpPr>
        <p:spPr/>
      </p:sp>
      <p:pic>
        <p:nvPicPr>
          <p:cNvPr id="53252" name="Рисунок 3" descr="http://www.profile.ru/images/01_2016_January/23-29/spid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60350"/>
            <a:ext cx="8497887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pPr algn="ctr"/>
            <a:r>
              <a:rPr lang="ru-RU" dirty="0"/>
              <a:t>Определение </a:t>
            </a:r>
            <a:r>
              <a:rPr lang="ru-RU" dirty="0" smtClean="0"/>
              <a:t>СЗСИ</a:t>
            </a:r>
            <a:endParaRPr lang="ru-RU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412776"/>
            <a:ext cx="8640960" cy="525658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dirty="0">
                <a:solidFill>
                  <a:srgbClr val="0000CC"/>
                </a:solidFill>
              </a:rPr>
              <a:t>   </a:t>
            </a:r>
            <a:r>
              <a:rPr lang="ru-RU" sz="3200" b="1" dirty="0">
                <a:solidFill>
                  <a:srgbClr val="0000CC"/>
                </a:solidFill>
              </a:rPr>
              <a:t>СОЦИАЛЬНО-ЗНАЧИМЫЕ </a:t>
            </a:r>
            <a:r>
              <a:rPr lang="ru-RU" sz="3200" b="1" dirty="0" smtClean="0">
                <a:solidFill>
                  <a:srgbClr val="0000CC"/>
                </a:solidFill>
              </a:rPr>
              <a:t>СОЧЕТАННЫЕ ИНФЕКЦИИ</a:t>
            </a:r>
            <a:r>
              <a:rPr lang="ru-RU" sz="3200" b="1" dirty="0" smtClean="0"/>
              <a:t> </a:t>
            </a:r>
            <a:r>
              <a:rPr lang="ru-RU" sz="3200" b="1" dirty="0"/>
              <a:t>-</a:t>
            </a:r>
            <a:r>
              <a:rPr lang="ru-RU" sz="3200" b="1" dirty="0" err="1" smtClean="0"/>
              <a:t>полиэтиологичная</a:t>
            </a:r>
            <a:r>
              <a:rPr lang="ru-RU" sz="3200" b="1" dirty="0" smtClean="0"/>
              <a:t> </a:t>
            </a:r>
            <a:r>
              <a:rPr lang="ru-RU" sz="3200" b="1" dirty="0"/>
              <a:t>группа </a:t>
            </a:r>
            <a:r>
              <a:rPr lang="ru-RU" sz="3200" b="1" dirty="0" smtClean="0"/>
              <a:t>заболеваний, обусловленных </a:t>
            </a:r>
            <a:r>
              <a:rPr lang="ru-RU" sz="3200" b="1" dirty="0" err="1" smtClean="0">
                <a:solidFill>
                  <a:srgbClr val="0000CC"/>
                </a:solidFill>
              </a:rPr>
              <a:t>активи-зирующим</a:t>
            </a:r>
            <a:r>
              <a:rPr lang="ru-RU" sz="3200" b="1" dirty="0" smtClean="0">
                <a:solidFill>
                  <a:srgbClr val="0000CC"/>
                </a:solidFill>
              </a:rPr>
              <a:t> </a:t>
            </a:r>
            <a:r>
              <a:rPr lang="ru-RU" sz="3200" b="1" dirty="0">
                <a:solidFill>
                  <a:srgbClr val="0000CC"/>
                </a:solidFill>
              </a:rPr>
              <a:t>действием социальных причин</a:t>
            </a:r>
            <a:r>
              <a:rPr lang="ru-RU" sz="3200" b="1" dirty="0"/>
              <a:t>,  борьба с которыми вызывает напряжение  в работе не только органов здравоохранения, но и других  систем государства и требует огромных   затрат сил и </a:t>
            </a:r>
            <a:r>
              <a:rPr lang="ru-RU" sz="3200" b="1" dirty="0" smtClean="0"/>
              <a:t>средств.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5272044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0"/>
            <a:ext cx="8496944" cy="659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6352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5" cy="5184576"/>
          </a:xfrm>
        </p:spPr>
        <p:txBody>
          <a:bodyPr>
            <a:normAutofit fontScale="92500" lnSpcReduction="20000"/>
          </a:bodyPr>
          <a:lstStyle/>
          <a:p>
            <a:r>
              <a:rPr lang="ru-RU" sz="3200" b="1" dirty="0" smtClean="0"/>
              <a:t>Туберкулез как причина ВГ и поражений печени:</a:t>
            </a:r>
          </a:p>
          <a:p>
            <a:r>
              <a:rPr lang="ru-RU" sz="2600" b="1" dirty="0" smtClean="0"/>
              <a:t>Реализация </a:t>
            </a:r>
            <a:r>
              <a:rPr lang="ru-RU" sz="2600" b="1" dirty="0" err="1" smtClean="0"/>
              <a:t>гемоконтактного</a:t>
            </a:r>
            <a:r>
              <a:rPr lang="ru-RU" sz="2600" b="1" dirty="0" smtClean="0"/>
              <a:t> механизма передачи (лечение)</a:t>
            </a:r>
          </a:p>
          <a:p>
            <a:r>
              <a:rPr lang="ru-RU" sz="2600" b="1" dirty="0" smtClean="0"/>
              <a:t>Введение наркотиков  -  у 9-18 % больных</a:t>
            </a:r>
          </a:p>
          <a:p>
            <a:r>
              <a:rPr lang="ru-RU" sz="2600" b="1" dirty="0" smtClean="0"/>
              <a:t>Проявление </a:t>
            </a:r>
            <a:r>
              <a:rPr lang="ru-RU" sz="2600" b="1" dirty="0" err="1" smtClean="0"/>
              <a:t>гепатотоксичности</a:t>
            </a:r>
            <a:r>
              <a:rPr lang="ru-RU" sz="2600" b="1" dirty="0" smtClean="0"/>
              <a:t> антибактериальной терапии</a:t>
            </a:r>
          </a:p>
          <a:p>
            <a:pPr marL="0" indent="0">
              <a:buNone/>
            </a:pPr>
            <a:r>
              <a:rPr lang="ru-RU" sz="2800" b="1" dirty="0" smtClean="0"/>
              <a:t>    </a:t>
            </a:r>
            <a:r>
              <a:rPr lang="ru-RU" sz="3200" b="1" dirty="0" smtClean="0"/>
              <a:t>ВИЧ как </a:t>
            </a:r>
            <a:r>
              <a:rPr lang="ru-RU" sz="3200" b="1" dirty="0" smtClean="0"/>
              <a:t>причинный </a:t>
            </a:r>
            <a:r>
              <a:rPr lang="ru-RU" sz="3200" b="1" dirty="0" err="1" smtClean="0"/>
              <a:t>кофактор</a:t>
            </a:r>
            <a:r>
              <a:rPr lang="ru-RU" sz="3200" b="1" dirty="0" smtClean="0"/>
              <a:t>  ВГ и других   поражений печени</a:t>
            </a:r>
          </a:p>
          <a:p>
            <a:r>
              <a:rPr lang="ru-RU" sz="2800" b="1" dirty="0" smtClean="0"/>
              <a:t>Одновременность заражения (наркотики, МСМ)</a:t>
            </a:r>
          </a:p>
          <a:p>
            <a:r>
              <a:rPr lang="ru-RU" sz="2800" b="1" dirty="0" err="1" smtClean="0"/>
              <a:t>Гепатотоксичность</a:t>
            </a:r>
            <a:r>
              <a:rPr lang="ru-RU" sz="2800" b="1" dirty="0" smtClean="0"/>
              <a:t>  ВАРТ</a:t>
            </a:r>
          </a:p>
          <a:p>
            <a:r>
              <a:rPr lang="ru-RU" sz="2800" b="1" dirty="0" smtClean="0"/>
              <a:t>Влияние иммунодефицита на активизацию </a:t>
            </a:r>
            <a:r>
              <a:rPr lang="ru-RU" sz="2800" b="1" dirty="0" smtClean="0"/>
              <a:t>ХВГ, латентного туберкулеза</a:t>
            </a:r>
            <a:endParaRPr lang="ru-RU" sz="2800" b="1" dirty="0" smtClean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Причинно-следственные связи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6755959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Материалы изучения </a:t>
            </a:r>
            <a:r>
              <a:rPr lang="ru-RU" sz="3200" dirty="0" smtClean="0"/>
              <a:t>СИ в Санкт-Петербурге и её итоги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Обследование более 10000 больных туберкулезом на наличие маркеров ВГВ и ВГС в отделениях хирургического туберкулеза в 1985-1992 гг.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Изучение сочетанной инфекции (СИ) в туб. больнице № 2 (ТБ+ВГ+ВИЧ) в 2002-2005 гг.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Выявление СИ в КИБ им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С.П.Боткина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1998 по 2016 гг. и анализ сочетанных заболеваний с их клинико-эпидемиологической характеристикой.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Изучение данных о 2304 случаях СИ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596 случаях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смерти от неё, зарегистрированных в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эпидбюро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города с 2006 по 2016 гг. в рамках программы «САУ-инфекция»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1469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ru-RU" dirty="0" smtClean="0"/>
              <a:t>ВГ и ТУБЕРКУЛЕЗ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52736"/>
            <a:ext cx="9144000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7503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\\\\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640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31129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71400"/>
            <a:ext cx="9252520" cy="70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82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113" y="115888"/>
            <a:ext cx="7426325" cy="1368425"/>
          </a:xfrm>
        </p:spPr>
        <p:txBody>
          <a:bodyPr/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</a:rPr>
              <a:t>Выявление больных СИ в Санкт-Петербурге </a:t>
            </a: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в </a:t>
            </a:r>
            <a:r>
              <a:rPr lang="ru-RU" sz="2400" dirty="0">
                <a:solidFill>
                  <a:schemeClr val="tx1"/>
                </a:solidFill>
              </a:rPr>
              <a:t>2014-2015 </a:t>
            </a:r>
            <a:r>
              <a:rPr lang="ru-RU" sz="2400" dirty="0" err="1">
                <a:solidFill>
                  <a:schemeClr val="tx1"/>
                </a:solidFill>
              </a:rPr>
              <a:t>гг</a:t>
            </a:r>
            <a:r>
              <a:rPr lang="ru-RU" sz="2400" dirty="0">
                <a:solidFill>
                  <a:schemeClr val="tx1"/>
                </a:solidFill>
              </a:rPr>
              <a:t>  (в %)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10243" name="Объект 3"/>
          <p:cNvPicPr>
            <a:picLocks noGrp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1775" y="981075"/>
            <a:ext cx="8662988" cy="51450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800" dirty="0" smtClean="0"/>
              <a:t>Динамика выявления туберкулеза у больных, поступивших </a:t>
            </a:r>
            <a:r>
              <a:rPr lang="ru-RU" sz="2800" smtClean="0"/>
              <a:t>в КИБ (ВГ) </a:t>
            </a:r>
            <a:r>
              <a:rPr lang="ru-RU" sz="2800" dirty="0" smtClean="0"/>
              <a:t>в различные периоды наблюдения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600200"/>
            <a:ext cx="8640960" cy="506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8461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36815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 </a:t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464496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251520" y="1916832"/>
          <a:ext cx="8208912" cy="4619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67544" y="404664"/>
            <a:ext cx="82809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Структура больных сочетанной инфекцией (ВГ и ТБ)  в трех периодах в зависимости от пола и возраста.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2800" dirty="0" smtClean="0"/>
          </a:p>
          <a:p>
            <a:r>
              <a:rPr lang="ru-RU" sz="2800" b="1" dirty="0" smtClean="0"/>
              <a:t>Рассмотрим отдельные компоненты сочетанной инфекции в Санкт-Петербурге в динамике наблюдения по периодам: 1998-2001 гг., 2008-2011 гг.. </a:t>
            </a:r>
            <a:r>
              <a:rPr lang="ru-RU" sz="2800" b="1" dirty="0"/>
              <a:t>и</a:t>
            </a:r>
            <a:r>
              <a:rPr lang="ru-RU" sz="2800" b="1" dirty="0" smtClean="0"/>
              <a:t> 2013-2014 гг.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139623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5263" y="228600"/>
            <a:ext cx="8015287" cy="603250"/>
          </a:xfrm>
        </p:spPr>
        <p:txBody>
          <a:bodyPr>
            <a:normAutofit fontScale="90000"/>
          </a:bodyPr>
          <a:lstStyle/>
          <a:p>
            <a:r>
              <a:rPr lang="ru-RU" dirty="0"/>
              <a:t>		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76672"/>
            <a:ext cx="8892480" cy="638132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dirty="0"/>
              <a:t>	</a:t>
            </a:r>
            <a:endParaRPr lang="ru-RU" dirty="0" smtClean="0"/>
          </a:p>
          <a:p>
            <a:pPr>
              <a:buFont typeface="Wingdings" pitchFamily="2" charset="2"/>
              <a:buNone/>
            </a:pPr>
            <a:r>
              <a:rPr lang="ru-RU" sz="3200" b="1" dirty="0" smtClean="0">
                <a:solidFill>
                  <a:schemeClr val="tx2"/>
                </a:solidFill>
              </a:rPr>
              <a:t>   К социально-значимым сочетанным инфекциям</a:t>
            </a:r>
            <a:r>
              <a:rPr lang="ru-RU" sz="3200" b="1" dirty="0" smtClean="0"/>
              <a:t> относятся острые </a:t>
            </a:r>
            <a:r>
              <a:rPr lang="ru-RU" sz="3200" b="1" dirty="0"/>
              <a:t>и </a:t>
            </a:r>
            <a:r>
              <a:rPr lang="ru-RU" sz="3200" b="1" dirty="0" smtClean="0"/>
              <a:t>хронические заболевания </a:t>
            </a:r>
            <a:r>
              <a:rPr lang="ru-RU" sz="3200" b="1" dirty="0" err="1" smtClean="0"/>
              <a:t>инфекцион</a:t>
            </a:r>
            <a:r>
              <a:rPr lang="ru-RU" sz="3200" b="1" dirty="0" smtClean="0"/>
              <a:t>-ной </a:t>
            </a:r>
            <a:r>
              <a:rPr lang="ru-RU" sz="3200" b="1" dirty="0"/>
              <a:t>и </a:t>
            </a:r>
            <a:r>
              <a:rPr lang="ru-RU" sz="3200" b="1" dirty="0" smtClean="0"/>
              <a:t>паразитарной </a:t>
            </a:r>
            <a:r>
              <a:rPr lang="ru-RU" sz="3200" b="1" dirty="0"/>
              <a:t>природы, </a:t>
            </a:r>
            <a:r>
              <a:rPr lang="ru-RU" sz="3200" b="1" dirty="0" smtClean="0"/>
              <a:t>характеризующиеся </a:t>
            </a:r>
            <a:r>
              <a:rPr lang="ru-RU" sz="3200" b="1" dirty="0"/>
              <a:t>высокой </a:t>
            </a:r>
            <a:r>
              <a:rPr lang="ru-RU" sz="3200" b="1" dirty="0" smtClean="0"/>
              <a:t>заболеваемостью</a:t>
            </a:r>
            <a:r>
              <a:rPr lang="ru-RU" sz="3200" b="1" dirty="0"/>
              <a:t>, </a:t>
            </a:r>
            <a:r>
              <a:rPr lang="ru-RU" sz="3200" b="1" dirty="0" smtClean="0"/>
              <a:t>болезненностью</a:t>
            </a:r>
            <a:r>
              <a:rPr lang="ru-RU" sz="3200" b="1" dirty="0"/>
              <a:t>, </a:t>
            </a:r>
            <a:r>
              <a:rPr lang="ru-RU" sz="3200" b="1" dirty="0" smtClean="0"/>
              <a:t>смертностью, летальностью </a:t>
            </a:r>
            <a:r>
              <a:rPr lang="ru-RU" sz="3200" b="1" dirty="0"/>
              <a:t>и, как следствие</a:t>
            </a:r>
            <a:r>
              <a:rPr lang="ru-RU" sz="3200" b="1" dirty="0" smtClean="0"/>
              <a:t>,</a:t>
            </a:r>
            <a:r>
              <a:rPr lang="ru-RU" sz="3200" b="1" dirty="0"/>
              <a:t>	большим социально-экономическим ущербом, причиняемым стране.</a:t>
            </a:r>
          </a:p>
        </p:txBody>
      </p:sp>
    </p:spTree>
    <p:extLst>
      <p:ext uri="{BB962C8B-B14F-4D97-AF65-F5344CB8AC3E}">
        <p14:creationId xmlns:p14="http://schemas.microsoft.com/office/powerpoint/2010/main" val="42563741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22413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800" b="1" dirty="0" smtClean="0"/>
              <a:t>Этиологическая структура вирусных гепатитов в Санкт-Петербурге в различные периоды</a:t>
            </a:r>
            <a:endParaRPr lang="ru-RU" sz="2800" b="1" dirty="0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971600" y="2290762"/>
          <a:ext cx="1800200" cy="2276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3388793"/>
              </p:ext>
            </p:extLst>
          </p:nvPr>
        </p:nvGraphicFramePr>
        <p:xfrm>
          <a:off x="323528" y="1627963"/>
          <a:ext cx="8568952" cy="4681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6156176" y="2204864"/>
          <a:ext cx="2520280" cy="2362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496048866"/>
              </p:ext>
            </p:extLst>
          </p:nvPr>
        </p:nvGraphicFramePr>
        <p:xfrm>
          <a:off x="3657600" y="2290762"/>
          <a:ext cx="1828800" cy="2362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99592" y="1772816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</a:t>
            </a:r>
            <a:r>
              <a:rPr lang="ru-RU" sz="2000" dirty="0" smtClean="0"/>
              <a:t>1998-2001 </a:t>
            </a:r>
            <a:r>
              <a:rPr lang="ru-RU" sz="2000" dirty="0" err="1" smtClean="0"/>
              <a:t>гг</a:t>
            </a:r>
            <a:r>
              <a:rPr lang="ru-RU" sz="2000" dirty="0" smtClean="0"/>
              <a:t>		  2008-2011 </a:t>
            </a:r>
            <a:r>
              <a:rPr lang="ru-RU" sz="2000" dirty="0" err="1" smtClean="0"/>
              <a:t>гг</a:t>
            </a:r>
            <a:r>
              <a:rPr lang="ru-RU" sz="2000" dirty="0" smtClean="0"/>
              <a:t>                         2013 – 2014 </a:t>
            </a:r>
            <a:r>
              <a:rPr lang="ru-RU" sz="2000" dirty="0" err="1" smtClean="0"/>
              <a:t>гг</a:t>
            </a:r>
            <a:endParaRPr lang="ru-RU" sz="20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8478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800" b="1" dirty="0" smtClean="0"/>
              <a:t>Средние показатели активности </a:t>
            </a:r>
            <a:r>
              <a:rPr lang="ru-RU" sz="2800" b="1" dirty="0" err="1" smtClean="0"/>
              <a:t>АлТ</a:t>
            </a:r>
            <a:r>
              <a:rPr lang="ru-RU" sz="2800" b="1" dirty="0" smtClean="0"/>
              <a:t> у больных СИ в трех периодах в динамике.</a:t>
            </a:r>
            <a:br>
              <a:rPr lang="ru-RU" sz="2800" b="1" dirty="0" smtClean="0"/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16"/>
          <p:cNvGraphicFramePr/>
          <p:nvPr/>
        </p:nvGraphicFramePr>
        <p:xfrm>
          <a:off x="467544" y="1700808"/>
          <a:ext cx="8208912" cy="4392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0"/>
            <a:ext cx="8229600" cy="66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6102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4482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800" b="1" dirty="0" smtClean="0"/>
              <a:t>Туберкулез органов дыхания у больных СИ </a:t>
            </a:r>
            <a:r>
              <a:rPr lang="ru-RU" sz="2800" b="1" dirty="0" smtClean="0"/>
              <a:t>по периодам </a:t>
            </a:r>
            <a:r>
              <a:rPr lang="ru-RU" sz="2800" b="1" dirty="0" smtClean="0"/>
              <a:t>исследования (%).</a:t>
            </a:r>
            <a:br>
              <a:rPr lang="ru-RU" sz="2800" b="1" dirty="0" smtClean="0"/>
            </a:b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15"/>
          <p:cNvGraphicFramePr/>
          <p:nvPr>
            <p:extLst>
              <p:ext uri="{D42A27DB-BD31-4B8C-83A1-F6EECF244321}">
                <p14:modId xmlns:p14="http://schemas.microsoft.com/office/powerpoint/2010/main" val="847276553"/>
              </p:ext>
            </p:extLst>
          </p:nvPr>
        </p:nvGraphicFramePr>
        <p:xfrm>
          <a:off x="179512" y="1916832"/>
          <a:ext cx="8964488" cy="4941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142984"/>
            <a:ext cx="8258204" cy="107154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chemeClr val="tx1"/>
                </a:solidFill>
              </a:rPr>
              <a:t>Заболеваемость и летальность от сочетанной инфекции 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в Санкт-Петербурге в 2006-2015гг.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graphicFrame>
        <p:nvGraphicFramePr>
          <p:cNvPr id="4098" name="Объект 3"/>
          <p:cNvGraphicFramePr>
            <a:graphicFrameLocks noGrp="1"/>
          </p:cNvGraphicFramePr>
          <p:nvPr>
            <p:ph idx="1"/>
          </p:nvPr>
        </p:nvGraphicFramePr>
        <p:xfrm>
          <a:off x="417512" y="1071546"/>
          <a:ext cx="8369329" cy="49895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r:id="rId3" imgW="8333954" imgH="4627265" progId="Excel.Sheet.8">
                  <p:embed/>
                </p:oleObj>
              </mc:Choice>
              <mc:Fallback>
                <p:oleObj r:id="rId3" imgW="8333954" imgH="4627265" progId="Excel.Sheet.8">
                  <p:embed/>
                  <p:pic>
                    <p:nvPicPr>
                      <p:cNvPr id="0" name="Picture 9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512" y="1071546"/>
                        <a:ext cx="8369329" cy="498952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18488" cy="1844675"/>
          </a:xfrm>
        </p:spPr>
        <p:txBody>
          <a:bodyPr/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Летальность от туберкулеза, вирусных гепатитов</a:t>
            </a:r>
            <a:br>
              <a:rPr lang="ru-RU" sz="2400" b="1" dirty="0">
                <a:solidFill>
                  <a:schemeClr val="tx1"/>
                </a:solidFill>
              </a:rPr>
            </a:br>
            <a:r>
              <a:rPr lang="ru-RU" sz="2400" b="1" dirty="0">
                <a:solidFill>
                  <a:schemeClr val="tx1"/>
                </a:solidFill>
              </a:rPr>
              <a:t>                    и сочетанной инфекции (в %)</a:t>
            </a:r>
            <a:r>
              <a:rPr lang="ru-RU" sz="2400" b="1" dirty="0"/>
              <a:t/>
            </a:r>
            <a:br>
              <a:rPr lang="ru-RU" sz="2400" b="1" dirty="0"/>
            </a:br>
            <a:endParaRPr lang="ru-RU" sz="2400" dirty="0"/>
          </a:p>
        </p:txBody>
      </p:sp>
      <p:pic>
        <p:nvPicPr>
          <p:cNvPr id="11267" name="Объект 3"/>
          <p:cNvPicPr>
            <a:picLocks noGrp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1968" y="260648"/>
            <a:ext cx="8568952" cy="65973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196292" cy="93346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1"/>
                </a:solidFill>
              </a:rPr>
              <a:t>Летальность от СИ в зависимости от пола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14339" name="Объект 3"/>
          <p:cNvPicPr>
            <a:picLocks noGrp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596" y="1285860"/>
            <a:ext cx="8358246" cy="45005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714356"/>
            <a:ext cx="8229600" cy="765175"/>
          </a:xfrm>
        </p:spPr>
        <p:txBody>
          <a:bodyPr/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2400" b="1" dirty="0" smtClean="0">
                <a:solidFill>
                  <a:schemeClr val="tx1"/>
                </a:solidFill>
              </a:rPr>
              <a:t>Летальность </a:t>
            </a:r>
            <a:r>
              <a:rPr lang="ru-RU" sz="2400" b="1" dirty="0">
                <a:solidFill>
                  <a:schemeClr val="tx1"/>
                </a:solidFill>
              </a:rPr>
              <a:t>от СИ в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>
                <a:solidFill>
                  <a:schemeClr val="tx1"/>
                </a:solidFill>
              </a:rPr>
              <a:t>зависимости </a:t>
            </a:r>
            <a:br>
              <a:rPr lang="ru-RU" sz="2400" b="1" dirty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от </a:t>
            </a:r>
            <a:r>
              <a:rPr lang="ru-RU" sz="2400" b="1" dirty="0">
                <a:solidFill>
                  <a:schemeClr val="tx1"/>
                </a:solidFill>
              </a:rPr>
              <a:t>возраста ( показатели на 100 больных данной группы)</a:t>
            </a:r>
            <a:br>
              <a:rPr lang="ru-RU" sz="2400" b="1" dirty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5363" name="Объект 3"/>
          <p:cNvPicPr>
            <a:picLocks noGrp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764704"/>
            <a:ext cx="8464550" cy="2381721"/>
          </a:xfrm>
        </p:spPr>
      </p:pic>
      <p:pic>
        <p:nvPicPr>
          <p:cNvPr id="15364" name="Объект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14686"/>
            <a:ext cx="8501122" cy="2938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329642" cy="1028720"/>
          </a:xfrm>
        </p:spPr>
        <p:txBody>
          <a:bodyPr/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Распределение числа заболевших и умерших по месяцам в Санкт-Петербурге</a:t>
            </a:r>
            <a:endParaRPr lang="ru-RU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5122" name="Объект 3"/>
          <p:cNvGraphicFramePr>
            <a:graphicFrameLocks noGrp="1"/>
          </p:cNvGraphicFramePr>
          <p:nvPr>
            <p:ph idx="1"/>
          </p:nvPr>
        </p:nvGraphicFramePr>
        <p:xfrm>
          <a:off x="406400" y="1214422"/>
          <a:ext cx="8380442" cy="49625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" r:id="rId3" imgW="8327858" imgH="4627265" progId="Excel.Sheet.8">
                  <p:embed/>
                </p:oleObj>
              </mc:Choice>
              <mc:Fallback>
                <p:oleObj r:id="rId3" imgW="8327858" imgH="4627265" progId="Excel.Sheet.8">
                  <p:embed/>
                  <p:pic>
                    <p:nvPicPr>
                      <p:cNvPr id="0" name="Picture 9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1214422"/>
                        <a:ext cx="8380442" cy="496254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ru-RU" dirty="0" smtClean="0"/>
              <a:t>                  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36496" cy="514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404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pPr algn="ctr"/>
            <a:r>
              <a:rPr lang="ru-RU" dirty="0"/>
              <a:t>Классификация СЗИ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052736"/>
            <a:ext cx="8640960" cy="5544615"/>
          </a:xfrm>
        </p:spPr>
        <p:txBody>
          <a:bodyPr>
            <a:noAutofit/>
          </a:bodyPr>
          <a:lstStyle/>
          <a:p>
            <a:endParaRPr lang="ru-RU" b="1" dirty="0" smtClean="0"/>
          </a:p>
          <a:p>
            <a:r>
              <a:rPr lang="ru-RU" b="1" dirty="0" smtClean="0"/>
              <a:t>Инфекции</a:t>
            </a:r>
            <a:r>
              <a:rPr lang="ru-RU" b="1" dirty="0"/>
              <a:t>, возвратившиеся в эпоху социально-экономических и политических преобразований после периода </a:t>
            </a:r>
            <a:r>
              <a:rPr lang="ru-RU" b="1" dirty="0" smtClean="0"/>
              <a:t>благополучия </a:t>
            </a:r>
            <a:r>
              <a:rPr lang="ru-RU" b="1" dirty="0"/>
              <a:t>(</a:t>
            </a: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туберкулез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сифилис, др. ИППП</a:t>
            </a:r>
            <a:r>
              <a:rPr lang="ru-RU" b="1" dirty="0" smtClean="0"/>
              <a:t>); </a:t>
            </a:r>
            <a:endParaRPr lang="ru-RU" b="1" dirty="0"/>
          </a:p>
          <a:p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ВИЧ-инфекция</a:t>
            </a:r>
            <a:r>
              <a:rPr lang="ru-RU" b="1" dirty="0"/>
              <a:t>, которая приобрела характер глобальной и национальной катастрофы</a:t>
            </a:r>
            <a:r>
              <a:rPr lang="ru-RU" b="1" dirty="0" smtClean="0"/>
              <a:t>;</a:t>
            </a:r>
            <a:endParaRPr lang="ru-RU" b="1" dirty="0"/>
          </a:p>
          <a:p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Вирусные </a:t>
            </a: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гепатиты с </a:t>
            </a:r>
            <a:r>
              <a:rPr lang="ru-RU" sz="28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гемоконтактным</a:t>
            </a: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механизмом заражения </a:t>
            </a:r>
            <a:r>
              <a:rPr lang="ru-RU" b="1" dirty="0"/>
              <a:t>острого и хронического характера </a:t>
            </a:r>
            <a:r>
              <a:rPr lang="ru-RU" b="1" dirty="0" smtClean="0"/>
              <a:t>течения;</a:t>
            </a:r>
            <a:endParaRPr lang="ru-RU" b="1" dirty="0"/>
          </a:p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Внутрибольничные 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гнойно-септические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инфекции</a:t>
            </a:r>
            <a:r>
              <a:rPr lang="ru-RU" b="1" dirty="0" smtClean="0"/>
              <a:t>;</a:t>
            </a:r>
            <a:endParaRPr lang="ru-RU" b="1" dirty="0"/>
          </a:p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Паразитарные 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заболевания</a:t>
            </a:r>
            <a:r>
              <a:rPr lang="ru-RU" b="1" dirty="0"/>
              <a:t>, включая </a:t>
            </a:r>
            <a:r>
              <a:rPr lang="ru-RU" b="1" dirty="0" smtClean="0"/>
              <a:t>завозную малярию, и другие.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6895670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-171400"/>
            <a:ext cx="8229600" cy="684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1073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260"/>
            <a:ext cx="9036496" cy="502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23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0"/>
            <a:ext cx="8363272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4886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0"/>
            <a:ext cx="8229600" cy="66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706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Распределение умерших от СИ в зависимости от продолжительности их нахождения в стационаре (в %)</a:t>
            </a:r>
            <a:endParaRPr lang="ru-RU" sz="2400" dirty="0">
              <a:solidFill>
                <a:schemeClr val="tx1"/>
              </a:solidFill>
            </a:endParaRPr>
          </a:p>
        </p:txBody>
      </p:sp>
      <p:graphicFrame>
        <p:nvGraphicFramePr>
          <p:cNvPr id="6146" name="Объект 3"/>
          <p:cNvGraphicFramePr>
            <a:graphicFrameLocks noGrp="1"/>
          </p:cNvGraphicFramePr>
          <p:nvPr>
            <p:ph idx="1"/>
          </p:nvPr>
        </p:nvGraphicFramePr>
        <p:xfrm>
          <a:off x="406400" y="1549400"/>
          <a:ext cx="8331200" cy="462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r:id="rId3" imgW="8327858" imgH="4627265" progId="Excel.Sheet.8">
                  <p:embed/>
                </p:oleObj>
              </mc:Choice>
              <mc:Fallback>
                <p:oleObj r:id="rId3" imgW="8327858" imgH="4627265" progId="Excel.Sheet.8">
                  <p:embed/>
                  <p:pic>
                    <p:nvPicPr>
                      <p:cNvPr id="0" name="Picture 9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1549400"/>
                        <a:ext cx="8331200" cy="4627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800" b="1" dirty="0" smtClean="0"/>
              <a:t>Доля ВИЧ-инфекции у больных туберкулезом в сочетании с хроническими вирусными гепатитами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9"/>
          <p:cNvGraphicFramePr/>
          <p:nvPr/>
        </p:nvGraphicFramePr>
        <p:xfrm>
          <a:off x="467544" y="1772816"/>
          <a:ext cx="8208912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r>
              <a:rPr lang="ru-RU" b="1" dirty="0"/>
              <a:t>1.Многолетняя динамика заболеваемости вирусными гепатитами в сочетании с туберкулезом в Санкт-Петербурге имеет тенденцию к росту, который обусловлен накоплением </a:t>
            </a:r>
            <a:r>
              <a:rPr lang="ru-RU" b="1" dirty="0" err="1"/>
              <a:t>хрониогенного</a:t>
            </a:r>
            <a:r>
              <a:rPr lang="ru-RU" b="1" dirty="0"/>
              <a:t> потенциала в предыдущие годы, необходимого для формирования  сочетанной инфекции</a:t>
            </a:r>
            <a:r>
              <a:rPr lang="ru-RU" b="1" dirty="0" smtClean="0"/>
              <a:t>.</a:t>
            </a:r>
          </a:p>
          <a:p>
            <a:r>
              <a:rPr lang="ru-RU" b="1" dirty="0"/>
              <a:t>Основные составные компоненты сочетанной инфекции (вирусные гепатиты и туберкулез) претерпели в динамике наблюдения существенные изменения, которые позволили заподозрить, а затем доказать наличие еще одного компонента  в системе – ВИЧ-инфекции.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955793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3</a:t>
            </a:r>
            <a:r>
              <a:rPr lang="ru-RU" b="1" dirty="0" smtClean="0"/>
              <a:t>.  </a:t>
            </a:r>
            <a:r>
              <a:rPr lang="ru-RU" b="1" dirty="0"/>
              <a:t>Вирусные гепатиты В и С в динамике претерпели следующие изменения: доля острых форм в структуре СИ снизилась до 0,4 %  за счет увеличения хроническим форм, которые в 59,1 % представлены сочетаниями ХГВ+ХГС, и в 35,3 % хроническими формами гепатита С.</a:t>
            </a:r>
          </a:p>
          <a:p>
            <a:r>
              <a:rPr lang="ru-RU" b="1" dirty="0" smtClean="0"/>
              <a:t>4. </a:t>
            </a:r>
            <a:r>
              <a:rPr lang="ru-RU" b="1" dirty="0"/>
              <a:t>Изменения, касающиеся клиники  туберкулеза, характеризуются значительным увеличением доли распространенных форм туберкулеза, включая туберкулез внутригрудных лимфатических узлов, диссеминированный туберкулез и др.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64429653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8640"/>
            <a:ext cx="9036496" cy="5937523"/>
          </a:xfrm>
        </p:spPr>
        <p:txBody>
          <a:bodyPr/>
          <a:lstStyle/>
          <a:p>
            <a:endParaRPr lang="ru-RU" b="1" dirty="0" smtClean="0"/>
          </a:p>
          <a:p>
            <a:r>
              <a:rPr lang="ru-RU" b="1" dirty="0" smtClean="0"/>
              <a:t>5</a:t>
            </a:r>
            <a:r>
              <a:rPr lang="ru-RU" b="1" dirty="0"/>
              <a:t>. </a:t>
            </a:r>
            <a:r>
              <a:rPr lang="ru-RU" b="1" dirty="0" smtClean="0"/>
              <a:t>По </a:t>
            </a:r>
            <a:r>
              <a:rPr lang="ru-RU" b="1" dirty="0"/>
              <a:t>уточненным данным доля ВИЧ-инфекции среди больных вирусными гепатитами в сочетании с туберкулезом в </a:t>
            </a:r>
            <a:r>
              <a:rPr lang="en-US" b="1" dirty="0"/>
              <a:t>I</a:t>
            </a:r>
            <a:r>
              <a:rPr lang="ru-RU" b="1" dirty="0"/>
              <a:t> периоде составила 10 %, во </a:t>
            </a:r>
            <a:r>
              <a:rPr lang="en-US" b="1" dirty="0"/>
              <a:t>II</a:t>
            </a:r>
            <a:r>
              <a:rPr lang="ru-RU" b="1" dirty="0"/>
              <a:t> – 68,8 %, а в </a:t>
            </a:r>
            <a:r>
              <a:rPr lang="en-US" b="1" dirty="0"/>
              <a:t>III</a:t>
            </a:r>
            <a:r>
              <a:rPr lang="ru-RU" b="1" dirty="0"/>
              <a:t> – 91,8 %. </a:t>
            </a:r>
            <a:r>
              <a:rPr lang="ru-RU" b="1" dirty="0" smtClean="0"/>
              <a:t> </a:t>
            </a:r>
          </a:p>
          <a:p>
            <a:r>
              <a:rPr lang="ru-RU" sz="2800" b="1" smtClean="0"/>
              <a:t>6.Проблема </a:t>
            </a:r>
            <a:r>
              <a:rPr lang="ru-RU" sz="2800" b="1" dirty="0"/>
              <a:t>сочетанных социально-значимых инфекций требует серьезного внимания. Создание единого регистра, включающего хронические вирусные гепатиты, туберкулез и ВИЧ-инфекцию позволит скоординировать действия врачей инфекционистов,  эпидемиологов, специалистов центров СПИД и приблизиться </a:t>
            </a:r>
            <a:r>
              <a:rPr lang="ru-RU" sz="2800" b="1" dirty="0" smtClean="0"/>
              <a:t>к её решению.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95012926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00042"/>
            <a:ext cx="8329642" cy="5697559"/>
          </a:xfrm>
        </p:spPr>
        <p:txBody>
          <a:bodyPr/>
          <a:lstStyle/>
          <a:p>
            <a:pPr algn="ctr">
              <a:buNone/>
            </a:pPr>
            <a:r>
              <a:rPr lang="ru-RU" sz="8000" b="1" i="1" dirty="0" smtClean="0">
                <a:solidFill>
                  <a:schemeClr val="tx1"/>
                </a:solidFill>
              </a:rPr>
              <a:t> Благодарю    </a:t>
            </a:r>
          </a:p>
          <a:p>
            <a:pPr algn="ctr">
              <a:buNone/>
            </a:pPr>
            <a:r>
              <a:rPr lang="ru-RU" sz="8000" b="1" i="1" dirty="0" smtClean="0">
                <a:solidFill>
                  <a:schemeClr val="tx1"/>
                </a:solidFill>
              </a:rPr>
              <a:t>за</a:t>
            </a:r>
          </a:p>
          <a:p>
            <a:pPr algn="ctr">
              <a:buNone/>
            </a:pPr>
            <a:r>
              <a:rPr lang="ru-RU" sz="8000" b="1" i="1" dirty="0" smtClean="0">
                <a:solidFill>
                  <a:schemeClr val="tx1"/>
                </a:solidFill>
              </a:rPr>
              <a:t>  внимание!</a:t>
            </a:r>
            <a:endParaRPr lang="ru-RU" sz="80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1296144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3800" dirty="0" smtClean="0"/>
              <a:t>Предпосылки, предшествующие  </a:t>
            </a:r>
            <a:r>
              <a:rPr lang="ru-RU" sz="3800" dirty="0"/>
              <a:t>активизации </a:t>
            </a:r>
            <a:r>
              <a:rPr lang="ru-RU" sz="3800" dirty="0" smtClean="0"/>
              <a:t>СЗСИ</a:t>
            </a:r>
            <a:endParaRPr lang="ru-RU" sz="3800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484784"/>
            <a:ext cx="8712967" cy="52565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b="1" dirty="0" smtClean="0"/>
              <a:t>- </a:t>
            </a:r>
            <a:r>
              <a:rPr lang="ru-RU" sz="2800" b="1" dirty="0" smtClean="0">
                <a:solidFill>
                  <a:schemeClr val="accent1"/>
                </a:solidFill>
              </a:rPr>
              <a:t>Интервенция</a:t>
            </a:r>
            <a:r>
              <a:rPr lang="ru-RU" sz="2800" b="1" dirty="0" smtClean="0"/>
              <a:t> </a:t>
            </a:r>
            <a:r>
              <a:rPr lang="ru-RU" sz="2800" b="1" dirty="0"/>
              <a:t>западного образа жизни: распространение наркомании и алкоголизма</a:t>
            </a:r>
          </a:p>
          <a:p>
            <a:pPr marL="0" indent="0">
              <a:buNone/>
            </a:pPr>
            <a:r>
              <a:rPr lang="ru-RU" sz="2800" b="1" dirty="0" smtClean="0"/>
              <a:t>- </a:t>
            </a:r>
            <a:r>
              <a:rPr lang="ru-RU" sz="2800" b="1" dirty="0" smtClean="0">
                <a:solidFill>
                  <a:schemeClr val="accent1"/>
                </a:solidFill>
              </a:rPr>
              <a:t>Революция</a:t>
            </a:r>
            <a:r>
              <a:rPr lang="ru-RU" sz="2800" b="1" dirty="0" smtClean="0"/>
              <a:t> </a:t>
            </a:r>
            <a:r>
              <a:rPr lang="ru-RU" sz="2800" b="1" dirty="0"/>
              <a:t>в сексуальной </a:t>
            </a:r>
            <a:r>
              <a:rPr lang="ru-RU" sz="2800" b="1" dirty="0" smtClean="0"/>
              <a:t>сфере; </a:t>
            </a:r>
          </a:p>
          <a:p>
            <a:pPr marL="0" indent="0">
              <a:buNone/>
            </a:pPr>
            <a:r>
              <a:rPr lang="ru-RU" sz="2800" b="1" dirty="0" smtClean="0"/>
              <a:t>- </a:t>
            </a:r>
            <a:r>
              <a:rPr lang="ru-RU" sz="2800" b="1" dirty="0" smtClean="0">
                <a:solidFill>
                  <a:schemeClr val="accent1"/>
                </a:solidFill>
              </a:rPr>
              <a:t>Обнищание</a:t>
            </a:r>
            <a:r>
              <a:rPr lang="ru-RU" sz="2800" b="1" dirty="0" smtClean="0"/>
              <a:t> значительной части населения;</a:t>
            </a:r>
            <a:endParaRPr lang="ru-RU" sz="2800" b="1" dirty="0"/>
          </a:p>
          <a:p>
            <a:pPr marL="0" indent="0">
              <a:buNone/>
            </a:pPr>
            <a:r>
              <a:rPr lang="ru-RU" sz="2800" b="1" dirty="0" smtClean="0"/>
              <a:t>- </a:t>
            </a:r>
            <a:r>
              <a:rPr lang="ru-RU" sz="2800" b="1" dirty="0" smtClean="0">
                <a:solidFill>
                  <a:schemeClr val="accent1"/>
                </a:solidFill>
              </a:rPr>
              <a:t>Криминализация</a:t>
            </a:r>
            <a:r>
              <a:rPr lang="ru-RU" sz="2800" b="1" dirty="0" smtClean="0"/>
              <a:t> </a:t>
            </a:r>
            <a:r>
              <a:rPr lang="ru-RU" sz="2800" b="1" dirty="0"/>
              <a:t>общества и власть </a:t>
            </a:r>
            <a:r>
              <a:rPr lang="ru-RU" sz="2800" b="1" dirty="0" smtClean="0"/>
              <a:t>денег;</a:t>
            </a:r>
            <a:endParaRPr lang="ru-RU" sz="2800" b="1" dirty="0"/>
          </a:p>
          <a:p>
            <a:pPr marL="0" indent="0">
              <a:buFontTx/>
              <a:buChar char="-"/>
            </a:pPr>
            <a:r>
              <a:rPr lang="ru-RU" sz="2800" b="1" dirty="0" smtClean="0"/>
              <a:t> </a:t>
            </a:r>
            <a:r>
              <a:rPr lang="ru-RU" sz="2800" b="1" dirty="0" smtClean="0">
                <a:solidFill>
                  <a:schemeClr val="accent1"/>
                </a:solidFill>
              </a:rPr>
              <a:t>Крушение</a:t>
            </a:r>
            <a:r>
              <a:rPr lang="ru-RU" sz="2800" b="1" dirty="0" smtClean="0"/>
              <a:t> </a:t>
            </a:r>
            <a:r>
              <a:rPr lang="ru-RU" sz="2800" b="1" dirty="0"/>
              <a:t>моральных устоев, </a:t>
            </a:r>
            <a:r>
              <a:rPr lang="ru-RU" sz="2800" b="1" dirty="0" smtClean="0"/>
              <a:t>особенно </a:t>
            </a:r>
            <a:r>
              <a:rPr lang="ru-RU" sz="2800" b="1" dirty="0"/>
              <a:t>в молодежной </a:t>
            </a:r>
            <a:r>
              <a:rPr lang="ru-RU" sz="2800" b="1" dirty="0" smtClean="0"/>
              <a:t>среде.</a:t>
            </a:r>
          </a:p>
          <a:p>
            <a:pPr marL="0" indent="0">
              <a:buNone/>
            </a:pPr>
            <a:r>
              <a:rPr lang="ru-RU" sz="2800" b="1" dirty="0" smtClean="0"/>
              <a:t>- </a:t>
            </a:r>
            <a:r>
              <a:rPr lang="ru-RU" sz="2800" b="1" dirty="0" smtClean="0">
                <a:solidFill>
                  <a:schemeClr val="accent1"/>
                </a:solidFill>
              </a:rPr>
              <a:t>Накопление</a:t>
            </a:r>
            <a:r>
              <a:rPr lang="ru-RU" sz="2800" b="1" dirty="0" smtClean="0"/>
              <a:t> в популяции </a:t>
            </a:r>
            <a:r>
              <a:rPr lang="ru-RU" sz="2800" b="1" dirty="0" err="1" smtClean="0"/>
              <a:t>хрониогенного</a:t>
            </a:r>
            <a:r>
              <a:rPr lang="ru-RU" sz="2800" b="1" dirty="0" smtClean="0"/>
              <a:t> потенциала в предшествующий и </a:t>
            </a:r>
            <a:r>
              <a:rPr lang="ru-RU" sz="2800" b="1" dirty="0" smtClean="0"/>
              <a:t>настоящий </a:t>
            </a:r>
            <a:r>
              <a:rPr lang="ru-RU" sz="2800" b="1" dirty="0" smtClean="0"/>
              <a:t>период времени.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837483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628800"/>
            <a:ext cx="8640959" cy="44973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938544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Вирусные гепатиты как </a:t>
            </a:r>
            <a:r>
              <a:rPr lang="ru-RU" sz="3600" dirty="0" err="1" smtClean="0"/>
              <a:t>хрониогенный</a:t>
            </a:r>
            <a:r>
              <a:rPr lang="ru-RU" sz="3600" dirty="0" smtClean="0"/>
              <a:t> потенциал для  формирования СИ</a:t>
            </a:r>
            <a:endParaRPr lang="ru-RU" sz="3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71296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8884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8892480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198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49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" y="188640"/>
            <a:ext cx="8712967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768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8520" y="0"/>
            <a:ext cx="9252520" cy="66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409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762</TotalTime>
  <Words>1008</Words>
  <Application>Microsoft Office PowerPoint</Application>
  <PresentationFormat>Экран (4:3)</PresentationFormat>
  <Paragraphs>203</Paragraphs>
  <Slides>49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60" baseType="lpstr">
      <vt:lpstr>Arial</vt:lpstr>
      <vt:lpstr>Arial Narrow</vt:lpstr>
      <vt:lpstr>Calibri</vt:lpstr>
      <vt:lpstr>Century Gothic</vt:lpstr>
      <vt:lpstr>Courier New</vt:lpstr>
      <vt:lpstr>Palatino Linotype</vt:lpstr>
      <vt:lpstr>Tahoma</vt:lpstr>
      <vt:lpstr>Times New Roman</vt:lpstr>
      <vt:lpstr>Wingdings</vt:lpstr>
      <vt:lpstr>Исполнительная</vt:lpstr>
      <vt:lpstr>Лист Microsoft Excel 97-2003</vt:lpstr>
      <vt:lpstr>    Социально-значимые сочетанные инфекции:  ВИРУСНЫЕ ГЕПАТИТЫ  ТУБЕРКУЛЕЗ и ВИЧ-ИНФЕКЦИЯ.   Эпидемиологический надзор за ними как основа для профилактики заболеваний.</vt:lpstr>
      <vt:lpstr>Определение СЗСИ</vt:lpstr>
      <vt:lpstr>  </vt:lpstr>
      <vt:lpstr>Классификация СЗИ</vt:lpstr>
      <vt:lpstr>Предпосылки, предшествующие  активизации СЗСИ</vt:lpstr>
      <vt:lpstr>Вирусные гепатиты как хрониогенный потенциал для  формирования СИ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Предварительное заключение </vt:lpstr>
      <vt:lpstr>Данные ВОЗ (2012-2015 г.) </vt:lpstr>
      <vt:lpstr>   Заболеваемость туберкулезом по регионам  ВОЗ в 2008-2015гг. на 100000 населения</vt:lpstr>
      <vt:lpstr>Заболеваемость и смертность от туберкулеза в России (1990-2015 гг)</vt:lpstr>
      <vt:lpstr>Заболеваемость туберкулезом  в Санкт-Петербурге  (показатели на 100000 населения)</vt:lpstr>
      <vt:lpstr>Промежуточное заключение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Причинно-следственные связи</vt:lpstr>
      <vt:lpstr>Материалы изучения СИ в Санкт-Петербурге и её итоги</vt:lpstr>
      <vt:lpstr>ВГ и ТУБЕРКУЛЕЗ</vt:lpstr>
      <vt:lpstr>\\\\</vt:lpstr>
      <vt:lpstr>Презентация PowerPoint</vt:lpstr>
      <vt:lpstr>Выявление больных СИ в Санкт-Петербурге  в 2014-2015 гг  (в %) </vt:lpstr>
      <vt:lpstr>Динамика выявления туберкулеза у больных, поступивших в КИБ (ВГ) в различные периоды наблюдения</vt:lpstr>
      <vt:lpstr>                      </vt:lpstr>
      <vt:lpstr>Презентация PowerPoint</vt:lpstr>
      <vt:lpstr>Этиологическая структура вирусных гепатитов в Санкт-Петербурге в различные периоды</vt:lpstr>
      <vt:lpstr>Средние показатели активности АлТ у больных СИ в трех периодах в динамике. </vt:lpstr>
      <vt:lpstr>Презентация PowerPoint</vt:lpstr>
      <vt:lpstr>Туберкулез органов дыхания у больных СИ по периодам исследования (%). </vt:lpstr>
      <vt:lpstr>Заболеваемость и летальность от сочетанной инфекции  в Санкт-Петербурге в 2006-2015гг.  </vt:lpstr>
      <vt:lpstr>Летальность от туберкулеза, вирусных гепатитов                     и сочетанной инфекции (в %) </vt:lpstr>
      <vt:lpstr>Летальность от СИ в зависимости от пола</vt:lpstr>
      <vt:lpstr>      Летальность от СИ в зависимости  от возраста ( показатели на 100 больных данной группы) </vt:lpstr>
      <vt:lpstr>Распределение числа заболевших и умерших по месяцам в Санкт-Петербурге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Распределение умерших от СИ в зависимости от продолжительности их нахождения в стационаре (в %)</vt:lpstr>
      <vt:lpstr>Доля ВИЧ-инфекции у больных туберкулезом в сочетании с хроническими вирусными гепатитами.</vt:lpstr>
      <vt:lpstr>Заключение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Эпидемиологический надзор за сочетанной инфекцией  (ВИЧ, ТУБЕРКУЛЕЗ, ВИРУСНЫЕ ГЕПАТИТЫ)   как основа для профилактики заболеваний.</dc:title>
  <dc:creator>Анастасия</dc:creator>
  <cp:lastModifiedBy>Пользователь</cp:lastModifiedBy>
  <cp:revision>86</cp:revision>
  <dcterms:created xsi:type="dcterms:W3CDTF">2016-04-13T14:43:17Z</dcterms:created>
  <dcterms:modified xsi:type="dcterms:W3CDTF">2017-09-12T05:54:23Z</dcterms:modified>
</cp:coreProperties>
</file>