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5" r:id="rId2"/>
    <p:sldMasterId id="2147483736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74" r:id="rId6"/>
    <p:sldId id="266" r:id="rId7"/>
    <p:sldId id="275" r:id="rId8"/>
    <p:sldId id="259" r:id="rId9"/>
    <p:sldId id="273" r:id="rId10"/>
    <p:sldId id="276" r:id="rId11"/>
    <p:sldId id="277" r:id="rId12"/>
    <p:sldId id="260" r:id="rId13"/>
    <p:sldId id="268" r:id="rId14"/>
    <p:sldId id="269" r:id="rId15"/>
    <p:sldId id="263" r:id="rId16"/>
    <p:sldId id="264" r:id="rId17"/>
    <p:sldId id="261" r:id="rId18"/>
    <p:sldId id="272" r:id="rId19"/>
    <p:sldId id="26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9B28C3-4A0B-4113-9BCD-6B581604016C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3C3DC2-EBB7-4925-9159-19F4E9BE5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85FC69-AFA4-4874-B904-E700D8B797FA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EDD464-3C07-45A5-858B-053458E1C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00D06-F68E-43FC-A8EA-8C7066447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0859-52F1-4DF1-8FF9-2A73D083A9C2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1124-EAAD-46BC-8E32-4AAA9134D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952B3-D0D7-418D-A148-6E4808F91DAD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0A67-4BFF-4CE9-850E-11D3909B0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6B93-D51F-4641-8EE6-96D185472A1A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8364-3488-49DC-B8ED-A777913D326B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C4B7-DC22-423D-A142-733739623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4E54-1EB4-4BAC-B7BB-2D97B4342418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45417-A1D3-4CA1-BCCF-574EF793E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258-E795-49CF-8C59-9DB86A51E97F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E4A0-A8AC-4C63-8237-BB2655149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FDD2B-83E2-4E9B-A9A6-19F3FB95DC9B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19E1-6BA9-49E7-A26A-21FDC5618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8FF4-8C71-4103-B431-99EB5F946A50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380FF-4058-45FC-8CB2-548B71038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748B-BAE7-40AB-AD16-F9B1F2144342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3D14-4C6A-449A-B4C3-BED51A740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FA2A-0203-4E56-B8FE-E4C008953443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9693C-F289-469B-B586-3C3A8627C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8029-495F-4B1F-86EB-53D2AF99223D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1468-2FF6-4E54-A776-1BB7DEB8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DD4E-6D32-4588-AA7F-B963B9B44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C316-C6E1-4476-B229-4BA516BB3E46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8FF7C-EAE9-4125-9F0C-4EDD3A9DEB19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594C3-1357-4592-9ECC-B58549BF4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98C8-68D1-45EB-B51F-0AD4D23879F2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53C8-23B0-4AC2-8E92-422FFC51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6543B-9067-4C64-94A1-B448653D910B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CD3C-94B6-4C8D-B7DD-36B64DE6D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222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4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4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51DD3BF-A7E4-4C87-ACFE-2ED0C70A717B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5224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4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97C75D-A8DD-4630-842D-37F0B3C22C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C5D16-FE2B-4DB0-96B2-B3235B04BB16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41C2C-B311-483F-8CF9-62CCF8A4D4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961A3-C3E1-41C3-B65D-07921F6DFF7D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63E4-8827-4A39-9A8A-ACCC738784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B5588-D76C-4A68-A472-1F7336D2FA5C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EB856-A355-4057-B391-B3A403C09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1065D-271E-4E30-99FC-3F377944ADEA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2963A-49B6-44EB-8846-602E07A88A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CBBB8-23FC-4D3D-87FD-0FF99E3F418F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D48E9-EC8A-46C2-AD6E-93D0A7CDC0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2326A-B77A-4FBF-B8DE-C9B52803736B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DCA29-C73C-4F0E-8A48-345C3BBE6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B3C9-C2F9-4761-AE9B-8D10C71A7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6DAB2-0710-4E34-B689-7C839E7ACC23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FE8578-9B73-4A8C-B714-2136F04E96E9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89220-0A42-4DD7-BE33-A92AA5437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D254F1-9891-4BEA-904A-CDCC38F8049C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065CA-3F16-48F4-A5E9-CEE4BA0015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47BF31-2288-4807-922A-C1ED16AEFEC7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90A4D-A06E-43C4-AD91-24224F503C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91175-0B80-48C7-ABF6-9F90684C74B8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8C895-5E0C-474C-ABC4-39B04A4BEC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8366-DB89-47C0-96C9-97A913EC6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51C9D-71CB-4E31-9CF8-9CD03DB8A3F8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AB24-34AD-42B3-9C7C-569DD1739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2F1B-C372-4734-8790-287FAF9BB7C3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5F98-B8D3-49B0-940E-84CAD8A17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C5D9D-F814-4210-9D42-34FACB0EFBF3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1EDF-53D0-438D-A51B-CCC863130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4C1EB-B3EF-455C-B70F-3110597FB480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97498-2765-4FB2-987F-9824D115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A6390-69A4-4D66-97E0-6B4AD2405A46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F38E4-23B9-4FC4-B756-AC8B05395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8BD5F-43D2-4E81-9449-5CB35A96BB63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6691FF-98E9-454A-B593-65AB28DA7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4D80033-B174-4F89-A9AB-215E291C6362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85E142-B2A4-4138-9AE3-843AB5F46B76}" type="datetime1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FDE959-3B85-4A50-9F9B-1261A81E6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120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B0E1735-BCBF-48A5-8784-E5E87252C465}" type="datetime1">
              <a:rPr lang="ru-RU"/>
              <a:pPr/>
              <a:t>12.09.2017</a:t>
            </a:fld>
            <a:endParaRPr lang="ru-RU"/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122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FA5FD18-1EA6-49FB-8E14-548DBCEC20A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288" y="4508500"/>
            <a:ext cx="8208962" cy="1944688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4700" b="1">
              <a:latin typeface="Arial" charset="0"/>
            </a:endParaRP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Т.А. Гордиенко – начальник отдела эпидемиологического надзора Управления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 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</a:rPr>
              <a:t> М.В. Брюхачева- заведующая отделением   вакцинопрофилактики ФБУЗ </a:t>
            </a:r>
          </a:p>
        </p:txBody>
      </p:sp>
      <p:sp>
        <p:nvSpPr>
          <p:cNvPr id="430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8313" y="2349500"/>
            <a:ext cx="8675687" cy="2239963"/>
          </a:xfrm>
        </p:spPr>
        <p:txBody>
          <a:bodyPr anchor="b" anchorCtr="0"/>
          <a:lstStyle/>
          <a:p>
            <a:r>
              <a:rPr lang="ru-RU" sz="3200">
                <a:solidFill>
                  <a:srgbClr val="00FFFF"/>
                </a:solidFill>
              </a:rPr>
              <a:t>О ХОДЕ РЕАЛИЗАЦИИ ПРОГРАММЫ ЭЛИМИНАЦИИ ОСТРОГО ВИРУСНОГО ГЕПАТИТА В НА ТЕРРИТОРИИ АРХАНГЕЛЬСКОЙ ОБЛАСТИ</a:t>
            </a:r>
            <a:r>
              <a:rPr lang="ru-RU" sz="4200">
                <a:solidFill>
                  <a:srgbClr val="00FFFF"/>
                </a:solidFill>
              </a:rPr>
              <a:t/>
            </a:r>
            <a:br>
              <a:rPr lang="ru-RU" sz="4200">
                <a:solidFill>
                  <a:srgbClr val="00FFFF"/>
                </a:solidFill>
              </a:rPr>
            </a:br>
            <a:endParaRPr lang="ru-RU" sz="4200">
              <a:solidFill>
                <a:srgbClr val="00FFFF"/>
              </a:solidFill>
            </a:endParaRPr>
          </a:p>
        </p:txBody>
      </p:sp>
      <p:pic>
        <p:nvPicPr>
          <p:cNvPr id="4" name="Picture 5" descr="Герб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50825" y="260350"/>
            <a:ext cx="1130300" cy="122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619250" y="260350"/>
            <a:ext cx="73453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Федеральная служба по надзору в сфере защиты прав потребителей и благополучия человека</a:t>
            </a:r>
            <a:br>
              <a:rPr lang="ru-RU" sz="12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2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Управление Роспотребнадзора по Архангельской области</a:t>
            </a:r>
          </a:p>
          <a:p>
            <a:pPr>
              <a:defRPr/>
            </a:pPr>
            <a:r>
              <a:rPr lang="ru-RU" sz="12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Федеральное бюджетное учреждение здравоохранения  «Центр гигиены и эпидемиологии в Архангельской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52400"/>
            <a:ext cx="8496300" cy="1260475"/>
          </a:xfrm>
        </p:spPr>
        <p:txBody>
          <a:bodyPr anchor="b" anchorCtr="0"/>
          <a:lstStyle/>
          <a:p>
            <a:r>
              <a:rPr lang="ru-RU" sz="2000" b="1">
                <a:solidFill>
                  <a:schemeClr val="tx1"/>
                </a:solidFill>
              </a:rPr>
              <a:t>Заболеваемость хроническим вирусным гепатитом В в Российской Федерации и Архангельской области (на 100 тыс. населения)</a:t>
            </a:r>
          </a:p>
        </p:txBody>
      </p:sp>
      <p:graphicFrame>
        <p:nvGraphicFramePr>
          <p:cNvPr id="24578" name="Диаграмма 12"/>
          <p:cNvGraphicFramePr>
            <a:graphicFrameLocks/>
          </p:cNvGraphicFramePr>
          <p:nvPr/>
        </p:nvGraphicFramePr>
        <p:xfrm>
          <a:off x="323850" y="1268413"/>
          <a:ext cx="8455025" cy="5141912"/>
        </p:xfrm>
        <a:graphic>
          <a:graphicData uri="http://schemas.openxmlformats.org/presentationml/2006/ole">
            <p:oleObj spid="_x0000_s24578" r:id="rId3" imgW="8449788" imgH="5139373" progId="Excel.Sheet.8">
              <p:embed/>
            </p:oleObj>
          </a:graphicData>
        </a:graphic>
      </p:graphicFrame>
      <p:sp>
        <p:nvSpPr>
          <p:cNvPr id="2458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3111C306-2DC8-473F-ADFE-8F1AA3C6DE81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10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496300" cy="1268413"/>
          </a:xfrm>
        </p:spPr>
        <p:txBody>
          <a:bodyPr anchor="b" anchorCtr="0"/>
          <a:lstStyle/>
          <a:p>
            <a:r>
              <a:rPr lang="ru-RU" sz="2400" b="1">
                <a:solidFill>
                  <a:schemeClr val="tx1"/>
                </a:solidFill>
              </a:rPr>
              <a:t>Носительство вирусного гепатита В 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в  Архангельской области 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(на 100 тыс. населения)</a:t>
            </a:r>
          </a:p>
        </p:txBody>
      </p:sp>
      <p:graphicFrame>
        <p:nvGraphicFramePr>
          <p:cNvPr id="39938" name="Диаграмма 12"/>
          <p:cNvGraphicFramePr>
            <a:graphicFrameLocks/>
          </p:cNvGraphicFramePr>
          <p:nvPr/>
        </p:nvGraphicFramePr>
        <p:xfrm>
          <a:off x="200025" y="1290638"/>
          <a:ext cx="8699500" cy="5172075"/>
        </p:xfrm>
        <a:graphic>
          <a:graphicData uri="http://schemas.openxmlformats.org/presentationml/2006/ole">
            <p:oleObj spid="_x0000_s39938" r:id="rId3" imgW="8699746" imgH="5169856" progId="Excel.Chart.8">
              <p:embed/>
            </p:oleObj>
          </a:graphicData>
        </a:graphic>
      </p:graphicFrame>
      <p:sp>
        <p:nvSpPr>
          <p:cNvPr id="3994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1E2D80F7-0F58-4D0E-A957-BB1F36B90B2B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11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928100" cy="882650"/>
          </a:xfrm>
        </p:spPr>
        <p:txBody>
          <a:bodyPr anchor="b" anchorCtr="0"/>
          <a:lstStyle/>
          <a:p>
            <a:r>
              <a:rPr lang="ru-RU" sz="2400" b="1">
                <a:solidFill>
                  <a:schemeClr val="tx1"/>
                </a:solidFill>
              </a:rPr>
              <a:t>Охват вакцинацией против гепатита В  населения Архангельской области на 01.01 2017 г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7950" y="1219200"/>
            <a:ext cx="6119813" cy="5305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>
                <a:latin typeface="Arial" charset="0"/>
              </a:rPr>
              <a:t>Показатель своевременности охвата вакцинацией против ВГВ в возрасте 12 месяцев в целом по области составил  96,0%;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>
                <a:latin typeface="Arial" charset="0"/>
              </a:rPr>
              <a:t>Охват вакцинацией взрослого населения 18-35 лет составил 93,2%;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>
                <a:latin typeface="Arial" charset="0"/>
              </a:rPr>
              <a:t>Охват вакцинацией взрослого населения  в возрасте 36-55 лет 72,0%.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000" b="1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>
                <a:latin typeface="Arial" charset="0"/>
              </a:rPr>
              <a:t>Показатель охват вакцинацией против ВГВ среди взрослых увеличился по состоянию на 01.09.2017 до 75% в связи с завершением иммунизации контингентов, запланированных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latin typeface="Arial" charset="0"/>
              </a:rPr>
              <a:t>    в 2016 году  (поздняя поставка вакцины).</a:t>
            </a:r>
          </a:p>
        </p:txBody>
      </p:sp>
      <p:sp>
        <p:nvSpPr>
          <p:cNvPr id="4096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FB032717-07C6-4690-A49B-21BB593DEA61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12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713" y="1125538"/>
            <a:ext cx="28082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716338"/>
            <a:ext cx="302418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260350"/>
            <a:ext cx="8856663" cy="1008063"/>
          </a:xfrm>
        </p:spPr>
        <p:txBody>
          <a:bodyPr anchor="b" anchorCtr="0"/>
          <a:lstStyle/>
          <a:p>
            <a:r>
              <a:rPr lang="ru-RU" sz="3900" b="1">
                <a:solidFill>
                  <a:schemeClr val="tx1"/>
                </a:solidFill>
              </a:rPr>
              <a:t/>
            </a:r>
            <a:br>
              <a:rPr lang="ru-RU" sz="3900" b="1">
                <a:solidFill>
                  <a:schemeClr val="tx1"/>
                </a:solidFill>
              </a:rPr>
            </a:br>
            <a:r>
              <a:rPr lang="ru-RU" sz="2000" b="1">
                <a:solidFill>
                  <a:schemeClr val="tx1"/>
                </a:solidFill>
              </a:rPr>
              <a:t>Серологический мониторинг напряженности иммунитета                     </a:t>
            </a:r>
            <a:br>
              <a:rPr lang="ru-RU" sz="2000" b="1">
                <a:solidFill>
                  <a:schemeClr val="tx1"/>
                </a:solidFill>
              </a:rPr>
            </a:br>
            <a:r>
              <a:rPr lang="ru-RU" sz="2000" b="1">
                <a:solidFill>
                  <a:schemeClr val="tx1"/>
                </a:solidFill>
              </a:rPr>
              <a:t>к вирусу гепатита В в «индикаторных» группах населения  в 2016 (%)</a:t>
            </a:r>
          </a:p>
        </p:txBody>
      </p:sp>
      <p:sp>
        <p:nvSpPr>
          <p:cNvPr id="2765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601EC25F-8139-48E3-AA66-627DE91BC7F7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13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2765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79388" y="1268413"/>
          <a:ext cx="8675687" cy="4997450"/>
        </p:xfrm>
        <a:graphic>
          <a:graphicData uri="http://schemas.openxmlformats.org/presentationml/2006/ole">
            <p:oleObj spid="_x0000_s27651" r:id="rId3" imgW="8675360" imgH="499915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079500"/>
          </a:xfrm>
        </p:spPr>
        <p:txBody>
          <a:bodyPr anchor="b" anchorCtr="0"/>
          <a:lstStyle/>
          <a:p>
            <a:r>
              <a:rPr lang="ru-RU" sz="2400" b="1">
                <a:solidFill>
                  <a:schemeClr val="tx1"/>
                </a:solidFill>
              </a:rPr>
              <a:t>Серологический мониторинг иммунитета к вирусу гепатита В в «индикаторных» группах 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медицинских работников в 2016 году (%)</a:t>
            </a:r>
          </a:p>
        </p:txBody>
      </p:sp>
      <p:sp>
        <p:nvSpPr>
          <p:cNvPr id="2867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4C1AF964-18A6-4606-9E0B-D8063847AB95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14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179388" y="1268413"/>
          <a:ext cx="8675687" cy="4997450"/>
        </p:xfrm>
        <a:graphic>
          <a:graphicData uri="http://schemas.openxmlformats.org/presentationml/2006/ole">
            <p:oleObj spid="_x0000_s28675" r:id="rId3" imgW="8675360" imgH="4999153" progId="Excel.Sheet.8">
              <p:embed/>
            </p:oleObj>
          </a:graphicData>
        </a:graphic>
      </p:graphicFrame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2843213" y="6237288"/>
            <a:ext cx="571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</a:rPr>
              <a:t>Тест-системы производства ЗАО «Вектор Бест»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281987" cy="544513"/>
          </a:xfrm>
        </p:spPr>
        <p:txBody>
          <a:bodyPr anchor="b" anchorCtr="0"/>
          <a:lstStyle/>
          <a:p>
            <a:r>
              <a:rPr lang="ru-RU" sz="3200" b="1">
                <a:solidFill>
                  <a:schemeClr val="tx1"/>
                </a:solidFill>
              </a:rPr>
              <a:t>Задачи</a:t>
            </a:r>
          </a:p>
        </p:txBody>
      </p:sp>
      <p:sp>
        <p:nvSpPr>
          <p:cNvPr id="4608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>
                <a:latin typeface="Arial" charset="0"/>
              </a:rPr>
              <a:t>Увеличить охват взрослого населения вакцинацией против гепатита В.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>
                <a:latin typeface="Arial" charset="0"/>
              </a:rPr>
              <a:t>Обеспечить необходимый объем диагностических исследований всего спектра вирусных гепатитов.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>
                <a:latin typeface="Arial" charset="0"/>
              </a:rPr>
              <a:t>Усилить координацию и взаимодействие между территориальными управлениями и ведомствами, курирующими вопросы организации здравоохранения в субъекте.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>
                <a:latin typeface="Arial" charset="0"/>
              </a:rPr>
              <a:t>Обеспечить профилактику гемоконтактных инфекций в медицинских  организациях.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>
                <a:latin typeface="Arial" charset="0"/>
              </a:rPr>
              <a:t>При проведении контрольно-надзорных мероприятий усилить контроль за соблюдением санитарно-противоэпидемического режима  в учреждениях немедицинского профиля, осуществляющих вмешательства, при которых может  передаваться  вирус гепатита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>
                <a:latin typeface="Arial" charset="0"/>
              </a:rPr>
              <a:t>Завершить формирование федерального регистра больных хроническими вирусными гепатитами.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>
                <a:latin typeface="Arial" charset="0"/>
              </a:rPr>
              <a:t>Проводить работу по информированию населения по вопросам профилактики гемоконтактных инфекций.</a:t>
            </a:r>
            <a:r>
              <a:rPr lang="ru-RU" sz="2400" b="1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40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24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FB23ADC4-5F63-40CD-89D0-A95A2B1CF228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15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/>
          <a:lstStyle/>
          <a:p>
            <a:r>
              <a:rPr lang="ru-RU" b="1">
                <a:solidFill>
                  <a:schemeClr val="tx1"/>
                </a:solidFill>
              </a:rPr>
              <a:t>Проблемы</a:t>
            </a:r>
          </a:p>
        </p:txBody>
      </p:sp>
      <p:sp>
        <p:nvSpPr>
          <p:cNvPr id="4710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75BF8DFB-5EDE-4945-B8BB-079DB9B7FDD9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16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47107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57200" y="1412875"/>
            <a:ext cx="8435975" cy="47434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000" b="1">
                <a:latin typeface="Arial" charset="0"/>
              </a:rPr>
              <a:t>Отмечается высокая интенсивность миграционных процессов  (отток  молодого населения  из области в другие субъекты, за 2016  за пределы области убыло более 27 тыс.)</a:t>
            </a:r>
          </a:p>
          <a:p>
            <a:pPr>
              <a:buFont typeface="Wingdings" pitchFamily="2" charset="2"/>
              <a:buChar char="Ø"/>
            </a:pPr>
            <a:r>
              <a:rPr lang="ru-RU" sz="3000" b="1">
                <a:latin typeface="Arial" charset="0"/>
              </a:rPr>
              <a:t>Отсутствие своевременной поставки вакцин</a:t>
            </a:r>
          </a:p>
          <a:p>
            <a:pPr>
              <a:buFont typeface="Wingdings" pitchFamily="2" charset="2"/>
              <a:buChar char="Ø"/>
            </a:pPr>
            <a:r>
              <a:rPr lang="ru-RU" sz="3000" b="1">
                <a:latin typeface="Arial" charset="0"/>
              </a:rPr>
              <a:t>Имеет место  отказ от вакцинации в родильных домах.</a:t>
            </a:r>
          </a:p>
          <a:p>
            <a:endParaRPr lang="ru-RU" sz="3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ADB59716-3CC0-4C90-A5E2-AD7F99A6B670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17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48130" name="TextBox 7"/>
          <p:cNvSpPr txBox="1">
            <a:spLocks noChangeArrowheads="1"/>
          </p:cNvSpPr>
          <p:nvPr/>
        </p:nvSpPr>
        <p:spPr bwMode="auto">
          <a:xfrm>
            <a:off x="468313" y="549275"/>
            <a:ext cx="5111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Arial" charset="0"/>
              </a:rPr>
              <a:t>БЛАГОДАРЮ ЗА ВНИМАНИЕ!</a:t>
            </a: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636838"/>
            <a:ext cx="4643437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0" name="Picture 12" descr="http://www.news29.ru/media.data/news/25728/09ade8d1399c501c8a1e87a543d56c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4500563" cy="4292600"/>
          </a:xfrm>
          <a:prstGeom prst="rect">
            <a:avLst/>
          </a:prstGeom>
          <a:noFill/>
        </p:spPr>
      </p:pic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6434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863600"/>
          </a:xfrm>
        </p:spPr>
        <p:txBody>
          <a:bodyPr anchor="b" anchorCtr="0"/>
          <a:lstStyle/>
          <a:p>
            <a:r>
              <a:rPr lang="ru-RU" sz="2400" b="1">
                <a:solidFill>
                  <a:srgbClr val="00FFFF"/>
                </a:solidFill>
              </a:rPr>
              <a:t>Нормативные распорядительные документы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8313" y="1628775"/>
            <a:ext cx="8229600" cy="48244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latin typeface="Arial" charset="0"/>
              </a:rPr>
              <a:t>Постановление Главного государственного санитарного врача по Архангельской области от 22.05.2017 №4 «О проведении в Архангельской области в 2017 году серологического мониторинга состояния коллективного иммунитета к инфекциям, управляемым средствами специфической профилактики».</a:t>
            </a:r>
          </a:p>
          <a:p>
            <a:pPr>
              <a:buFont typeface="Wingdings" pitchFamily="2" charset="2"/>
              <a:buNone/>
            </a:pPr>
            <a:endParaRPr lang="ru-RU" sz="2400" b="1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>
                <a:latin typeface="Arial" charset="0"/>
              </a:rPr>
              <a:t>Распоряжение Министерства здравоохранения Архангельской области от 27.02.2017 № 103-рд  «Об иммунизации населения Архангельской области в рамках Национального календаря профилактических прививок в 2017 году».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993184BD-C5E1-43AC-8EEA-62DA4BB5C97D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2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84300"/>
          </a:xfrm>
        </p:spPr>
        <p:txBody>
          <a:bodyPr anchor="b" anchorCtr="0"/>
          <a:lstStyle/>
          <a:p>
            <a:r>
              <a:rPr lang="ru-RU" sz="4000" b="1">
                <a:solidFill>
                  <a:srgbClr val="00FFFF"/>
                </a:solidFill>
              </a:rPr>
              <a:t>Организационная работа (совещания)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1700213"/>
            <a:ext cx="8435975" cy="4824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3000" b="1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>
                <a:latin typeface="Arial" charset="0"/>
              </a:rPr>
              <a:t>   </a:t>
            </a:r>
            <a:r>
              <a:rPr lang="ru-RU" sz="2800" b="1">
                <a:latin typeface="Arial" charset="0"/>
              </a:rPr>
              <a:t>04-05.04. 2017- научно-практическая конференция  для педиатров, неанатологов, ВОП, акушеров-гинекологов на  тему «Актуальные инфекции в Архангельской области»;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latin typeface="Arial" charset="0"/>
              </a:rPr>
              <a:t>31.05.2017 – региональная конференция на тему «Вирусные гепатиты – в фокусе внимания. 2017»  с участием  ведущих гепатологов России.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5E042167-3DFC-4CEB-88F6-BB5FEBB8957F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3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863600"/>
          </a:xfrm>
        </p:spPr>
        <p:txBody>
          <a:bodyPr anchor="b" anchorCtr="0"/>
          <a:lstStyle/>
          <a:p>
            <a:r>
              <a:rPr lang="ru-RU" sz="2400" b="1">
                <a:solidFill>
                  <a:schemeClr val="tx1"/>
                </a:solidFill>
              </a:rPr>
              <a:t>Организационная работа по профилактике вирусных гепатитов</a:t>
            </a:r>
            <a:r>
              <a:rPr lang="ru-RU" sz="41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79388" y="1700213"/>
            <a:ext cx="8785225" cy="4608512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b="1" dirty="0">
                <a:latin typeface="Arial" charset="0"/>
              </a:rPr>
              <a:t>Консультирование больных гепатитами в </a:t>
            </a:r>
            <a:r>
              <a:rPr lang="ru-RU" sz="2400" b="1" dirty="0" err="1">
                <a:latin typeface="Arial" charset="0"/>
              </a:rPr>
              <a:t>гепатологическом</a:t>
            </a:r>
            <a:r>
              <a:rPr lang="ru-RU" sz="2400" b="1" dirty="0">
                <a:latin typeface="Arial" charset="0"/>
              </a:rPr>
              <a:t> центре ГБУЗ АО «Архангельская областная клиническая больница» и в Центре СПИД;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b="1" dirty="0">
                <a:latin typeface="Arial" charset="0"/>
              </a:rPr>
              <a:t>Ведение единого регистра больных хроническими вирусными гепатитами осуществляется 30 государственными учреждениями здравоохранения области, контроль возложен на Министерство здравоохранения Архангельской области;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Arial" charset="0"/>
              </a:rPr>
              <a:t>МВК, декабрь 2016;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Arial" charset="0"/>
              </a:rPr>
              <a:t>Анкетирование </a:t>
            </a:r>
            <a:r>
              <a:rPr lang="ru-RU" sz="2400" b="1" dirty="0">
                <a:latin typeface="Arial" charset="0"/>
              </a:rPr>
              <a:t>населения  Архангельской области по вопросам отношения к </a:t>
            </a:r>
            <a:r>
              <a:rPr lang="ru-RU" sz="2400" b="1" dirty="0" err="1">
                <a:latin typeface="Arial" charset="0"/>
              </a:rPr>
              <a:t>вакцинопрофилактике</a:t>
            </a:r>
            <a:r>
              <a:rPr lang="ru-RU" sz="2400" b="1" dirty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 typeface="Wingdings 2" pitchFamily="18" charset="2"/>
              <a:buChar char=""/>
            </a:pPr>
            <a:endParaRPr lang="ru-RU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800" dirty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5EE9F7B5-4446-4423-9BA6-7E40CB8D7BAC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4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893175" cy="865188"/>
          </a:xfrm>
        </p:spPr>
        <p:txBody>
          <a:bodyPr anchor="b" anchorCtr="0"/>
          <a:lstStyle/>
          <a:p>
            <a:r>
              <a:rPr lang="ru-RU" sz="2800" b="1">
                <a:solidFill>
                  <a:schemeClr val="tx1"/>
                </a:solidFill>
                <a:latin typeface="Times New Roman" pitchFamily="18" charset="0"/>
              </a:rPr>
              <a:t>Регистр больных хроническими вирусными гепатитами в Архангельской области</a:t>
            </a:r>
            <a:endParaRPr lang="ru-RU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2460624F-0AF3-423C-8EB1-44B9E0E0909E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5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31747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50825" y="1412875"/>
            <a:ext cx="8713788" cy="5184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latin typeface="Arial" charset="0"/>
              </a:rPr>
              <a:t>   По состоянию на 01.09.2017 в Федеральный регистр больных вирусными гепатитами  внесено 3152 пациента, в том числе:    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latin typeface="Arial" charset="0"/>
              </a:rPr>
              <a:t>   - больных ОГВ- </a:t>
            </a:r>
            <a:r>
              <a:rPr lang="ru-RU" sz="2800" b="1" smtClean="0">
                <a:latin typeface="Arial" charset="0"/>
              </a:rPr>
              <a:t>6 </a:t>
            </a:r>
            <a:r>
              <a:rPr lang="ru-RU" sz="2800" b="1">
                <a:latin typeface="Arial" charset="0"/>
              </a:rPr>
              <a:t>чел.;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latin typeface="Arial" charset="0"/>
              </a:rPr>
              <a:t>   - больных ХВГ -3148 чел., из них: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latin typeface="Arial" charset="0"/>
              </a:rPr>
              <a:t>      ХВГВ- 884 чел., 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latin typeface="Arial" charset="0"/>
              </a:rPr>
              <a:t>      ХВГС- 2130 чел., 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latin typeface="Arial" charset="0"/>
              </a:rPr>
              <a:t>      ХВГ сочетанной этиологии  - 44чел., 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latin typeface="Arial" charset="0"/>
              </a:rPr>
              <a:t>      НВГВ- 90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922337"/>
          </a:xfrm>
        </p:spPr>
        <p:txBody>
          <a:bodyPr anchor="b" anchorCtr="0"/>
          <a:lstStyle/>
          <a:p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Заболеваемость острым вирусным гепатитом В </a:t>
            </a:r>
            <a:br>
              <a:rPr lang="ru-RU" sz="24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в Российской Федерации и Архангельской области (на 100 тыс. населения)</a:t>
            </a:r>
          </a:p>
        </p:txBody>
      </p:sp>
      <p:graphicFrame>
        <p:nvGraphicFramePr>
          <p:cNvPr id="20482" name="Диаграмма 12"/>
          <p:cNvGraphicFramePr>
            <a:graphicFrameLocks noGrp="1"/>
          </p:cNvGraphicFramePr>
          <p:nvPr>
            <p:ph sz="quarter" idx="4294967295"/>
          </p:nvPr>
        </p:nvGraphicFramePr>
        <p:xfrm>
          <a:off x="344488" y="1146175"/>
          <a:ext cx="8455025" cy="5141913"/>
        </p:xfrm>
        <a:graphic>
          <a:graphicData uri="http://schemas.openxmlformats.org/presentationml/2006/ole">
            <p:oleObj spid="_x0000_s20482" r:id="rId3" imgW="8449788" imgH="5145470" progId="Excel.Sheet.8">
              <p:embed/>
            </p:oleObj>
          </a:graphicData>
        </a:graphic>
      </p:graphicFrame>
      <p:sp>
        <p:nvSpPr>
          <p:cNvPr id="2048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00CE98D3-8284-4A19-BC61-33D5F99C3348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6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803275"/>
          </a:xfrm>
        </p:spPr>
        <p:txBody>
          <a:bodyPr anchor="b" anchorCtr="0"/>
          <a:lstStyle/>
          <a:p>
            <a:r>
              <a:rPr lang="ru-RU" sz="2400" b="1">
                <a:solidFill>
                  <a:schemeClr val="tx1"/>
                </a:solidFill>
              </a:rPr>
              <a:t>Разбор клинических случаев ОВГВ, зарегистрированных в 2016 году</a:t>
            </a:r>
            <a:r>
              <a:rPr lang="ru-RU" sz="41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0825" y="1412875"/>
            <a:ext cx="8785225" cy="51117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latin typeface="Arial" charset="0"/>
              </a:rPr>
              <a:t>В 2016 году зарегистрировано  6 случаев ОВГВ, все случаи зарегистрированы у взрослого населения, не привитых против ВГВ.</a:t>
            </a:r>
          </a:p>
          <a:p>
            <a:pPr>
              <a:buFont typeface="Wingdings" pitchFamily="2" charset="2"/>
              <a:buNone/>
            </a:pPr>
            <a:endParaRPr lang="ru-RU" sz="2400" b="1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>
                <a:latin typeface="Arial" charset="0"/>
              </a:rPr>
              <a:t>В структуре путей передачи возбудителя инфекции доминирует половой путь, на долю которого приходится 83,3%. В структуре заболевших  доминируют  мужчины – 5 человек.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latin typeface="Arial" charset="0"/>
              </a:rPr>
              <a:t>1 случай заболевания женщины связан с контактом  в семье с мужем, больным ХВГВ.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latin typeface="Arial" charset="0"/>
              </a:rPr>
              <a:t>1 случай  заболевания зарегистрирован у ПИН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latin typeface="Arial" charset="0"/>
              </a:rPr>
              <a:t> 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04D6F006-CB06-40AE-97BA-117A80921CBC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7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92100"/>
            <a:ext cx="8713787" cy="1049338"/>
          </a:xfrm>
        </p:spPr>
        <p:txBody>
          <a:bodyPr anchor="b" anchorCtr="0"/>
          <a:lstStyle/>
          <a:p>
            <a:r>
              <a:rPr lang="ru-RU" sz="2400" b="1">
                <a:solidFill>
                  <a:schemeClr val="tx1"/>
                </a:solidFill>
              </a:rPr>
              <a:t>Разбор клинических случаев ОВГВ, 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зарегистрированных в 2016 году</a:t>
            </a:r>
            <a:r>
              <a:rPr lang="ru-RU" sz="4100" b="1">
                <a:solidFill>
                  <a:schemeClr val="tx1"/>
                </a:solidFill>
              </a:rPr>
              <a:t> </a:t>
            </a:r>
            <a:endParaRPr lang="ru-RU" sz="4100"/>
          </a:p>
        </p:txBody>
      </p:sp>
      <p:sp>
        <p:nvSpPr>
          <p:cNvPr id="358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C79D57E6-80DE-4219-8AAB-A66C6BED98F0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8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35843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57200" y="1484313"/>
            <a:ext cx="8362950" cy="46720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>
                <a:latin typeface="Arial" charset="0"/>
              </a:rPr>
              <a:t>2  случая заболевания ОВГВ в одной семье,   по данным эпидрасследования установлено, что в обоих случаях  реализация  полового пути передачи (контакт с одной женщиной).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latin typeface="Arial" charset="0"/>
              </a:rPr>
              <a:t>В 2 случаях причиной развития  заболеваний  послужили беспорядочные половые связи.</a:t>
            </a:r>
          </a:p>
          <a:p>
            <a:endParaRPr 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1135062"/>
          </a:xfrm>
        </p:spPr>
        <p:txBody>
          <a:bodyPr anchor="b" anchorCtr="0"/>
          <a:lstStyle/>
          <a:p>
            <a:r>
              <a:rPr lang="ru-RU" sz="2400" b="1">
                <a:solidFill>
                  <a:schemeClr val="tx1"/>
                </a:solidFill>
              </a:rPr>
              <a:t>Разбор клинических случаев ОВГВ, 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зарегистрированных в 2016 году</a:t>
            </a:r>
            <a:r>
              <a:rPr lang="ru-RU" sz="4100" b="1">
                <a:solidFill>
                  <a:schemeClr val="tx1"/>
                </a:solidFill>
              </a:rPr>
              <a:t> </a:t>
            </a:r>
            <a:endParaRPr lang="ru-RU" sz="4100"/>
          </a:p>
        </p:txBody>
      </p:sp>
      <p:sp>
        <p:nvSpPr>
          <p:cNvPr id="3686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noFill/>
        </p:spPr>
        <p:txBody>
          <a:bodyPr anchor="t"/>
          <a:lstStyle/>
          <a:p>
            <a:pPr algn="l"/>
            <a:fld id="{920D6470-0573-4A30-8E37-E16BD44F2B2D}" type="slidenum">
              <a:rPr lang="ru-RU" sz="1400">
                <a:solidFill>
                  <a:schemeClr val="tx2"/>
                </a:solidFill>
                <a:effectLst/>
                <a:latin typeface="Calibri" pitchFamily="34" charset="0"/>
              </a:rPr>
              <a:pPr algn="l"/>
              <a:t>9</a:t>
            </a:fld>
            <a:endParaRPr lang="ru-RU" sz="140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36867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z="3000" b="1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>
                <a:latin typeface="Arial" charset="0"/>
              </a:rPr>
              <a:t>Все клинические случаи заболеваний подтверждены лабораторными методами</a:t>
            </a:r>
            <a:r>
              <a:rPr lang="ru-RU" b="1">
                <a:latin typeface="Arial" charset="0"/>
              </a:rPr>
              <a:t>: (</a:t>
            </a:r>
            <a:r>
              <a:rPr lang="en-US" b="1">
                <a:latin typeface="Arial" charset="0"/>
              </a:rPr>
              <a:t>HBsAg</a:t>
            </a:r>
            <a:r>
              <a:rPr lang="ru-RU" b="1">
                <a:latin typeface="Arial" charset="0"/>
              </a:rPr>
              <a:t>(+), а/т </a:t>
            </a:r>
            <a:r>
              <a:rPr lang="en-US" b="1">
                <a:latin typeface="Arial" charset="0"/>
              </a:rPr>
              <a:t>Hbcore M</a:t>
            </a:r>
            <a:r>
              <a:rPr lang="ru-RU" b="1">
                <a:latin typeface="Arial" charset="0"/>
              </a:rPr>
              <a:t>, </a:t>
            </a:r>
            <a:r>
              <a:rPr lang="en-US" b="1">
                <a:latin typeface="Arial" charset="0"/>
              </a:rPr>
              <a:t>G (+)</a:t>
            </a:r>
            <a:r>
              <a:rPr lang="ru-RU" b="1">
                <a:latin typeface="Arial" charset="0"/>
              </a:rPr>
              <a:t>, ДНК </a:t>
            </a:r>
            <a:r>
              <a:rPr lang="en-US" b="1">
                <a:latin typeface="Arial" charset="0"/>
              </a:rPr>
              <a:t>HBV</a:t>
            </a:r>
            <a:r>
              <a:rPr lang="ru-RU" b="1">
                <a:latin typeface="Arial" charset="0"/>
              </a:rPr>
              <a:t> – </a:t>
            </a:r>
            <a:r>
              <a:rPr lang="en-US" b="1">
                <a:latin typeface="Arial" charset="0"/>
              </a:rPr>
              <a:t> (+)</a:t>
            </a:r>
            <a:r>
              <a:rPr lang="ru-RU" b="1">
                <a:latin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b="1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>
                <a:latin typeface="Arial" charset="0"/>
              </a:rPr>
              <a:t>Биоматериал от заболевших направлен во ФБУН НИИЭМ им. Пастера.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кеан">
  <a:themeElements>
    <a:clrScheme name="1_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ГИГИЕНИЧЕСКОЕ ОБУЧЕНИЕ ВОЛоНТЕРОВ (инфекц.заболевания)</Template>
  <TotalTime>978</TotalTime>
  <Words>716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1_Океан</vt:lpstr>
      <vt:lpstr>Океан</vt:lpstr>
      <vt:lpstr>Склон</vt:lpstr>
      <vt:lpstr>Лист Microsoft Office Excel 97-2003</vt:lpstr>
      <vt:lpstr>Диаграмма Microsoft Office Excel</vt:lpstr>
      <vt:lpstr>О ХОДЕ РЕАЛИЗАЦИИ ПРОГРАММЫ ЭЛИМИНАЦИИ ОСТРОГО ВИРУСНОГО ГЕПАТИТА В НА ТЕРРИТОРИИ АРХАНГЕЛЬСКОЙ ОБЛАСТИ </vt:lpstr>
      <vt:lpstr>Нормативные распорядительные документы</vt:lpstr>
      <vt:lpstr>Организационная работа (совещания)</vt:lpstr>
      <vt:lpstr>Организационная работа по профилактике вирусных гепатитов </vt:lpstr>
      <vt:lpstr>Регистр больных хроническими вирусными гепатитами в Архангельской области</vt:lpstr>
      <vt:lpstr>Заболеваемость острым вирусным гепатитом В  в Российской Федерации и Архангельской области (на 100 тыс. населения)</vt:lpstr>
      <vt:lpstr>Разбор клинических случаев ОВГВ, зарегистрированных в 2016 году </vt:lpstr>
      <vt:lpstr>Разбор клинических случаев ОВГВ,  зарегистрированных в 2016 году </vt:lpstr>
      <vt:lpstr>Разбор клинических случаев ОВГВ,  зарегистрированных в 2016 году </vt:lpstr>
      <vt:lpstr>Заболеваемость хроническим вирусным гепатитом В в Российской Федерации и Архангельской области (на 100 тыс. населения)</vt:lpstr>
      <vt:lpstr>Носительство вирусного гепатита В  в  Архангельской области  (на 100 тыс. населения)</vt:lpstr>
      <vt:lpstr>Охват вакцинацией против гепатита В  населения Архангельской области на 01.01 2017 г</vt:lpstr>
      <vt:lpstr> Серологический мониторинг напряженности иммунитета                      к вирусу гепатита В в «индикаторных» группах населения  в 2016 (%)</vt:lpstr>
      <vt:lpstr>Серологический мониторинг иммунитета к вирусу гепатита В в «индикаторных» группах  медицинских работников в 2016 году (%)</vt:lpstr>
      <vt:lpstr>Задачи</vt:lpstr>
      <vt:lpstr>Проблемы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ЭЛИМИНАЦИЯ ОСТРЫХ ФОРМ ВИРУСНОГО ГЕПАТИТА В НА ТЕРРИТОРИИ АРХАНГЕЛЬСКОЙ ОБЛАСТИ</dc:title>
  <dc:creator>Елена Валерьевна Байдакова</dc:creator>
  <cp:lastModifiedBy>Your User Name</cp:lastModifiedBy>
  <cp:revision>151</cp:revision>
  <dcterms:created xsi:type="dcterms:W3CDTF">2016-04-19T07:25:31Z</dcterms:created>
  <dcterms:modified xsi:type="dcterms:W3CDTF">2017-09-12T07:00:26Z</dcterms:modified>
</cp:coreProperties>
</file>