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style8.xml" ContentType="application/vnd.ms-office.chart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9"/>
  </p:notesMasterIdLst>
  <p:handoutMasterIdLst>
    <p:handoutMasterId r:id="rId20"/>
  </p:handoutMasterIdLst>
  <p:sldIdLst>
    <p:sldId id="318" r:id="rId2"/>
    <p:sldId id="319" r:id="rId3"/>
    <p:sldId id="320" r:id="rId4"/>
    <p:sldId id="336" r:id="rId5"/>
    <p:sldId id="338" r:id="rId6"/>
    <p:sldId id="335" r:id="rId7"/>
    <p:sldId id="339" r:id="rId8"/>
    <p:sldId id="326" r:id="rId9"/>
    <p:sldId id="341" r:id="rId10"/>
    <p:sldId id="327" r:id="rId11"/>
    <p:sldId id="343" r:id="rId12"/>
    <p:sldId id="321" r:id="rId13"/>
    <p:sldId id="322" r:id="rId14"/>
    <p:sldId id="331" r:id="rId15"/>
    <p:sldId id="342" r:id="rId16"/>
    <p:sldId id="344" r:id="rId17"/>
    <p:sldId id="347" r:id="rId18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92" autoAdjust="0"/>
    <p:restoredTop sz="78021" autoAdjust="0"/>
  </p:normalViewPr>
  <p:slideViewPr>
    <p:cSldViewPr>
      <p:cViewPr varScale="1">
        <p:scale>
          <a:sx n="39" d="100"/>
          <a:sy n="3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win1\u\Work\!_&#1058;&#1059;_!\&#1069;&#1087;&#1080;&#1076;.&#1085;&#1072;&#1076;&#1079;&#1086;&#1088;\&#1042;&#1041;&#1048;_&#1042;&#1043;_&#1042;&#1048;&#1063;\&#1047;&#1057;\&#1057;&#1090;&#1072;&#1090;&#1080;&#1089;&#1090;&#1080;&#1082;&#1072;\&#1043;&#1077;&#1087;&#1072;&#1090;&#1080;&#1090;&#1099;%20&#1076;&#1083;&#1103;%20%20&#1050;&#1054;&#1051;&#1051;&#1045;&#1043;&#1048;&#1048;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\\win1\u\Work\!_&#1058;&#1059;_!\&#1069;&#1087;&#1080;&#1076;.&#1085;&#1072;&#1076;&#1079;&#1086;&#1088;\&#1042;&#1041;&#1048;_&#1042;&#1043;_&#1042;&#1048;&#1063;\&#1047;&#1057;\&#1057;&#1090;&#1072;&#1090;&#1080;&#1089;&#1090;&#1080;&#1082;&#1072;\&#1043;&#1077;&#1087;&#1072;&#1090;&#1080;&#1090;&#1099;%20&#1076;&#1083;&#1103;%20%20&#1050;&#1054;&#1051;&#1051;&#1045;&#1043;&#1048;&#1048;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002828854314006"/>
          <c:y val="0.10022790191208482"/>
          <c:w val="0.83875530410183874"/>
          <c:h val="0.79726740157340192"/>
        </c:manualLayout>
      </c:layout>
      <c:lineChart>
        <c:grouping val="standard"/>
        <c:ser>
          <c:idx val="0"/>
          <c:order val="0"/>
          <c:tx>
            <c:strRef>
              <c:f>'остр. В и С'!$A$13</c:f>
              <c:strCache>
                <c:ptCount val="1"/>
                <c:pt idx="0">
                  <c:v>острый вирусный гепатит В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'остр. В и С'!$B$12:$S$12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'остр. В и С'!$B$13:$S$13</c:f>
              <c:numCache>
                <c:formatCode>General</c:formatCode>
                <c:ptCount val="18"/>
                <c:pt idx="0">
                  <c:v>21.06</c:v>
                </c:pt>
                <c:pt idx="1">
                  <c:v>32.08</c:v>
                </c:pt>
                <c:pt idx="2">
                  <c:v>35.290000000000006</c:v>
                </c:pt>
                <c:pt idx="3">
                  <c:v>22.91</c:v>
                </c:pt>
                <c:pt idx="4">
                  <c:v>14.450000000000001</c:v>
                </c:pt>
                <c:pt idx="5">
                  <c:v>9.84</c:v>
                </c:pt>
                <c:pt idx="6">
                  <c:v>7.5</c:v>
                </c:pt>
                <c:pt idx="7">
                  <c:v>8.31</c:v>
                </c:pt>
                <c:pt idx="8">
                  <c:v>3.7600000000000002</c:v>
                </c:pt>
                <c:pt idx="9">
                  <c:v>2.2200000000000002</c:v>
                </c:pt>
                <c:pt idx="10">
                  <c:v>2.2999999999999998</c:v>
                </c:pt>
                <c:pt idx="11">
                  <c:v>1.23</c:v>
                </c:pt>
                <c:pt idx="12">
                  <c:v>0.33000000000000007</c:v>
                </c:pt>
                <c:pt idx="13">
                  <c:v>0.66000000000000014</c:v>
                </c:pt>
                <c:pt idx="14">
                  <c:v>0.75000000000000011</c:v>
                </c:pt>
                <c:pt idx="15">
                  <c:v>0.75000000000000011</c:v>
                </c:pt>
                <c:pt idx="16">
                  <c:v>0.33000000000000007</c:v>
                </c:pt>
                <c:pt idx="17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8E-4C12-A846-22A8F7089FF0}"/>
            </c:ext>
          </c:extLst>
        </c:ser>
        <c:ser>
          <c:idx val="1"/>
          <c:order val="1"/>
          <c:tx>
            <c:strRef>
              <c:f>'остр. В и С'!$A$14</c:f>
              <c:strCache>
                <c:ptCount val="1"/>
                <c:pt idx="0">
                  <c:v>острый вирусный гепатит С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'остр. В и С'!$B$12:$S$12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'остр. В и С'!$B$14:$S$14</c:f>
              <c:numCache>
                <c:formatCode>General</c:formatCode>
                <c:ptCount val="18"/>
                <c:pt idx="0">
                  <c:v>17.32</c:v>
                </c:pt>
                <c:pt idx="1">
                  <c:v>26</c:v>
                </c:pt>
                <c:pt idx="2">
                  <c:v>17.149999999999999</c:v>
                </c:pt>
                <c:pt idx="3">
                  <c:v>5.71</c:v>
                </c:pt>
                <c:pt idx="4">
                  <c:v>5.73</c:v>
                </c:pt>
                <c:pt idx="5">
                  <c:v>4.4000000000000004</c:v>
                </c:pt>
                <c:pt idx="6">
                  <c:v>3.4699999999999998</c:v>
                </c:pt>
                <c:pt idx="7">
                  <c:v>2.9299999999999997</c:v>
                </c:pt>
                <c:pt idx="8">
                  <c:v>2.29</c:v>
                </c:pt>
                <c:pt idx="9">
                  <c:v>2.2200000000000002</c:v>
                </c:pt>
                <c:pt idx="10">
                  <c:v>1.73</c:v>
                </c:pt>
                <c:pt idx="11">
                  <c:v>1.1499999999999997</c:v>
                </c:pt>
                <c:pt idx="12">
                  <c:v>1.8900000000000001</c:v>
                </c:pt>
                <c:pt idx="13">
                  <c:v>0.91</c:v>
                </c:pt>
                <c:pt idx="14">
                  <c:v>0.75000000000000011</c:v>
                </c:pt>
                <c:pt idx="15">
                  <c:v>0.67000000000000015</c:v>
                </c:pt>
                <c:pt idx="16">
                  <c:v>1.0900000000000001</c:v>
                </c:pt>
                <c:pt idx="17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8E-4C12-A846-22A8F7089FF0}"/>
            </c:ext>
          </c:extLst>
        </c:ser>
        <c:ser>
          <c:idx val="2"/>
          <c:order val="2"/>
          <c:tx>
            <c:strRef>
              <c:f>'остр. В и С'!$A$15</c:f>
              <c:strCache>
                <c:ptCount val="1"/>
                <c:pt idx="0">
                  <c:v>Носители вир.геп.В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'остр. В и С'!$B$12:$S$12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'остр. В и С'!$B$15:$S$15</c:f>
              <c:numCache>
                <c:formatCode>General</c:formatCode>
                <c:ptCount val="18"/>
                <c:pt idx="0">
                  <c:v>99.460000000000008</c:v>
                </c:pt>
                <c:pt idx="1">
                  <c:v>116.63</c:v>
                </c:pt>
                <c:pt idx="2">
                  <c:v>88.34</c:v>
                </c:pt>
                <c:pt idx="3">
                  <c:v>82.01</c:v>
                </c:pt>
                <c:pt idx="4">
                  <c:v>66.209999999999994</c:v>
                </c:pt>
                <c:pt idx="5">
                  <c:v>62.77</c:v>
                </c:pt>
                <c:pt idx="6">
                  <c:v>46.349999999999994</c:v>
                </c:pt>
                <c:pt idx="7">
                  <c:v>51.48</c:v>
                </c:pt>
                <c:pt idx="8">
                  <c:v>37.94</c:v>
                </c:pt>
                <c:pt idx="9">
                  <c:v>33</c:v>
                </c:pt>
                <c:pt idx="10">
                  <c:v>24.01</c:v>
                </c:pt>
                <c:pt idx="11">
                  <c:v>19.979999999999997</c:v>
                </c:pt>
                <c:pt idx="12">
                  <c:v>17.93</c:v>
                </c:pt>
                <c:pt idx="13">
                  <c:v>15.53</c:v>
                </c:pt>
                <c:pt idx="14">
                  <c:v>16.279999999999998</c:v>
                </c:pt>
                <c:pt idx="15">
                  <c:v>10.77</c:v>
                </c:pt>
                <c:pt idx="16">
                  <c:v>10.210000000000001</c:v>
                </c:pt>
                <c:pt idx="17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8E-4C12-A846-22A8F7089FF0}"/>
            </c:ext>
          </c:extLst>
        </c:ser>
        <c:ser>
          <c:idx val="3"/>
          <c:order val="3"/>
          <c:tx>
            <c:strRef>
              <c:f>'остр. В и С'!$A$16</c:f>
              <c:strCache>
                <c:ptCount val="1"/>
                <c:pt idx="0">
                  <c:v>хронический вирусный гепатит В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'остр. В и С'!$B$12:$S$12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'остр. В и С'!$B$16:$S$16</c:f>
              <c:numCache>
                <c:formatCode>General</c:formatCode>
                <c:ptCount val="18"/>
                <c:pt idx="0">
                  <c:v>20.759999999999998</c:v>
                </c:pt>
                <c:pt idx="1">
                  <c:v>38.47</c:v>
                </c:pt>
                <c:pt idx="2">
                  <c:v>43.790000000000006</c:v>
                </c:pt>
                <c:pt idx="3">
                  <c:v>33.64</c:v>
                </c:pt>
                <c:pt idx="4">
                  <c:v>30.87</c:v>
                </c:pt>
                <c:pt idx="5">
                  <c:v>30.62</c:v>
                </c:pt>
                <c:pt idx="6">
                  <c:v>25.23</c:v>
                </c:pt>
                <c:pt idx="7">
                  <c:v>23.779999999999998</c:v>
                </c:pt>
                <c:pt idx="8">
                  <c:v>18.559999999999999</c:v>
                </c:pt>
                <c:pt idx="9">
                  <c:v>17.89</c:v>
                </c:pt>
                <c:pt idx="10">
                  <c:v>17.350000000000001</c:v>
                </c:pt>
                <c:pt idx="11">
                  <c:v>14.31</c:v>
                </c:pt>
                <c:pt idx="12">
                  <c:v>10.200000000000001</c:v>
                </c:pt>
                <c:pt idx="13">
                  <c:v>12.129999999999999</c:v>
                </c:pt>
                <c:pt idx="14">
                  <c:v>9.2199999999999989</c:v>
                </c:pt>
                <c:pt idx="15">
                  <c:v>7.6</c:v>
                </c:pt>
                <c:pt idx="16">
                  <c:v>6.53</c:v>
                </c:pt>
                <c:pt idx="17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8E-4C12-A846-22A8F7089FF0}"/>
            </c:ext>
          </c:extLst>
        </c:ser>
        <c:ser>
          <c:idx val="4"/>
          <c:order val="4"/>
          <c:tx>
            <c:strRef>
              <c:f>'остр. В и С'!$A$17</c:f>
              <c:strCache>
                <c:ptCount val="1"/>
                <c:pt idx="0">
                  <c:v>хронический вирусный гепатит С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'остр. В и С'!$B$12:$S$12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'остр. В и С'!$B$17:$S$17</c:f>
              <c:numCache>
                <c:formatCode>General</c:formatCode>
                <c:ptCount val="18"/>
                <c:pt idx="0">
                  <c:v>23.45</c:v>
                </c:pt>
                <c:pt idx="1">
                  <c:v>59</c:v>
                </c:pt>
                <c:pt idx="2">
                  <c:v>96.54</c:v>
                </c:pt>
                <c:pt idx="3">
                  <c:v>70.28</c:v>
                </c:pt>
                <c:pt idx="4">
                  <c:v>56.94</c:v>
                </c:pt>
                <c:pt idx="5">
                  <c:v>65.169999999999987</c:v>
                </c:pt>
                <c:pt idx="6">
                  <c:v>45.71</c:v>
                </c:pt>
                <c:pt idx="7">
                  <c:v>60.52</c:v>
                </c:pt>
                <c:pt idx="8">
                  <c:v>55.52</c:v>
                </c:pt>
                <c:pt idx="9">
                  <c:v>48.68</c:v>
                </c:pt>
                <c:pt idx="10">
                  <c:v>41.53</c:v>
                </c:pt>
                <c:pt idx="11">
                  <c:v>41.86</c:v>
                </c:pt>
                <c:pt idx="12">
                  <c:v>39.56</c:v>
                </c:pt>
                <c:pt idx="13">
                  <c:v>43.52</c:v>
                </c:pt>
                <c:pt idx="14">
                  <c:v>31.89</c:v>
                </c:pt>
                <c:pt idx="15">
                  <c:v>25.72</c:v>
                </c:pt>
                <c:pt idx="16">
                  <c:v>27.95</c:v>
                </c:pt>
                <c:pt idx="17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8E-4C12-A846-22A8F7089FF0}"/>
            </c:ext>
          </c:extLst>
        </c:ser>
        <c:dLbls/>
        <c:marker val="1"/>
        <c:axId val="72313088"/>
        <c:axId val="72327168"/>
      </c:lineChart>
      <c:catAx>
        <c:axId val="72313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327168"/>
        <c:crosses val="autoZero"/>
        <c:auto val="1"/>
        <c:lblAlgn val="ctr"/>
        <c:lblOffset val="100"/>
        <c:tickLblSkip val="1"/>
        <c:tickMarkSkip val="1"/>
      </c:catAx>
      <c:valAx>
        <c:axId val="72327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показатель на 100 тыс. населения</a:t>
                </a:r>
              </a:p>
            </c:rich>
          </c:tx>
          <c:layout>
            <c:manualLayout>
              <c:xMode val="edge"/>
              <c:yMode val="edge"/>
              <c:x val="8.9470450995641007E-3"/>
              <c:y val="0.23462439358589793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31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773304186345749"/>
          <c:y val="2.5212662528445812E-2"/>
          <c:w val="0.63443682463554085"/>
          <c:h val="0.2629357151251615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0119360945518165"/>
          <c:y val="2.685953122935018E-2"/>
          <c:w val="0.48806711015992682"/>
          <c:h val="0.88223229499480949"/>
        </c:manualLayout>
      </c:layout>
      <c:barChart>
        <c:barDir val="bar"/>
        <c:grouping val="stacked"/>
        <c:ser>
          <c:idx val="0"/>
          <c:order val="0"/>
          <c:spPr>
            <a:solidFill>
              <a:srgbClr val="FF6600"/>
            </a:solidFill>
            <a:ln w="1268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4.0756892149188567E-2"/>
                  <c:y val="5.6659959251919327E-3"/>
                </c:manualLayout>
              </c:layout>
              <c:spPr>
                <a:noFill/>
                <a:ln w="25360">
                  <a:noFill/>
                </a:ln>
              </c:spPr>
              <c:txPr>
                <a:bodyPr/>
                <a:lstStyle/>
                <a:p>
                  <a:pPr>
                    <a:defRPr sz="998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E72-425B-8B64-C639836805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228156119719988E-2"/>
                  <c:y val="7.3565524961951515E-3"/>
                </c:manualLayout>
              </c:layout>
              <c:spPr>
                <a:noFill/>
                <a:ln w="25360">
                  <a:noFill/>
                </a:ln>
              </c:spPr>
              <c:txPr>
                <a:bodyPr/>
                <a:lstStyle/>
                <a:p>
                  <a:pPr>
                    <a:defRPr sz="998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72-425B-8B64-C639836805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733266933518751E-2"/>
                  <c:y val="-2.0618228798950653E-3"/>
                </c:manualLayout>
              </c:layout>
              <c:spPr>
                <a:noFill/>
                <a:ln w="25360">
                  <a:noFill/>
                </a:ln>
              </c:spPr>
              <c:txPr>
                <a:bodyPr/>
                <a:lstStyle/>
                <a:p>
                  <a:pPr>
                    <a:defRPr sz="998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E72-425B-8B64-C639836805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459343925202942"/>
                  <c:y val="2.4729775756748432E-3"/>
                </c:manualLayout>
              </c:layout>
              <c:spPr>
                <a:noFill/>
                <a:ln w="25360">
                  <a:noFill/>
                </a:ln>
              </c:spPr>
              <c:txPr>
                <a:bodyPr/>
                <a:lstStyle/>
                <a:p>
                  <a:pPr>
                    <a:defRPr sz="998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E72-425B-8B64-C639836805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973966982202821"/>
                  <c:y val="2.0974163598050082E-3"/>
                </c:manualLayout>
              </c:layout>
              <c:spPr>
                <a:noFill/>
                <a:ln w="25360">
                  <a:noFill/>
                </a:ln>
              </c:spPr>
              <c:txPr>
                <a:bodyPr/>
                <a:lstStyle/>
                <a:p>
                  <a:pPr>
                    <a:defRPr sz="998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E72-425B-8B64-C639836805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6472817843922158E-2"/>
                  <c:y val="5.8538738026469384E-3"/>
                </c:manualLayout>
              </c:layout>
              <c:spPr>
                <a:noFill/>
                <a:ln w="25360">
                  <a:noFill/>
                </a:ln>
              </c:spPr>
              <c:txPr>
                <a:bodyPr/>
                <a:lstStyle/>
                <a:p>
                  <a:pPr>
                    <a:defRPr sz="998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E72-425B-8B64-C639836805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003483800196952E-2"/>
                  <c:y val="7.5444303736502049E-3"/>
                </c:manualLayout>
              </c:layout>
              <c:spPr>
                <a:noFill/>
                <a:ln w="25360">
                  <a:noFill/>
                </a:ln>
              </c:spPr>
              <c:txPr>
                <a:bodyPr/>
                <a:lstStyle/>
                <a:p>
                  <a:pPr>
                    <a:defRPr sz="998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E72-425B-8B64-C639836805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5279499726171669E-2"/>
                  <c:y val="3.0364166689997312E-3"/>
                </c:manualLayout>
              </c:layout>
              <c:spPr>
                <a:noFill/>
                <a:ln w="25360">
                  <a:noFill/>
                </a:ln>
              </c:spPr>
              <c:txPr>
                <a:bodyPr/>
                <a:lstStyle/>
                <a:p>
                  <a:pPr>
                    <a:defRPr sz="998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E72-425B-8B64-C639836805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7060572446529928E-2"/>
                  <c:y val="6.7930910268760424E-3"/>
                </c:manualLayout>
              </c:layout>
              <c:spPr>
                <a:noFill/>
                <a:ln w="25360">
                  <a:noFill/>
                </a:ln>
              </c:spPr>
              <c:txPr>
                <a:bodyPr/>
                <a:lstStyle/>
                <a:p>
                  <a:pPr>
                    <a:defRPr sz="998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E72-425B-8B64-C639836805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9.6962141292326443E-2"/>
                  <c:y val="8.4834306828449283E-3"/>
                </c:manualLayout>
              </c:layout>
              <c:spPr>
                <a:noFill/>
                <a:ln w="25360">
                  <a:noFill/>
                </a:ln>
              </c:spPr>
              <c:txPr>
                <a:bodyPr/>
                <a:lstStyle/>
                <a:p>
                  <a:pPr>
                    <a:defRPr sz="998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E72-425B-8B64-C639836805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25457267001583717"/>
                  <c:y val="8.107869466975037E-3"/>
                </c:manualLayout>
              </c:layout>
              <c:spPr>
                <a:noFill/>
                <a:ln w="25360">
                  <a:noFill/>
                </a:ln>
              </c:spPr>
              <c:txPr>
                <a:bodyPr/>
                <a:lstStyle/>
                <a:p>
                  <a:pPr>
                    <a:defRPr sz="998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E72-425B-8B64-C639836805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98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таб.№4!$A$24:$A$34</c:f>
              <c:strCache>
                <c:ptCount val="11"/>
                <c:pt idx="0">
                  <c:v>Доноры</c:v>
                </c:pt>
                <c:pt idx="1">
                  <c:v>Беременные</c:v>
                </c:pt>
                <c:pt idx="2">
                  <c:v>Персонал ЛПУ</c:v>
                </c:pt>
                <c:pt idx="3">
                  <c:v>Пациенты центров и отделений гемодиализа, пересадки почки, сердечно-сосудистой и легочной хирургии, гематологии</c:v>
                </c:pt>
                <c:pt idx="4">
                  <c:v>Больные с хроническим поражением печени</c:v>
                </c:pt>
                <c:pt idx="5">
                  <c:v>Больные с хронич. патологией, кроме хронич. патологии печени</c:v>
                </c:pt>
                <c:pt idx="6">
                  <c:v>Пациенты наркологических и кож.-вен. диспансеров, кабинетов, стационаров</c:v>
                </c:pt>
                <c:pt idx="7">
                  <c:v>Пациенты, поступающие в стационары для плановых операций</c:v>
                </c:pt>
                <c:pt idx="8">
                  <c:v>Опекаемые и персонал закрытых детских учреждений</c:v>
                </c:pt>
                <c:pt idx="9">
                  <c:v>Контактные в очагах ГВ и ГС острых и хронич. форм</c:v>
                </c:pt>
                <c:pt idx="10">
                  <c:v>Контингенты учреждений ФСИН</c:v>
                </c:pt>
              </c:strCache>
            </c:strRef>
          </c:cat>
          <c:val>
            <c:numRef>
              <c:f>таб.№4!$B$24:$B$34</c:f>
              <c:numCache>
                <c:formatCode>General</c:formatCode>
                <c:ptCount val="11"/>
                <c:pt idx="0">
                  <c:v>3.0000000000000002E-2</c:v>
                </c:pt>
                <c:pt idx="1">
                  <c:v>0.2</c:v>
                </c:pt>
                <c:pt idx="2">
                  <c:v>0.1</c:v>
                </c:pt>
                <c:pt idx="3">
                  <c:v>1.1000000000000001</c:v>
                </c:pt>
                <c:pt idx="4">
                  <c:v>1.6</c:v>
                </c:pt>
                <c:pt idx="5">
                  <c:v>0.5</c:v>
                </c:pt>
                <c:pt idx="6">
                  <c:v>0.5</c:v>
                </c:pt>
                <c:pt idx="7">
                  <c:v>0.30000000000000004</c:v>
                </c:pt>
                <c:pt idx="8">
                  <c:v>0</c:v>
                </c:pt>
                <c:pt idx="9">
                  <c:v>0.60000000000000009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E72-425B-8B64-C639836805FA}"/>
            </c:ext>
          </c:extLst>
        </c:ser>
        <c:dLbls/>
        <c:overlap val="100"/>
        <c:axId val="95665536"/>
        <c:axId val="88155264"/>
      </c:barChart>
      <c:catAx>
        <c:axId val="95665536"/>
        <c:scaling>
          <c:orientation val="maxMin"/>
        </c:scaling>
        <c:axPos val="l"/>
        <c:numFmt formatCode="General" sourceLinked="1"/>
        <c:tickLblPos val="nextTo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8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8155264"/>
        <c:crosses val="autoZero"/>
        <c:auto val="1"/>
        <c:lblAlgn val="ctr"/>
        <c:lblOffset val="100"/>
        <c:tickLblSkip val="1"/>
        <c:tickMarkSkip val="1"/>
      </c:catAx>
      <c:valAx>
        <c:axId val="88155264"/>
        <c:scaling>
          <c:orientation val="minMax"/>
        </c:scaling>
        <c:axPos val="t"/>
        <c:title>
          <c:tx>
            <c:rich>
              <a:bodyPr/>
              <a:lstStyle/>
              <a:p>
                <a:pPr>
                  <a:defRPr sz="998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949" b="1" i="0" u="none" strike="noStrike" baseline="0">
                    <a:solidFill>
                      <a:srgbClr val="000000"/>
                    </a:solidFill>
                    <a:latin typeface="Arial Cyr"/>
                    <a:cs typeface="Arial Cyr"/>
                  </a:rPr>
                  <a:t>выявлено лиц, % от обследованных на HBsAg</a:t>
                </a:r>
              </a:p>
            </c:rich>
          </c:tx>
          <c:layout>
            <c:manualLayout>
              <c:xMode val="edge"/>
              <c:yMode val="edge"/>
              <c:x val="0.53937977657441216"/>
              <c:y val="0.92768687496152524"/>
            </c:manualLayout>
          </c:layout>
          <c:spPr>
            <a:noFill/>
            <a:ln w="25360">
              <a:noFill/>
            </a:ln>
          </c:spPr>
        </c:title>
        <c:numFmt formatCode="General" sourceLinked="1"/>
        <c:tickLblPos val="none"/>
        <c:spPr>
          <a:ln w="9510">
            <a:noFill/>
          </a:ln>
        </c:spPr>
        <c:crossAx val="95665536"/>
        <c:crosses val="autoZero"/>
        <c:crossBetween val="between"/>
      </c:valAx>
      <c:spPr>
        <a:solidFill>
          <a:srgbClr val="FFFFFF"/>
        </a:solidFill>
        <a:ln w="25360">
          <a:noFill/>
        </a:ln>
      </c:spPr>
    </c:plotArea>
    <c:plotVisOnly val="1"/>
    <c:dispBlanksAs val="gap"/>
  </c:chart>
  <c:spPr>
    <a:solidFill>
      <a:srgbClr val="FFFFFF"/>
    </a:solidFill>
    <a:ln w="3170">
      <a:solidFill>
        <a:srgbClr val="000000"/>
      </a:solidFill>
      <a:prstDash val="solid"/>
    </a:ln>
  </c:spPr>
  <c:txPr>
    <a:bodyPr/>
    <a:lstStyle/>
    <a:p>
      <a:pPr>
        <a:defRPr sz="114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Заболеваемость острым вирусным гепатитом В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Лист1!$A$6</c:f>
              <c:strCache>
                <c:ptCount val="1"/>
                <c:pt idx="0">
                  <c:v>острый вирусный гепатит 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Лист1!$B$5:$M$5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7 мес.2017</c:v>
                </c:pt>
              </c:strCache>
            </c:strRef>
          </c:cat>
          <c:val>
            <c:numRef>
              <c:f>Лист1!$B$6:$M$6</c:f>
              <c:numCache>
                <c:formatCode>General</c:formatCode>
                <c:ptCount val="12"/>
                <c:pt idx="0">
                  <c:v>8.31</c:v>
                </c:pt>
                <c:pt idx="1">
                  <c:v>3.7600000000000002</c:v>
                </c:pt>
                <c:pt idx="2">
                  <c:v>2.2200000000000002</c:v>
                </c:pt>
                <c:pt idx="3">
                  <c:v>2.2999999999999998</c:v>
                </c:pt>
                <c:pt idx="4">
                  <c:v>1.23</c:v>
                </c:pt>
                <c:pt idx="5">
                  <c:v>0.33000000000000007</c:v>
                </c:pt>
                <c:pt idx="6">
                  <c:v>0.66000000000000014</c:v>
                </c:pt>
                <c:pt idx="7">
                  <c:v>0.75000000000000011</c:v>
                </c:pt>
                <c:pt idx="8">
                  <c:v>0.75000000000000011</c:v>
                </c:pt>
                <c:pt idx="9">
                  <c:v>0.33000000000000007</c:v>
                </c:pt>
                <c:pt idx="10">
                  <c:v>0.4</c:v>
                </c:pt>
                <c:pt idx="11">
                  <c:v>0.42000000000000004</c:v>
                </c:pt>
              </c:numCache>
            </c:numRef>
          </c:val>
        </c:ser>
        <c:dLbls/>
        <c:marker val="1"/>
        <c:axId val="73991680"/>
        <c:axId val="73993600"/>
      </c:lineChart>
      <c:catAx>
        <c:axId val="7399168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Годы </a:t>
                </a:r>
                <a:endParaRPr lang="ru-RU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993600"/>
        <c:crosses val="autoZero"/>
        <c:auto val="1"/>
        <c:lblAlgn val="ctr"/>
        <c:lblOffset val="100"/>
      </c:catAx>
      <c:valAx>
        <c:axId val="73993600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Показатель на 100 тыс.</a:t>
                </a:r>
                <a:r>
                  <a:rPr lang="ru-RU" baseline="0" dirty="0" smtClean="0"/>
                  <a:t> населения</a:t>
                </a:r>
                <a:endParaRPr lang="ru-RU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99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96852985871549"/>
          <c:y val="0.41944558226340678"/>
          <c:w val="0.46259886983928045"/>
          <c:h val="0.26111181942225326"/>
        </c:manualLayout>
      </c:layout>
      <c:pie3DChart>
        <c:varyColors val="1"/>
        <c:ser>
          <c:idx val="0"/>
          <c:order val="0"/>
          <c:tx>
            <c:strRef>
              <c:f>таб.№6!$B$104</c:f>
              <c:strCache>
                <c:ptCount val="1"/>
                <c:pt idx="0">
                  <c:v>Всего заболевших с 2012 по 2015 г.г.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A06-4D87-9037-770F8D201909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06-4D87-9037-770F8D201909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06-4D87-9037-770F8D201909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06-4D87-9037-770F8D201909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A06-4D87-9037-770F8D201909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06-4D87-9037-770F8D201909}"/>
              </c:ext>
            </c:extLst>
          </c:dPt>
          <c:dLbls>
            <c:dLbl>
              <c:idx val="0"/>
              <c:layout>
                <c:manualLayout>
                  <c:x val="8.1699346405228773E-2"/>
                  <c:y val="-0.137176197298394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418300653594759"/>
                  <c:y val="-5.2535564922789282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679738562091394E-2"/>
                  <c:y val="5.8372849914210309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4967320261437954E-2"/>
                  <c:y val="-5.3507827627702057E-17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4052287581699346"/>
                  <c:y val="-5.5454207418499782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5359477124183024E-2"/>
                  <c:y val="-0.1371761972983942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таб.№6!$A$105:$A$110</c:f>
              <c:strCache>
                <c:ptCount val="6"/>
                <c:pt idx="0">
                  <c:v>дети до 1 года</c:v>
                </c:pt>
                <c:pt idx="1">
                  <c:v>20-29 лет</c:v>
                </c:pt>
                <c:pt idx="2">
                  <c:v>30-39 лет</c:v>
                </c:pt>
                <c:pt idx="3">
                  <c:v>40-49 лет</c:v>
                </c:pt>
                <c:pt idx="4">
                  <c:v>50-59 лет </c:v>
                </c:pt>
                <c:pt idx="5">
                  <c:v>60 лет и ст.</c:v>
                </c:pt>
              </c:strCache>
            </c:strRef>
          </c:cat>
          <c:val>
            <c:numRef>
              <c:f>таб.№6!$B$105:$B$110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16</c:v>
                </c:pt>
                <c:pt idx="3">
                  <c:v>9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A06-4D87-9037-770F8D201909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Первичная регистрация хронического вирусного </a:t>
            </a:r>
            <a:r>
              <a:rPr lang="ru-RU" sz="1800" dirty="0" err="1"/>
              <a:t>геп</a:t>
            </a:r>
            <a:r>
              <a:rPr lang="ru-RU" sz="1800" dirty="0"/>
              <a:t>. В </a:t>
            </a:r>
            <a:r>
              <a:rPr lang="ru-RU" sz="1800" dirty="0" err="1"/>
              <a:t>в</a:t>
            </a:r>
            <a:r>
              <a:rPr lang="ru-RU" sz="1800" dirty="0"/>
              <a:t> различных возрастных группах населения по территории Вологодской области за 2016 год</a:t>
            </a:r>
          </a:p>
        </c:rich>
      </c:tx>
      <c:layout>
        <c:manualLayout>
          <c:xMode val="edge"/>
          <c:yMode val="edge"/>
          <c:x val="2.1951801479360481E-3"/>
          <c:y val="1.359373044820251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120522813436203"/>
          <c:y val="0.39999054561970232"/>
          <c:w val="0.66275829157718957"/>
          <c:h val="0.46342369063784644"/>
        </c:manualLayout>
      </c:layout>
      <c:pieChart>
        <c:varyColors val="1"/>
        <c:ser>
          <c:idx val="0"/>
          <c:order val="0"/>
          <c:tx>
            <c:strRef>
              <c:f>'таб. №1'!$B$77</c:f>
              <c:strCache>
                <c:ptCount val="1"/>
                <c:pt idx="0">
                  <c:v>ХГВ       абс.число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103-4E87-A8EF-160A266DAA97}"/>
              </c:ext>
            </c:extLst>
          </c:dPt>
          <c:dPt>
            <c:idx val="1"/>
            <c:explosion val="2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03-4E87-A8EF-160A266DAA97}"/>
              </c:ext>
            </c:extLst>
          </c:dPt>
          <c:dPt>
            <c:idx val="2"/>
            <c:explosion val="2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103-4E87-A8EF-160A266DAA97}"/>
              </c:ext>
            </c:extLst>
          </c:dPt>
          <c:dPt>
            <c:idx val="3"/>
            <c:explosion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03-4E87-A8EF-160A266DAA97}"/>
              </c:ext>
            </c:extLst>
          </c:dPt>
          <c:dPt>
            <c:idx val="4"/>
            <c:explosion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103-4E87-A8EF-160A266DAA97}"/>
              </c:ext>
            </c:extLst>
          </c:dPt>
          <c:dPt>
            <c:idx val="5"/>
            <c:explosion val="2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03-4E87-A8EF-160A266DAA97}"/>
              </c:ext>
            </c:extLst>
          </c:dPt>
          <c:dPt>
            <c:idx val="6"/>
            <c:explosion val="2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103-4E87-A8EF-160A266DAA97}"/>
              </c:ext>
            </c:extLst>
          </c:dPt>
          <c:dLbls>
            <c:dLbl>
              <c:idx val="0"/>
              <c:layout>
                <c:manualLayout>
                  <c:x val="-0.14141414141414144"/>
                  <c:y val="3.977772937299847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103-4E87-A8EF-160A266DAA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819852063946563E-2"/>
                  <c:y val="-2.5264143335820558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461491555979766E-2"/>
                  <c:y val="-2.474044481932405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45192078262823E-2"/>
                  <c:y val="6.39876166156090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756568307749411"/>
                  <c:y val="-5.150320012235097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1955778254990878E-2"/>
                  <c:y val="-8.405518762773840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719928948275421E-2"/>
                  <c:y val="-3.691842816293053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'таб. №1'!$A$78:$A$84</c:f>
              <c:strCache>
                <c:ptCount val="7"/>
                <c:pt idx="0">
                  <c:v>дети 0 - 14 лет</c:v>
                </c:pt>
                <c:pt idx="1">
                  <c:v>15-19 лет</c:v>
                </c:pt>
                <c:pt idx="2">
                  <c:v>20-29 лет</c:v>
                </c:pt>
                <c:pt idx="3">
                  <c:v>30-39 лет</c:v>
                </c:pt>
                <c:pt idx="4">
                  <c:v>40-49 лет</c:v>
                </c:pt>
                <c:pt idx="5">
                  <c:v>50-59 лет </c:v>
                </c:pt>
                <c:pt idx="6">
                  <c:v>60 лет и более</c:v>
                </c:pt>
              </c:strCache>
            </c:strRef>
          </c:cat>
          <c:val>
            <c:numRef>
              <c:f>'таб. №1'!$B$78:$B$84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10</c:v>
                </c:pt>
                <c:pt idx="3">
                  <c:v>17</c:v>
                </c:pt>
                <c:pt idx="4">
                  <c:v>17</c:v>
                </c:pt>
                <c:pt idx="5">
                  <c:v>13</c:v>
                </c:pt>
                <c:pt idx="6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103-4E87-A8EF-160A266DAA9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Первичная регистрация носительства ВГВ в различных возрастных группах населения на территории Вологодской области в 2016 году</a:t>
            </a:r>
          </a:p>
        </c:rich>
      </c:tx>
      <c:layout>
        <c:manualLayout>
          <c:xMode val="edge"/>
          <c:yMode val="edge"/>
          <c:x val="8.0797476073066598E-3"/>
          <c:y val="1.7216241142311568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0022429014555004"/>
          <c:y val="0.39708119180805757"/>
          <c:w val="0.62488162464540442"/>
          <c:h val="0.43693900534357871"/>
        </c:manualLayout>
      </c:layout>
      <c:pieChart>
        <c:varyColors val="1"/>
        <c:ser>
          <c:idx val="0"/>
          <c:order val="0"/>
          <c:tx>
            <c:strRef>
              <c:f>'таб. №1'!$B$96</c:f>
              <c:strCache>
                <c:ptCount val="1"/>
                <c:pt idx="0">
                  <c:v>Носительство ВГВ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EF5-4FF9-865C-F4B9B8A261A9}"/>
              </c:ext>
            </c:extLst>
          </c:dPt>
          <c:dPt>
            <c:idx val="1"/>
            <c:explosion val="1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F5-4FF9-865C-F4B9B8A261A9}"/>
              </c:ext>
            </c:extLst>
          </c:dPt>
          <c:dPt>
            <c:idx val="2"/>
            <c:explosion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EF5-4FF9-865C-F4B9B8A261A9}"/>
              </c:ext>
            </c:extLst>
          </c:dPt>
          <c:dPt>
            <c:idx val="3"/>
            <c:explosion val="5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F5-4FF9-865C-F4B9B8A261A9}"/>
              </c:ext>
            </c:extLst>
          </c:dPt>
          <c:dPt>
            <c:idx val="4"/>
            <c:explosion val="3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EF5-4FF9-865C-F4B9B8A261A9}"/>
              </c:ext>
            </c:extLst>
          </c:dPt>
          <c:dPt>
            <c:idx val="5"/>
            <c:explosion val="3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F5-4FF9-865C-F4B9B8A261A9}"/>
              </c:ext>
            </c:extLst>
          </c:dPt>
          <c:dPt>
            <c:idx val="6"/>
            <c:explosion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EF5-4FF9-865C-F4B9B8A261A9}"/>
              </c:ext>
            </c:extLst>
          </c:dPt>
          <c:dLbls>
            <c:dLbl>
              <c:idx val="0"/>
              <c:layout>
                <c:manualLayout>
                  <c:x val="-6.3973063973063918E-2"/>
                  <c:y val="1.166485862194697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EF5-4FF9-865C-F4B9B8A261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747554282987356E-2"/>
                  <c:y val="-0.10429698853878698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742782152230996E-4"/>
                  <c:y val="-3.299192161268561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242742384474532E-2"/>
                  <c:y val="3.374961032076437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9188472653039587E-2"/>
                  <c:y val="-9.6891451554525221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707866062196775"/>
                  <c:y val="-2.6629879942818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201702059969797E-2"/>
                  <c:y val="-7.984395762498727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'таб. №1'!$A$97:$A$103</c:f>
              <c:strCache>
                <c:ptCount val="7"/>
                <c:pt idx="0">
                  <c:v>дети 0 - 14 лет</c:v>
                </c:pt>
                <c:pt idx="1">
                  <c:v>15-19 лет</c:v>
                </c:pt>
                <c:pt idx="2">
                  <c:v>20-29 лет</c:v>
                </c:pt>
                <c:pt idx="3">
                  <c:v>30-39 лет</c:v>
                </c:pt>
                <c:pt idx="4">
                  <c:v>40-49 лет</c:v>
                </c:pt>
                <c:pt idx="5">
                  <c:v>50-59 лет </c:v>
                </c:pt>
                <c:pt idx="6">
                  <c:v>60 лет и более</c:v>
                </c:pt>
              </c:strCache>
            </c:strRef>
          </c:cat>
          <c:val>
            <c:numRef>
              <c:f>'таб. №1'!$B$97:$B$103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22</c:v>
                </c:pt>
                <c:pt idx="4">
                  <c:v>26</c:v>
                </c:pt>
                <c:pt idx="5">
                  <c:v>17</c:v>
                </c:pt>
                <c:pt idx="6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EF5-4FF9-865C-F4B9B8A261A9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Общее число больных хроническим гепатитом В в различных возрастных группах населения, </a:t>
            </a:r>
            <a:endParaRPr lang="en-US" sz="2000"/>
          </a:p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состоящих на учете </a:t>
            </a:r>
            <a:endParaRPr lang="en-US" sz="2000"/>
          </a:p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на 31 декабря 2016 года</a:t>
            </a:r>
          </a:p>
        </c:rich>
      </c:tx>
      <c:layout>
        <c:manualLayout>
          <c:xMode val="edge"/>
          <c:yMode val="edge"/>
          <c:x val="0.11992619926199265"/>
          <c:y val="3.269759118697738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7339457567804023"/>
          <c:y val="0.37383186404988411"/>
          <c:w val="0.60607306662424787"/>
          <c:h val="0.42374066714613007"/>
        </c:manualLayout>
      </c:layout>
      <c:pieChart>
        <c:varyColors val="1"/>
        <c:ser>
          <c:idx val="0"/>
          <c:order val="0"/>
          <c:tx>
            <c:strRef>
              <c:f>таб.№2!$B$67</c:f>
              <c:strCache>
                <c:ptCount val="1"/>
                <c:pt idx="0">
                  <c:v>ХГВ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39C-42C8-992B-DD614A944A9B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39C-42C8-992B-DD614A944A9B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39C-42C8-992B-DD614A944A9B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39C-42C8-992B-DD614A944A9B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39C-42C8-992B-DD614A944A9B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39C-42C8-992B-DD614A944A9B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39C-42C8-992B-DD614A944A9B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39C-42C8-992B-DD614A944A9B}"/>
              </c:ext>
            </c:extLst>
          </c:dPt>
          <c:dLbls>
            <c:dLbl>
              <c:idx val="0"/>
              <c:layout>
                <c:manualLayout>
                  <c:x val="-0.11718057301660824"/>
                  <c:y val="-7.650367187665829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9157899380224527E-2"/>
                  <c:y val="8.214489900622770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828602307064567E-2"/>
                  <c:y val="-1.138809171015962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4105736782902058E-2"/>
                  <c:y val="0.1074701125592786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727894307329337E-2"/>
                  <c:y val="3.269798986130116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6144048170449296"/>
                  <c:y val="-5.016046906149006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702022541299999E-3"/>
                  <c:y val="-1.150824065740510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21845938375350143"/>
                  <c:y val="6.547945983529920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таб.№2!$A$68:$A$75</c:f>
              <c:strCache>
                <c:ptCount val="8"/>
                <c:pt idx="0">
                  <c:v>дети до 1 года</c:v>
                </c:pt>
                <c:pt idx="1">
                  <c:v>1-14 лет</c:v>
                </c:pt>
                <c:pt idx="2">
                  <c:v>15-19 лет</c:v>
                </c:pt>
                <c:pt idx="3">
                  <c:v>20-29 лет</c:v>
                </c:pt>
                <c:pt idx="4">
                  <c:v>30-39 лет</c:v>
                </c:pt>
                <c:pt idx="5">
                  <c:v>40-49 лет</c:v>
                </c:pt>
                <c:pt idx="6">
                  <c:v>50-59 лет</c:v>
                </c:pt>
                <c:pt idx="7">
                  <c:v>60 лет и более</c:v>
                </c:pt>
              </c:strCache>
            </c:strRef>
          </c:cat>
          <c:val>
            <c:numRef>
              <c:f>таб.№2!$B$68:$B$75</c:f>
              <c:numCache>
                <c:formatCode>General</c:formatCode>
                <c:ptCount val="8"/>
                <c:pt idx="0">
                  <c:v>0</c:v>
                </c:pt>
                <c:pt idx="1">
                  <c:v>14</c:v>
                </c:pt>
                <c:pt idx="2">
                  <c:v>21</c:v>
                </c:pt>
                <c:pt idx="3">
                  <c:v>293</c:v>
                </c:pt>
                <c:pt idx="4">
                  <c:v>658</c:v>
                </c:pt>
                <c:pt idx="5">
                  <c:v>573</c:v>
                </c:pt>
                <c:pt idx="6">
                  <c:v>731</c:v>
                </c:pt>
                <c:pt idx="7">
                  <c:v>749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39C-42C8-992B-DD614A944A9B}"/>
            </c:ext>
          </c:extLst>
        </c:ser>
        <c:dLbls>
          <c:showCatName val="1"/>
          <c:showPercent val="1"/>
        </c:dLbls>
        <c:firstSliceAng val="40"/>
      </c:pieChart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0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Общее число носителей ВГВ в различных возрастных группах населения, состоящих на учете </a:t>
            </a:r>
          </a:p>
          <a:p>
            <a:pPr algn="ctr" rtl="0">
              <a:defRPr lang="ru-RU" sz="20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на 31 декабря 2016 года</a:t>
            </a:r>
          </a:p>
        </c:rich>
      </c:tx>
      <c:layout>
        <c:manualLayout>
          <c:xMode val="edge"/>
          <c:yMode val="edge"/>
          <c:x val="0.11132824306052652"/>
          <c:y val="4.428775854390408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3035048649221881"/>
          <c:y val="0.37932597887113145"/>
          <c:w val="0.57828945624221229"/>
          <c:h val="0.39812840861800852"/>
        </c:manualLayout>
      </c:layout>
      <c:pieChart>
        <c:varyColors val="1"/>
        <c:ser>
          <c:idx val="0"/>
          <c:order val="0"/>
          <c:tx>
            <c:strRef>
              <c:f>таб.№2!$B$79</c:f>
              <c:strCache>
                <c:ptCount val="1"/>
                <c:pt idx="0">
                  <c:v>Носительство ВГВ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EAE-41CF-BF0D-28E87A2958E6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EAE-41CF-BF0D-28E87A2958E6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EAE-41CF-BF0D-28E87A2958E6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EAE-41CF-BF0D-28E87A2958E6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EAE-41CF-BF0D-28E87A2958E6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EAE-41CF-BF0D-28E87A2958E6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EAE-41CF-BF0D-28E87A2958E6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EAE-41CF-BF0D-28E87A2958E6}"/>
              </c:ext>
            </c:extLst>
          </c:dPt>
          <c:dLbls>
            <c:dLbl>
              <c:idx val="0"/>
              <c:layout>
                <c:manualLayout>
                  <c:x val="-0.24786205487525875"/>
                  <c:y val="-2.0770585930012658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9003396986022175E-2"/>
                  <c:y val="-6.4771496695728067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8482164881868122E-2"/>
                  <c:y val="-4.1513091951932098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8438996420360083E-2"/>
                  <c:y val="3.6514563094942984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5471840228676272E-3"/>
                  <c:y val="2.9789882931200565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7471119028205921E-2"/>
                  <c:y val="1.8149692769179493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991298518620355E-2"/>
                  <c:y val="-5.0238618175514789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1698817833800008"/>
                  <c:y val="2.3571098937724837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таб.№2!$A$80:$A$87</c:f>
              <c:strCache>
                <c:ptCount val="8"/>
                <c:pt idx="0">
                  <c:v>дети до 1 года</c:v>
                </c:pt>
                <c:pt idx="1">
                  <c:v>1-14 лет</c:v>
                </c:pt>
                <c:pt idx="2">
                  <c:v>15-19 лет</c:v>
                </c:pt>
                <c:pt idx="3">
                  <c:v>20-29 лет</c:v>
                </c:pt>
                <c:pt idx="4">
                  <c:v>30-39 лет</c:v>
                </c:pt>
                <c:pt idx="5">
                  <c:v>40-49 лет</c:v>
                </c:pt>
                <c:pt idx="6">
                  <c:v>50-59 лет</c:v>
                </c:pt>
                <c:pt idx="7">
                  <c:v>60 лет и более</c:v>
                </c:pt>
              </c:strCache>
            </c:strRef>
          </c:cat>
          <c:val>
            <c:numRef>
              <c:f>таб.№2!$B$80:$B$87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12</c:v>
                </c:pt>
                <c:pt idx="3">
                  <c:v>177</c:v>
                </c:pt>
                <c:pt idx="4">
                  <c:v>518</c:v>
                </c:pt>
                <c:pt idx="5">
                  <c:v>593</c:v>
                </c:pt>
                <c:pt idx="6">
                  <c:v>504</c:v>
                </c:pt>
                <c:pt idx="7">
                  <c:v>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EAE-41CF-BF0D-28E87A2958E6}"/>
            </c:ext>
          </c:extLst>
        </c:ser>
        <c:dLbls>
          <c:showCatName val="1"/>
          <c:showPercent val="1"/>
        </c:dLbls>
        <c:firstSliceAng val="30"/>
      </c:pieChart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Объемы иммунизации населения Вологодской области и заболеваемость ОВГВ</a:t>
            </a:r>
          </a:p>
        </c:rich>
      </c:tx>
      <c:layout>
        <c:manualLayout>
          <c:xMode val="edge"/>
          <c:yMode val="edge"/>
          <c:x val="0.10320405630931073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048567469039922"/>
          <c:y val="0.16638669116554883"/>
          <c:w val="0.7459558713147747"/>
          <c:h val="0.64033665994014244"/>
        </c:manualLayout>
      </c:layout>
      <c:barChart>
        <c:barDir val="col"/>
        <c:grouping val="clustered"/>
        <c:ser>
          <c:idx val="1"/>
          <c:order val="0"/>
          <c:tx>
            <c:strRef>
              <c:f>'таб. №5'!$B$20</c:f>
              <c:strCache>
                <c:ptCount val="1"/>
                <c:pt idx="0">
                  <c:v>Количество привитых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'таб. №5'!$A$21:$A$37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'таб. №5'!$B$21:$B$37</c:f>
              <c:numCache>
                <c:formatCode>General</c:formatCode>
                <c:ptCount val="17"/>
                <c:pt idx="0">
                  <c:v>17611</c:v>
                </c:pt>
                <c:pt idx="1">
                  <c:v>2385</c:v>
                </c:pt>
                <c:pt idx="2">
                  <c:v>28536</c:v>
                </c:pt>
                <c:pt idx="3">
                  <c:v>26142</c:v>
                </c:pt>
                <c:pt idx="4">
                  <c:v>29654</c:v>
                </c:pt>
                <c:pt idx="5">
                  <c:v>47736</c:v>
                </c:pt>
                <c:pt idx="6">
                  <c:v>122728</c:v>
                </c:pt>
                <c:pt idx="7">
                  <c:v>170283</c:v>
                </c:pt>
                <c:pt idx="8">
                  <c:v>156960</c:v>
                </c:pt>
                <c:pt idx="9">
                  <c:v>86902</c:v>
                </c:pt>
                <c:pt idx="10">
                  <c:v>98968</c:v>
                </c:pt>
                <c:pt idx="11">
                  <c:v>39258</c:v>
                </c:pt>
                <c:pt idx="12">
                  <c:v>36132</c:v>
                </c:pt>
                <c:pt idx="13">
                  <c:v>29726</c:v>
                </c:pt>
                <c:pt idx="14">
                  <c:v>25786</c:v>
                </c:pt>
                <c:pt idx="15">
                  <c:v>24399</c:v>
                </c:pt>
                <c:pt idx="16">
                  <c:v>24848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6F-44D8-AEC1-D0D619062755}"/>
            </c:ext>
          </c:extLst>
        </c:ser>
        <c:dLbls/>
        <c:gapWidth val="269"/>
        <c:axId val="94669056"/>
        <c:axId val="94695424"/>
      </c:barChart>
      <c:lineChart>
        <c:grouping val="standard"/>
        <c:ser>
          <c:idx val="0"/>
          <c:order val="1"/>
          <c:tx>
            <c:strRef>
              <c:f>'таб. №5'!$C$20</c:f>
              <c:strCache>
                <c:ptCount val="1"/>
                <c:pt idx="0">
                  <c:v>Заболеваемость ОВГВ на 100 тыс. населения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numRef>
              <c:f>'таб. №5'!$A$21:$A$37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'таб. №5'!$C$21:$C$37</c:f>
              <c:numCache>
                <c:formatCode>General</c:formatCode>
                <c:ptCount val="17"/>
                <c:pt idx="0">
                  <c:v>31.9</c:v>
                </c:pt>
                <c:pt idx="1">
                  <c:v>35.01</c:v>
                </c:pt>
                <c:pt idx="2">
                  <c:v>22.7</c:v>
                </c:pt>
                <c:pt idx="3">
                  <c:v>14.1</c:v>
                </c:pt>
                <c:pt idx="4">
                  <c:v>9.8000000000000007</c:v>
                </c:pt>
                <c:pt idx="5">
                  <c:v>7.4</c:v>
                </c:pt>
                <c:pt idx="6">
                  <c:v>8.2000000000000011</c:v>
                </c:pt>
                <c:pt idx="7">
                  <c:v>3.7</c:v>
                </c:pt>
                <c:pt idx="8">
                  <c:v>2.2000000000000002</c:v>
                </c:pt>
                <c:pt idx="9">
                  <c:v>2.2999999999999998</c:v>
                </c:pt>
                <c:pt idx="10">
                  <c:v>1.23</c:v>
                </c:pt>
                <c:pt idx="11">
                  <c:v>0.33000000000000007</c:v>
                </c:pt>
                <c:pt idx="12">
                  <c:v>0.66000000000000014</c:v>
                </c:pt>
                <c:pt idx="13">
                  <c:v>0.75000000000000011</c:v>
                </c:pt>
                <c:pt idx="14">
                  <c:v>0.75000000000000011</c:v>
                </c:pt>
                <c:pt idx="15">
                  <c:v>0.33000000000000007</c:v>
                </c:pt>
                <c:pt idx="16">
                  <c:v>0.42000000000000004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6F-44D8-AEC1-D0D619062755}"/>
            </c:ext>
          </c:extLst>
        </c:ser>
        <c:dLbls/>
        <c:marker val="1"/>
        <c:axId val="94697344"/>
        <c:axId val="94698880"/>
      </c:lineChart>
      <c:catAx>
        <c:axId val="94669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695424"/>
        <c:crosses val="autoZero"/>
        <c:lblAlgn val="ctr"/>
        <c:lblOffset val="100"/>
        <c:tickLblSkip val="1"/>
        <c:tickMarkSkip val="1"/>
      </c:catAx>
      <c:valAx>
        <c:axId val="946954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привитых</a:t>
                </a:r>
              </a:p>
            </c:rich>
          </c:tx>
          <c:layout>
            <c:manualLayout>
              <c:xMode val="edge"/>
              <c:yMode val="edge"/>
              <c:x val="2.589003885431352E-2"/>
              <c:y val="0.35966404199475077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669056"/>
        <c:crosses val="autoZero"/>
        <c:crossBetween val="between"/>
      </c:valAx>
      <c:catAx>
        <c:axId val="9469734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4698880"/>
        <c:crosses val="autoZero"/>
        <c:lblAlgn val="ctr"/>
        <c:lblOffset val="100"/>
      </c:catAx>
      <c:valAx>
        <c:axId val="94698880"/>
        <c:scaling>
          <c:orientation val="minMax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Показатель на 100 тыс. населения</a:t>
                </a:r>
              </a:p>
            </c:rich>
          </c:tx>
          <c:layout>
            <c:manualLayout>
              <c:xMode val="edge"/>
              <c:yMode val="edge"/>
              <c:x val="0.93851276232392333"/>
              <c:y val="0.2907565848386599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69734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28798612037902055"/>
          <c:y val="3.448271420060223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75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Дети в возрасте 1 года </c:v>
                </c:pt>
                <c:pt idx="1">
                  <c:v>дети</c:v>
                </c:pt>
                <c:pt idx="2">
                  <c:v>18-35</c:v>
                </c:pt>
                <c:pt idx="3">
                  <c:v>36-59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</c:v>
                </c:pt>
                <c:pt idx="1">
                  <c:v>99.4</c:v>
                </c:pt>
                <c:pt idx="2">
                  <c:v>96.2</c:v>
                </c:pt>
                <c:pt idx="3">
                  <c:v>85.3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2007 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Дети в возрасте 1 года </c:v>
                </c:pt>
                <c:pt idx="1">
                  <c:v>дети</c:v>
                </c:pt>
                <c:pt idx="2">
                  <c:v>18-35</c:v>
                </c:pt>
                <c:pt idx="3">
                  <c:v>36-59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2008 г.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Дети в возрасте 1 года </c:v>
                </c:pt>
                <c:pt idx="1">
                  <c:v>дети</c:v>
                </c:pt>
                <c:pt idx="2">
                  <c:v>18-35</c:v>
                </c:pt>
                <c:pt idx="3">
                  <c:v>36-59</c:v>
                </c:pt>
              </c:strCache>
            </c:strRef>
          </c:cat>
          <c:val>
            <c:numRef>
              <c:f>Лист1!$D$2:$D$5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2009 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Дети в возрасте 1 года </c:v>
                </c:pt>
                <c:pt idx="1">
                  <c:v>дети</c:v>
                </c:pt>
                <c:pt idx="2">
                  <c:v>18-35</c:v>
                </c:pt>
                <c:pt idx="3">
                  <c:v>36-59</c:v>
                </c:pt>
              </c:strCache>
            </c:strRef>
          </c:cat>
          <c:val>
            <c:numRef>
              <c:f>Лист1!$E$2:$E$5</c:f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2010г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Дети в возрасте 1 года </c:v>
                </c:pt>
                <c:pt idx="1">
                  <c:v>дети</c:v>
                </c:pt>
                <c:pt idx="2">
                  <c:v>18-35</c:v>
                </c:pt>
                <c:pt idx="3">
                  <c:v>36-59</c:v>
                </c:pt>
              </c:strCache>
            </c:strRef>
          </c:cat>
          <c:val>
            <c:numRef>
              <c:f>Лист1!$F$2:$F$5</c:f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2011г.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Дети в возрасте 1 года </c:v>
                </c:pt>
                <c:pt idx="1">
                  <c:v>дети</c:v>
                </c:pt>
                <c:pt idx="2">
                  <c:v>18-35</c:v>
                </c:pt>
                <c:pt idx="3">
                  <c:v>36-59</c:v>
                </c:pt>
              </c:strCache>
            </c:strRef>
          </c:cat>
          <c:val>
            <c:numRef>
              <c:f>Лист1!$G$2:$G$5</c:f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4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Дети в возрасте 1 года </c:v>
                </c:pt>
                <c:pt idx="1">
                  <c:v>дети</c:v>
                </c:pt>
                <c:pt idx="2">
                  <c:v>18-35</c:v>
                </c:pt>
                <c:pt idx="3">
                  <c:v>36-59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97.1</c:v>
                </c:pt>
                <c:pt idx="1">
                  <c:v>99.4</c:v>
                </c:pt>
                <c:pt idx="2">
                  <c:v>96.7</c:v>
                </c:pt>
                <c:pt idx="3">
                  <c:v>87.5</c:v>
                </c:pt>
              </c:numCache>
            </c:numRef>
          </c:val>
        </c:ser>
        <c:dLbls>
          <c:showVal val="1"/>
        </c:dLbls>
        <c:overlap val="-25"/>
        <c:axId val="95523200"/>
        <c:axId val="95524736"/>
      </c:barChart>
      <c:catAx>
        <c:axId val="955232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72" b="1"/>
            </a:pPr>
            <a:endParaRPr lang="ru-RU"/>
          </a:p>
        </c:txPr>
        <c:crossAx val="95524736"/>
        <c:crosses val="autoZero"/>
        <c:auto val="1"/>
        <c:lblAlgn val="ctr"/>
        <c:lblOffset val="100"/>
      </c:catAx>
      <c:valAx>
        <c:axId val="95524736"/>
        <c:scaling>
          <c:orientation val="minMax"/>
        </c:scaling>
        <c:delete val="1"/>
        <c:axPos val="l"/>
        <c:numFmt formatCode="General" sourceLinked="1"/>
        <c:tickLblPos val="none"/>
        <c:crossAx val="95523200"/>
        <c:crosses val="autoZero"/>
        <c:crossBetween val="between"/>
      </c:valAx>
      <c:spPr>
        <a:noFill/>
        <a:ln w="20195">
          <a:noFill/>
        </a:ln>
      </c:spPr>
    </c:plotArea>
    <c:legend>
      <c:legendPos val="b"/>
      <c:layout/>
    </c:legend>
    <c:plotVisOnly val="1"/>
    <c:dispBlanksAs val="gap"/>
  </c:chart>
  <c:txPr>
    <a:bodyPr/>
    <a:lstStyle/>
    <a:p>
      <a:pPr>
        <a:defRPr sz="1431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89B237E-8C61-40EF-A569-1384BE6108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01768A4-8E06-4C9D-B5F8-46E1577528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EC94F83-DC3A-4D93-ADD9-A42A19FC92ED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95F79F4-0DC0-4A88-98AD-E56BD8DC42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AE25B30-E8D8-4174-9E9F-DDF856BB57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5628D33-995C-4106-918E-30721E3310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7916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xmlns="" id="{CC3047A2-3926-4DF1-896B-522A85488D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xmlns="" id="{01AB2BB4-DFD5-4025-BBB2-5B2F050344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456AB2D7-E622-49D2-9410-3BFA59F75E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86373" name="Rectangle 5">
            <a:extLst>
              <a:ext uri="{FF2B5EF4-FFF2-40B4-BE49-F238E27FC236}">
                <a16:creationId xmlns:a16="http://schemas.microsoft.com/office/drawing/2014/main" xmlns="" id="{6CB5500A-AAC3-4352-BC2F-944165419F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86374" name="Rectangle 6">
            <a:extLst>
              <a:ext uri="{FF2B5EF4-FFF2-40B4-BE49-F238E27FC236}">
                <a16:creationId xmlns:a16="http://schemas.microsoft.com/office/drawing/2014/main" xmlns="" id="{6DC55214-CEC6-4D3F-84B3-F642E15609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375" name="Rectangle 7">
            <a:extLst>
              <a:ext uri="{FF2B5EF4-FFF2-40B4-BE49-F238E27FC236}">
                <a16:creationId xmlns:a16="http://schemas.microsoft.com/office/drawing/2014/main" xmlns="" id="{C374B9DE-14AC-42E8-8577-B2978F95EA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5CE964-08AE-49A2-B70D-356EBBC7F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4256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FEAA709D-1F9F-441E-A38E-21597130C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6D9A46-4E62-497C-8D1A-B1DB9527A6C5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xmlns="" id="{C9D707A1-BE27-4430-8C1F-65A230FD70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880BFD-281E-410E-AF88-76FB4013E1D5}" type="slidenum">
              <a:rPr lang="ru-RU" altLang="ru-RU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6148" name="Образ слайда 1">
            <a:extLst>
              <a:ext uri="{FF2B5EF4-FFF2-40B4-BE49-F238E27FC236}">
                <a16:creationId xmlns:a16="http://schemas.microsoft.com/office/drawing/2014/main" xmlns="" id="{6510E7D3-3558-40F3-A831-5C5C76911C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93763" y="746125"/>
            <a:ext cx="4972050" cy="3729038"/>
          </a:xfrm>
          <a:ln/>
        </p:spPr>
      </p:sp>
      <p:sp>
        <p:nvSpPr>
          <p:cNvPr id="6149" name="Заметки 2">
            <a:extLst>
              <a:ext uri="{FF2B5EF4-FFF2-40B4-BE49-F238E27FC236}">
                <a16:creationId xmlns:a16="http://schemas.microsoft.com/office/drawing/2014/main" xmlns="" id="{B97AF717-8B0E-467C-859C-3AC96651C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2620" tIns="46310" rIns="92620" bIns="46310"/>
          <a:lstStyle/>
          <a:p>
            <a:pPr eaLnBrk="1" hangingPunct="1">
              <a:spcBef>
                <a:spcPts val="300"/>
              </a:spcBef>
            </a:pP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6150" name="Номер слайда 3">
            <a:extLst>
              <a:ext uri="{FF2B5EF4-FFF2-40B4-BE49-F238E27FC236}">
                <a16:creationId xmlns:a16="http://schemas.microsoft.com/office/drawing/2014/main" xmlns="" id="{FA07C489-2552-4646-87DB-F68CD270DE14}"/>
              </a:ext>
            </a:extLst>
          </p:cNvPr>
          <p:cNvSpPr txBox="1">
            <a:spLocks noGrp="1"/>
          </p:cNvSpPr>
          <p:nvPr/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10" rIns="92620" bIns="46310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18A355-4626-42E4-A202-0A15E0C8BEB9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638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Динамика  на несколько инфекций , не остается материала </a:t>
            </a:r>
          </a:p>
          <a:p>
            <a:r>
              <a:rPr lang="ru-RU" baseline="0" dirty="0" smtClean="0"/>
              <a:t>в</a:t>
            </a:r>
            <a:r>
              <a:rPr lang="ru-RU" dirty="0" smtClean="0"/>
              <a:t>ысокий удельный вес </a:t>
            </a:r>
            <a:r>
              <a:rPr lang="ru-RU" dirty="0" err="1" smtClean="0"/>
              <a:t>серонегативных</a:t>
            </a:r>
            <a:r>
              <a:rPr lang="ru-RU" dirty="0" smtClean="0"/>
              <a:t> в возрастных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CE964-08AE-49A2-B70D-356EBBC7F41A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39449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700025"/>
                </a:solidFill>
              </a:rPr>
              <a:t>в 2016 году были </a:t>
            </a:r>
            <a:r>
              <a:rPr lang="ru-RU" dirty="0" smtClean="0"/>
              <a:t>Постановлением  Губернатора области утвержден Межведомственный комплексный план  мероприятий по профилактике социально-значимых инфекционных заболеваний среди населения Вологодской области на 2016-2018 годы и  создана Межведомственная комиссия по предотвращению распространения социально-значимых инфекционных заболеваний, включая ВИЧ-инфекцию, туберкулез, вирусные гепатиты В и С на территории Вологодской области. Вопрос о профилактике ВИЧ-инфекции рассмотрен на заседании Общественного совета при Управлении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 по Вологодской области.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Вопросы по профилактике социально значимых инфекций, в том числе вирусных гепатитов. </a:t>
            </a:r>
            <a:r>
              <a:rPr lang="ru-RU" dirty="0" err="1" smtClean="0"/>
              <a:t>Финанисирования</a:t>
            </a:r>
            <a:r>
              <a:rPr lang="ru-RU" dirty="0" smtClean="0"/>
              <a:t> нет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9E80EB-CD3F-4B24-BCAC-DD488868B0D6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45165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251C05E3-691F-4CBF-9511-FBB3856FB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0292C253-3409-450B-94B0-55646C730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09667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/>
              <a:t>Проводимые проверки показывают,  </a:t>
            </a:r>
            <a:r>
              <a:rPr lang="ru-RU" altLang="ru-RU" sz="1400" dirty="0" err="1" smtClean="0"/>
              <a:t>иеются</a:t>
            </a:r>
            <a:r>
              <a:rPr lang="ru-RU" altLang="ru-RU" sz="1400" dirty="0" smtClean="0"/>
              <a:t> нарушения в проведении дезинфекционных мероприятий в медицинских организациях области, не выполняются требования по обращению с медицинскими отходами.</a:t>
            </a:r>
            <a:r>
              <a:rPr lang="ru-RU" altLang="ru-RU" sz="1400" baseline="0" dirty="0" smtClean="0"/>
              <a:t> </a:t>
            </a:r>
            <a:endParaRPr lang="ru-RU" alt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702028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2C46D59-B1EF-41D1-9B5E-7F2DB9FB8D68}" type="slidenum">
              <a:rPr lang="ru-RU" altLang="ru-RU" sz="1200">
                <a:cs typeface="Arial" panose="020B0604020202020204" pitchFamily="34" charset="0"/>
              </a:rPr>
              <a:pPr algn="r" eaLnBrk="1" hangingPunct="1"/>
              <a:t>17</a:t>
            </a:fld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5403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Проблема парентеральных вирусных гепатитов является актуальной  и для</a:t>
            </a:r>
            <a:r>
              <a:rPr lang="ru-RU" altLang="ru-RU" baseline="0" dirty="0" smtClean="0">
                <a:latin typeface="Arial" panose="020B0604020202020204" pitchFamily="34" charset="0"/>
              </a:rPr>
              <a:t> населения Вологодской области. </a:t>
            </a:r>
            <a:r>
              <a:rPr lang="ru-RU" altLang="ru-RU" dirty="0" smtClean="0">
                <a:latin typeface="Arial" panose="020B0604020202020204" pitchFamily="34" charset="0"/>
              </a:rPr>
              <a:t>Значимость проблемы обусловлена широким распространением инфекции, формированием хронического течения болезни, тяжелыми осложнениями. Достигнув максимальных значений в 2000-2001 годах показатели заболеваемости острыми и хроническими формами вирусных гепатитов В и С, а так же носитель</a:t>
            </a:r>
            <a:r>
              <a:rPr lang="en-US" altLang="ru-RU" dirty="0" smtClean="0">
                <a:latin typeface="Arial" panose="020B0604020202020204" pitchFamily="34" charset="0"/>
              </a:rPr>
              <a:t>c</a:t>
            </a:r>
            <a:r>
              <a:rPr lang="ru-RU" altLang="ru-RU" dirty="0" err="1" smtClean="0">
                <a:latin typeface="Arial" panose="020B0604020202020204" pitchFamily="34" charset="0"/>
              </a:rPr>
              <a:t>тва</a:t>
            </a:r>
            <a:r>
              <a:rPr lang="en-US" altLang="ru-RU" dirty="0" smtClean="0">
                <a:latin typeface="Arial" panose="020B0604020202020204" pitchFamily="34" charset="0"/>
              </a:rPr>
              <a:t> </a:t>
            </a:r>
            <a:r>
              <a:rPr lang="en-US" altLang="ru-RU" dirty="0" err="1" smtClean="0">
                <a:latin typeface="Arial" panose="020B0604020202020204" pitchFamily="34" charset="0"/>
              </a:rPr>
              <a:t>HBsAg</a:t>
            </a:r>
            <a:r>
              <a:rPr lang="en-US" altLang="ru-RU" dirty="0" smtClean="0">
                <a:latin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постепенно начали снижаться и достигли в 2014 году минимального уровня за весь период наблюдения. Снижение заболеваемости ОВГВ в сравнении с максимальным значением было отмечено в 47 раз, ОВГС в 39 раз, ХВГВ в 5,8 раза, ОВГС в 3,8 раза, носительства ВГВ  в 11 раз. Тенденция в динамике гепатита В </a:t>
            </a:r>
            <a:r>
              <a:rPr lang="ru-RU" altLang="ru-RU" dirty="0" err="1" smtClean="0">
                <a:latin typeface="Arial" panose="020B0604020202020204" pitchFamily="34" charset="0"/>
              </a:rPr>
              <a:t>в</a:t>
            </a:r>
            <a:r>
              <a:rPr lang="ru-RU" altLang="ru-RU" dirty="0" smtClean="0">
                <a:latin typeface="Arial" panose="020B0604020202020204" pitchFamily="34" charset="0"/>
              </a:rPr>
              <a:t> первую очередь обусловлена массовой иммунизацией населения, гепатит В стал управляемой инфекцией,  но при этом параллельно снижались показатели заболеваемости гепатитом С, что объясняется внедрением общих мер профилактики парентеральных инфекций. В последние два года наметилась тенденция роста заболеваемости вирусными гепатитами,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2016 году показатель заболеваемости ОВГВ составил 0,4 на 100 тысяч населения (5 случаев),,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величение показателя в сравнении с 2015 годом произошло на 25% (в 2015 году было зарегистрировано 4 случая). </a:t>
            </a:r>
            <a:endParaRPr lang="ru-RU" altLang="ru-RU" dirty="0" smtClean="0">
              <a:latin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Показатель заболеваемости хроническим вирусным гепатитом В (ХВГВ) в 2016 году среди населения области увеличился по сравнению с 2015 годом на 13% и составил 7,4 на 100 тысяч населения.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Уровень носительства вируса гепатита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2016 году незначительно увеличился (на 2%) и составил 10,4 на 100 тысяч населения (рис.3), показатель ниже уровня по Российской Федерации, но превышает показатель по СЗФО на 28 %.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Показатель заболеваемости острым вирусным гепатитом С (ОВГС) в 2016 году составил 0,9 на 100 тысяч населения (рис.4) в сравнении с 2015 годом произошло снижение на 17 % (11 случаев в 2016 году, 13 случаев в 2015 году), также показатель ниже уровня по Российской Федерации и СЗФО.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Заболеваемость хроническим вирусным гепатитом С в 2016 году увеличилась в сравнении с 2015 годом на 4% и составила 29,1 на 100 тысяч населения, показатель ниже уровня по Российской Федерации и СЗФО (табл.1). Из 346 случаев 6 зарегистрировано у детей до 17 лет (1,8%), в сравнении с 2015 годом показатель остался на прежнем уровне.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CE964-08AE-49A2-B70D-356EBBC7F41A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2726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 smtClean="0">
                <a:solidFill>
                  <a:schemeClr val="tx1"/>
                </a:solidFill>
              </a:rPr>
              <a:t>Положительная динамика в снижении заболеваемости ОВГВ  связана эпидемиологической эффективностью вакцинации населения против  вирусного гепатита В и в рамках реализации Национального проекта «Здоровье» , в то же время отмечается</a:t>
            </a:r>
            <a:r>
              <a:rPr lang="ru-RU" altLang="ru-RU" sz="1200" b="1" baseline="0" dirty="0" smtClean="0">
                <a:solidFill>
                  <a:schemeClr val="tx1"/>
                </a:solidFill>
              </a:rPr>
              <a:t> ежегодная регистрация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случаев острого вирусного гепатита В,  в 2015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году – 4 случая, в 2016 году 5  случаев заболевания.,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случаев острого вирусного гепатита В среди детей в 2016 году не зарегистрировано. Все заболевшие не были привиты.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CE964-08AE-49A2-B70D-356EBBC7F41A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4501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В возрастной структуре преобладают лица трудоспособного возраста, при этом последние годы происходит смещение заболевших в более старшие возраста, набольший удельный вес за 5 лет 46% в возрастной групп е30-39 лет, (26%) в возрастной группе 40-49 лет, 17 % составляют лица  от 20 до 29 лет.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CE964-08AE-49A2-B70D-356EBBC7F41A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25213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структуре первичной регистрации хронических гепатитов и носительства вирусного гепатита В преобладает лица в старших возрастных групп, в первую очередь это лица</a:t>
            </a:r>
            <a:r>
              <a:rPr lang="ru-RU" baseline="0" dirty="0" smtClean="0"/>
              <a:t> </a:t>
            </a:r>
            <a:r>
              <a:rPr lang="ru-RU" dirty="0" smtClean="0"/>
              <a:t>старше</a:t>
            </a:r>
            <a:r>
              <a:rPr lang="ru-RU" baseline="0" dirty="0" smtClean="0"/>
              <a:t> 60 лет (более 30%).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CE964-08AE-49A2-B70D-356EBBC7F41A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46623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Среди общего числа больных вирусным гепатитом В и носительства</a:t>
            </a:r>
            <a:r>
              <a:rPr lang="ru-RU" baseline="0" dirty="0" smtClean="0"/>
              <a:t> также преобладают старшие возрастные группы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CE964-08AE-49A2-B70D-356EBBC7F41A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10402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Число привитых против гепатита В детей и взрослых за последние годы</a:t>
            </a:r>
            <a:r>
              <a:rPr lang="ru-RU" baseline="0" dirty="0" smtClean="0"/>
              <a:t> </a:t>
            </a:r>
            <a:r>
              <a:rPr lang="ru-RU" dirty="0" smtClean="0"/>
              <a:t>в  Вологодской области увеличились</a:t>
            </a:r>
            <a:r>
              <a:rPr lang="ru-RU" baseline="0" dirty="0" smtClean="0"/>
              <a:t> в первую очередь благодаря </a:t>
            </a:r>
            <a:r>
              <a:rPr lang="ru-RU" dirty="0" smtClean="0"/>
              <a:t>реализации национального приоритетного проекта «Здоровье» 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CE964-08AE-49A2-B70D-356EBBC7F41A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83726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Уровни охвата профилактическими прививками детей во всех возрастных группах ежегодно превышают 97%, а взрослого населения в группе лиц 18-59 лет до 80%.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CE964-08AE-49A2-B70D-356EBBC7F41A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2144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По результатам лабораторных исследований наиболее часто </a:t>
            </a:r>
            <a:r>
              <a:rPr lang="en-US" altLang="ru-RU" dirty="0" err="1" smtClean="0">
                <a:latin typeface="Arial" panose="020B0604020202020204" pitchFamily="34" charset="0"/>
              </a:rPr>
              <a:t>HBsAg</a:t>
            </a:r>
            <a:r>
              <a:rPr lang="en-US" altLang="ru-RU" dirty="0" smtClean="0">
                <a:latin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 выявляется у больных с хроническим поражением печени – в 1,6% случаев, </a:t>
            </a:r>
            <a:r>
              <a:rPr lang="en-US" altLang="ru-RU" dirty="0" smtClean="0">
                <a:latin typeface="Arial" panose="020B0604020202020204" pitchFamily="34" charset="0"/>
              </a:rPr>
              <a:t> у</a:t>
            </a:r>
            <a:r>
              <a:rPr lang="ru-RU" altLang="ru-RU" dirty="0" smtClean="0">
                <a:latin typeface="Arial" panose="020B0604020202020204" pitchFamily="34" charset="0"/>
              </a:rPr>
              <a:t> контактных в очагах – в 1% случаев, у пациентов с хроническими заболеваниями и пациентов, поступающих в стационары – в 0,7% случаев. Антитела к вирусу гепатита С за исключение новорожденных у беременных с ВГС чаще всего выявляются положительные находки у больных с хроническим поражением печени – 5,6%, пациентов наркологических и </a:t>
            </a:r>
            <a:r>
              <a:rPr lang="ru-RU" altLang="ru-RU" dirty="0" err="1" smtClean="0">
                <a:latin typeface="Arial" panose="020B0604020202020204" pitchFamily="34" charset="0"/>
              </a:rPr>
              <a:t>кожвендиспансеров</a:t>
            </a:r>
            <a:r>
              <a:rPr lang="ru-RU" altLang="ru-RU" dirty="0" smtClean="0">
                <a:latin typeface="Arial" panose="020B0604020202020204" pitchFamily="34" charset="0"/>
              </a:rPr>
              <a:t> и кабинетов – 4%, у пациентов с хроническими заболеваниями – 2,5%.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CE964-08AE-49A2-B70D-356EBBC7F41A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9515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413A-9318-4D99-A804-5B38B1FBB52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1446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BFC43-0CE9-4D4D-B1E2-89FEA93320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8685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1E957-EFC1-4442-95D6-69A5A542F7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373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54FEF-3271-445C-A84B-1BC6FFACC4B3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E053-A3B7-408A-96DB-A63B32DF40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28592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81BCC-D6A0-463B-9841-BBC6DA8E5F0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9701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8E466-0929-4D7E-9861-8F10370D38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3285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4C075-5FF1-4791-9DCB-C75066A9831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7643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090E6-B3C7-4300-81CB-0D6AA674AF7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9327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51EE5-69DB-49D1-9CFB-4591B34EFD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8865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DCCA8-62F6-44B5-9271-4F2ED36705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4320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9DD15-05C2-4D98-9C02-AA40BC21A7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521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C802E-E5D4-46DB-85F7-994C427D65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6761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87139F-75AA-4E30-9E0A-20E96A4AA5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1657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8" y="2204864"/>
            <a:ext cx="9051925" cy="464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>
            <a:extLst>
              <a:ext uri="{FF2B5EF4-FFF2-40B4-BE49-F238E27FC236}">
                <a16:creationId xmlns:a16="http://schemas.microsoft.com/office/drawing/2014/main" xmlns="" id="{5AD6060E-7821-48B4-AC97-310D14D5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06" y="1916832"/>
            <a:ext cx="7696200" cy="1631950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ru-RU" altLang="ru-RU" sz="3600" b="1" i="1" dirty="0"/>
              <a:t>О ходе реализации </a:t>
            </a:r>
            <a:br>
              <a:rPr lang="ru-RU" altLang="ru-RU" sz="3600" b="1" i="1" dirty="0"/>
            </a:br>
            <a:r>
              <a:rPr lang="ru-RU" altLang="ru-RU" sz="3600" b="1" i="1" dirty="0"/>
              <a:t>Программы элиминации острого гепатита В </a:t>
            </a:r>
            <a:br>
              <a:rPr lang="ru-RU" altLang="ru-RU" sz="3600" b="1" i="1" dirty="0"/>
            </a:br>
            <a:r>
              <a:rPr lang="ru-RU" altLang="ru-RU" sz="3600" b="1" i="1" dirty="0"/>
              <a:t>на территории Вологодской области</a:t>
            </a:r>
            <a:endParaRPr lang="ru-RU" altLang="ru-RU" sz="3600" i="1" dirty="0"/>
          </a:p>
        </p:txBody>
      </p:sp>
      <p:sp>
        <p:nvSpPr>
          <p:cNvPr id="5124" name="Подзаголовок 2">
            <a:extLst>
              <a:ext uri="{FF2B5EF4-FFF2-40B4-BE49-F238E27FC236}">
                <a16:creationId xmlns:a16="http://schemas.microsoft.com/office/drawing/2014/main" xmlns="" id="{0E3E590D-C86F-4CD6-AA39-31FAFB88B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5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/>
              <a:t>заместитель начальника отдела </a:t>
            </a:r>
            <a:r>
              <a:rPr lang="ru-RU" altLang="ru-RU" sz="1900" b="1" dirty="0" err="1"/>
              <a:t>эпиднадзора</a:t>
            </a:r>
            <a:endParaRPr lang="ru-RU" altLang="ru-RU" sz="1900" b="1" dirty="0"/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/>
              <a:t> Управления Роспотребнадзора по Вологодской области</a:t>
            </a:r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dirty="0"/>
              <a:t> </a:t>
            </a:r>
            <a:r>
              <a:rPr lang="ru-RU" altLang="ru-RU" sz="1900" b="1" dirty="0"/>
              <a:t>Смирнова Наталья Александровна</a:t>
            </a:r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900" b="1" dirty="0"/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70" y="-24966"/>
            <a:ext cx="295275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9688"/>
            <a:ext cx="4968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40BB2CAA-C6E1-4C78-9319-49E5136C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7886700" cy="90363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latin typeface="Times New Roman"/>
                <a:ea typeface="+mn-ea"/>
                <a:cs typeface="+mn-cs"/>
              </a:rPr>
              <a:t>Результаты серологического мониторинга состояния коллективного иммунитета </a:t>
            </a:r>
            <a:br>
              <a:rPr lang="ru-RU" altLang="ru-RU" sz="2400" b="1" dirty="0">
                <a:latin typeface="Times New Roman"/>
                <a:ea typeface="+mn-ea"/>
                <a:cs typeface="+mn-cs"/>
              </a:rPr>
            </a:br>
            <a:r>
              <a:rPr lang="ru-RU" altLang="ru-RU" sz="2400" b="1" dirty="0">
                <a:latin typeface="Times New Roman"/>
                <a:ea typeface="+mn-ea"/>
                <a:cs typeface="+mn-cs"/>
              </a:rPr>
              <a:t>к ВГВ за </a:t>
            </a:r>
            <a:r>
              <a:rPr lang="ru-RU" altLang="ru-RU" sz="2400" b="1" dirty="0" smtClean="0">
                <a:latin typeface="Times New Roman"/>
                <a:ea typeface="+mn-ea"/>
                <a:cs typeface="+mn-cs"/>
              </a:rPr>
              <a:t>2013-2016 </a:t>
            </a:r>
            <a:r>
              <a:rPr lang="ru-RU" altLang="ru-RU" sz="2400" b="1" dirty="0">
                <a:latin typeface="Times New Roman"/>
                <a:ea typeface="+mn-ea"/>
                <a:cs typeface="+mn-cs"/>
              </a:rPr>
              <a:t>годы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D03191F-5880-44C8-B06A-7EFDDBA1B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2623224"/>
              </p:ext>
            </p:extLst>
          </p:nvPr>
        </p:nvGraphicFramePr>
        <p:xfrm>
          <a:off x="109907" y="1484785"/>
          <a:ext cx="8926590" cy="4268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226"/>
                <a:gridCol w="640360"/>
                <a:gridCol w="569209"/>
                <a:gridCol w="6403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15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557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03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036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805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036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6920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5575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98058"/>
                <a:gridCol w="493073"/>
                <a:gridCol w="395817"/>
              </a:tblGrid>
              <a:tr h="167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2012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9525" marR="9525" marT="952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9525" marR="9525" marT="952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9525" marR="9525" marT="952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952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2016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9525" marR="9525" marT="952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58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всего обследовано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из них </a:t>
                      </a:r>
                      <a:r>
                        <a:rPr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серонегативных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всего обследовано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из них </a:t>
                      </a:r>
                      <a:r>
                        <a:rPr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серонегативных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всего обследовано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из них </a:t>
                      </a:r>
                      <a:r>
                        <a:rPr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серонегативных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всего обследовано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из них </a:t>
                      </a:r>
                      <a:r>
                        <a:rPr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серонегативных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всего обследовано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из них </a:t>
                      </a:r>
                      <a:r>
                        <a:rPr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серонегативных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3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Дети              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3 - 4 года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107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41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38,3</a:t>
                      </a:r>
                    </a:p>
                  </a:txBody>
                  <a:tcPr marL="9525" marR="9525" marT="952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100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77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77</a:t>
                      </a:r>
                    </a:p>
                  </a:txBody>
                  <a:tcPr marL="9525" marR="9525" marT="95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100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63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63</a:t>
                      </a:r>
                    </a:p>
                  </a:txBody>
                  <a:tcPr marL="9525" marR="9525" marT="95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100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31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31</a:t>
                      </a:r>
                    </a:p>
                  </a:txBody>
                  <a:tcPr marL="9525" marR="9525" marT="95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96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28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29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4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Учащиеся           </a:t>
                      </a:r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16 - 17 лет</a:t>
                      </a:r>
                      <a:endParaRPr lang="ru-RU" sz="1400" b="1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100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24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24</a:t>
                      </a:r>
                    </a:p>
                  </a:txBody>
                  <a:tcPr marL="9525" marR="9525" marT="952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100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28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28</a:t>
                      </a:r>
                    </a:p>
                  </a:txBody>
                  <a:tcPr marL="9525" marR="9525" marT="95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94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23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24,5</a:t>
                      </a:r>
                    </a:p>
                  </a:txBody>
                  <a:tcPr marL="9525" marR="9525" marT="95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101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9525" marR="9525" marT="95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102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31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30,4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9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Мед.  работники               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20-29, 30-39, 40-49 лет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/>
                        </a:rPr>
                        <a:t>300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53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17,7</a:t>
                      </a:r>
                    </a:p>
                  </a:txBody>
                  <a:tcPr marL="9525" marR="9525" marT="952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300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61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20,3</a:t>
                      </a:r>
                    </a:p>
                  </a:txBody>
                  <a:tcPr marL="9525" marR="9525" marT="95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303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69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22,8</a:t>
                      </a:r>
                    </a:p>
                  </a:txBody>
                  <a:tcPr marL="9525" marR="9525" marT="95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303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69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22,8</a:t>
                      </a:r>
                    </a:p>
                  </a:txBody>
                  <a:tcPr marL="9525" marR="9525" marT="95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302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55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18,2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6827" y="5781207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/>
              <a:t>Набор реагентов для иммуноферментного качественного и количественного определения антител к  </a:t>
            </a:r>
            <a:r>
              <a:rPr lang="en-US" sz="1600" b="1" dirty="0"/>
              <a:t>HBs</a:t>
            </a:r>
            <a:r>
              <a:rPr lang="ru-RU" sz="1600" b="1" dirty="0"/>
              <a:t>-антигену вируса гепатита В </a:t>
            </a:r>
            <a:r>
              <a:rPr lang="ru-RU" sz="1600" b="1" dirty="0" err="1"/>
              <a:t>в</a:t>
            </a:r>
            <a:r>
              <a:rPr lang="ru-RU" sz="1600" b="1" dirty="0"/>
              <a:t> сыворотке (плазме) крови «</a:t>
            </a:r>
            <a:r>
              <a:rPr lang="ru-RU" sz="1600" b="1" dirty="0" err="1"/>
              <a:t>Векто</a:t>
            </a:r>
            <a:r>
              <a:rPr lang="ru-RU" sz="1600" b="1" dirty="0"/>
              <a:t> </a:t>
            </a:r>
            <a:r>
              <a:rPr lang="en-US" sz="1600" b="1" dirty="0"/>
              <a:t>HBs-Ag-</a:t>
            </a:r>
            <a:r>
              <a:rPr lang="ru-RU" sz="1600" b="1" dirty="0"/>
              <a:t>антитела»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1600" b="1" dirty="0"/>
              <a:t>	ЗАО «Вектор БЕСТ»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105DC6-CD31-473A-9F15-82CACAA7C9B2}" type="slidenum">
              <a:rPr lang="ru-RU" altLang="ru-RU" sz="12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024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568592"/>
            <a:ext cx="1914041" cy="11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258" y="2609487"/>
            <a:ext cx="18510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230" y="193675"/>
            <a:ext cx="1131887" cy="1335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3"/>
          <p:cNvSpPr>
            <a:spLocks noChangeArrowheads="1"/>
          </p:cNvSpPr>
          <p:nvPr/>
        </p:nvSpPr>
        <p:spPr bwMode="auto">
          <a:xfrm>
            <a:off x="822325" y="1553368"/>
            <a:ext cx="1095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  <a:cs typeface="Times New Roman" panose="02020603050405020304" pitchFamily="18" charset="0"/>
              </a:rPr>
              <a:t>30.11.2016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10251" name="Rectangle 2"/>
          <p:cNvSpPr>
            <a:spLocks noChangeArrowheads="1"/>
          </p:cNvSpPr>
          <p:nvPr/>
        </p:nvSpPr>
        <p:spPr bwMode="auto">
          <a:xfrm>
            <a:off x="6031758" y="1330325"/>
            <a:ext cx="952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  <a:cs typeface="Times New Roman" panose="02020603050405020304" pitchFamily="18" charset="0"/>
              </a:rPr>
              <a:t> 703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10252" name="Rectangle 1"/>
          <p:cNvSpPr>
            <a:spLocks noChangeArrowheads="1"/>
          </p:cNvSpPr>
          <p:nvPr/>
        </p:nvSpPr>
        <p:spPr bwMode="auto">
          <a:xfrm>
            <a:off x="179087" y="2703615"/>
            <a:ext cx="6769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О создании Межведомственной комиссии по предотвращению </a:t>
            </a:r>
            <a:endParaRPr lang="ru-RU" altLang="ru-RU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распространения социально значимых инфекционных заболеваний, включая ВИЧ-инфекцию, туберкулез, вирусные гепатиты В и С</a:t>
            </a:r>
            <a:endParaRPr lang="ru-RU" altLang="ru-RU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 на территории Вологодской области</a:t>
            </a:r>
            <a:endParaRPr lang="ru-RU" altLang="ru-RU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10253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54" name="Rectangle 6"/>
          <p:cNvSpPr>
            <a:spLocks noChangeArrowheads="1"/>
          </p:cNvSpPr>
          <p:nvPr/>
        </p:nvSpPr>
        <p:spPr bwMode="auto">
          <a:xfrm>
            <a:off x="329584" y="2048670"/>
            <a:ext cx="7921625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altLang="ru-RU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ГУБЕРНАТОРА ВОЛОГОДСКОЙ ОБЛАСТИ</a:t>
            </a:r>
            <a:endParaRPr lang="ru-RU" altLang="ru-RU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endParaRPr lang="ru-RU" altLang="ru-RU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10255" name="Rectangle 7"/>
          <p:cNvSpPr>
            <a:spLocks noChangeArrowheads="1"/>
          </p:cNvSpPr>
          <p:nvPr/>
        </p:nvSpPr>
        <p:spPr bwMode="auto">
          <a:xfrm>
            <a:off x="274638" y="2967038"/>
            <a:ext cx="88995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/>
            </a: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2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56" name="Rectangle 1"/>
          <p:cNvSpPr>
            <a:spLocks noChangeArrowheads="1"/>
          </p:cNvSpPr>
          <p:nvPr/>
        </p:nvSpPr>
        <p:spPr bwMode="auto">
          <a:xfrm>
            <a:off x="538163" y="5216525"/>
            <a:ext cx="6057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57" name="Прямоугольник 17"/>
          <p:cNvSpPr>
            <a:spLocks noChangeArrowheads="1"/>
          </p:cNvSpPr>
          <p:nvPr/>
        </p:nvSpPr>
        <p:spPr bwMode="auto">
          <a:xfrm>
            <a:off x="152492" y="4994046"/>
            <a:ext cx="853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Межведомственный комплексный план  мероприятий по профилактике социально значимых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инфекционных заболеваний среди населения Вологодской области на 2016-2018 годы</a:t>
            </a:r>
          </a:p>
        </p:txBody>
      </p:sp>
      <p:sp>
        <p:nvSpPr>
          <p:cNvPr id="10258" name="TextBox 19"/>
          <p:cNvSpPr txBox="1">
            <a:spLocks noChangeArrowheads="1"/>
          </p:cNvSpPr>
          <p:nvPr/>
        </p:nvSpPr>
        <p:spPr bwMode="auto">
          <a:xfrm>
            <a:off x="505046" y="3999706"/>
            <a:ext cx="166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05.12.2016</a:t>
            </a:r>
          </a:p>
        </p:txBody>
      </p:sp>
      <p:sp>
        <p:nvSpPr>
          <p:cNvPr id="10259" name="TextBox 24"/>
          <p:cNvSpPr txBox="1">
            <a:spLocks noChangeArrowheads="1"/>
          </p:cNvSpPr>
          <p:nvPr/>
        </p:nvSpPr>
        <p:spPr bwMode="auto">
          <a:xfrm>
            <a:off x="5676158" y="4074319"/>
            <a:ext cx="166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1102</a:t>
            </a:r>
          </a:p>
        </p:txBody>
      </p:sp>
      <p:sp>
        <p:nvSpPr>
          <p:cNvPr id="10260" name="Прямоугольник 21"/>
          <p:cNvSpPr>
            <a:spLocks noChangeArrowheads="1"/>
          </p:cNvSpPr>
          <p:nvPr/>
        </p:nvSpPr>
        <p:spPr bwMode="auto">
          <a:xfrm>
            <a:off x="419101" y="4552950"/>
            <a:ext cx="820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altLang="ru-RU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ГУБЕРНАТОРА ВОЛОГОДСКОЙ ОБЛАСТИ</a:t>
            </a:r>
            <a:endParaRPr lang="ru-RU" altLang="ru-RU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584" y="5889285"/>
            <a:ext cx="554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Проведены два заседания комиссии при Правительстве Вологодской области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2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DCED67E4-230F-40FF-B05D-8B61EF17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393"/>
            <a:ext cx="7696200" cy="7921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/>
              <a:t>Организационная работа по профилактике вирусных гепатитов </a:t>
            </a:r>
            <a:br>
              <a:rPr lang="ru-RU" altLang="ru-RU" sz="2400" b="1" dirty="0"/>
            </a:br>
            <a:r>
              <a:rPr lang="ru-RU" altLang="ru-RU" sz="2400" b="1" dirty="0"/>
              <a:t>в Вологодской области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85CC63C9-0FAE-4867-B13B-33C1CF4E5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560" y="1161906"/>
            <a:ext cx="7696200" cy="5688013"/>
          </a:xfrm>
        </p:spPr>
        <p:txBody>
          <a:bodyPr>
            <a:normAutofit fontScale="92500" lnSpcReduction="20000"/>
          </a:bodyPr>
          <a:lstStyle/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900" b="1" u="sng" dirty="0" smtClean="0"/>
              <a:t>Коллегия  </a:t>
            </a:r>
            <a:r>
              <a:rPr lang="ru-RU" sz="1900" b="1" u="sng" dirty="0"/>
              <a:t>Управления </a:t>
            </a:r>
            <a:r>
              <a:rPr lang="ru-RU" sz="1900" b="1" u="sng" dirty="0" err="1"/>
              <a:t>Роспотребнадзора</a:t>
            </a:r>
            <a:r>
              <a:rPr lang="ru-RU" sz="1900" b="1" u="sng" dirty="0"/>
              <a:t> по Вологодской области</a:t>
            </a:r>
            <a:r>
              <a:rPr lang="ru-RU" sz="1900" b="1" dirty="0"/>
              <a:t> от 07.11.2013 </a:t>
            </a:r>
            <a:r>
              <a:rPr lang="ru-RU" sz="1900" dirty="0"/>
              <a:t>«О мерах профилактики вирусных гепатитов на территории Вологодской области»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900" b="1" u="sng" dirty="0" smtClean="0"/>
              <a:t>Постановление</a:t>
            </a:r>
            <a:r>
              <a:rPr lang="ru-RU" sz="1900" u="sng" dirty="0" smtClean="0"/>
              <a:t> </a:t>
            </a:r>
            <a:r>
              <a:rPr lang="ru-RU" sz="1900" u="sng" dirty="0"/>
              <a:t>главного государственного санитарного врача по Вологодской области </a:t>
            </a:r>
            <a:r>
              <a:rPr lang="ru-RU" sz="1900" dirty="0"/>
              <a:t>от 31.08.2012 № 8 « О мерах, направленных на ликвидацию гепатита В </a:t>
            </a:r>
            <a:r>
              <a:rPr lang="ru-RU" sz="1900" dirty="0" err="1"/>
              <a:t>в</a:t>
            </a:r>
            <a:r>
              <a:rPr lang="ru-RU" sz="1900" dirty="0"/>
              <a:t> Вологодской области»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900" b="1" u="sng" dirty="0"/>
              <a:t>Постановление</a:t>
            </a:r>
            <a:r>
              <a:rPr lang="ru-RU" sz="1900" u="sng" dirty="0"/>
              <a:t> главного государственного санитарного врача по Вологодской области </a:t>
            </a:r>
            <a:r>
              <a:rPr lang="ru-RU" sz="1900" dirty="0"/>
              <a:t>от 31.12.2013 № 16 «О мероприятиях направленных на стабилизацию заболеваемости парентеральными вирусными гепатитами в Вологодской области»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900" b="1" u="sng" dirty="0"/>
              <a:t>Ежегодно (2012-2014) Постановление</a:t>
            </a:r>
            <a:r>
              <a:rPr lang="ru-RU" sz="1900" u="sng" dirty="0"/>
              <a:t> главного государственного санитарного врача по Вологодской области</a:t>
            </a:r>
            <a:r>
              <a:rPr lang="ru-RU" sz="1900" dirty="0"/>
              <a:t> «О проведении серологического мониторинга состояния коллективного иммунитета в Вологодской  области»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900" u="sng" dirty="0" smtClean="0"/>
              <a:t>- </a:t>
            </a:r>
            <a:r>
              <a:rPr lang="ru-RU" sz="1900" u="sng" dirty="0"/>
              <a:t>Письмо ДЗ ВО и Управления  </a:t>
            </a:r>
            <a:r>
              <a:rPr lang="ru-RU" sz="1900" u="sng" dirty="0" err="1"/>
              <a:t>Роспотребнадзора</a:t>
            </a:r>
            <a:r>
              <a:rPr lang="ru-RU" sz="1900" u="sng" dirty="0"/>
              <a:t> по Вологодской  области от 24.03.2015  №05/1282-15  - 2/373 О реализации программы элиминации острого гепатита В </a:t>
            </a:r>
            <a:r>
              <a:rPr lang="ru-RU" sz="1900" u="sng" dirty="0" err="1"/>
              <a:t>в</a:t>
            </a:r>
            <a:r>
              <a:rPr lang="ru-RU" sz="1900" u="sng" dirty="0"/>
              <a:t> СЗФО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900" u="sng" dirty="0" smtClean="0"/>
              <a:t>Итоговое </a:t>
            </a:r>
            <a:r>
              <a:rPr lang="ru-RU" sz="1900" u="sng" dirty="0"/>
              <a:t>совещание для инфекционистов, эпидемиологов, микробиологов и паразитологов области </a:t>
            </a:r>
            <a:r>
              <a:rPr lang="ru-RU" sz="1900" u="sng" dirty="0" smtClean="0"/>
              <a:t>– ежегодно 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900" u="sng" dirty="0" smtClean="0"/>
              <a:t>- Совещание </a:t>
            </a:r>
            <a:r>
              <a:rPr lang="ru-RU" sz="1900" u="sng" dirty="0"/>
              <a:t>по вопросам санитарно-эпидемиологического благополучия на территории Вологодской области </a:t>
            </a:r>
            <a:r>
              <a:rPr lang="ru-RU" sz="1900" u="sng" dirty="0" smtClean="0"/>
              <a:t>- ежегодно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900" u="sng" dirty="0" smtClean="0"/>
              <a:t>Координационный совет при департаменте здравоохранения Вологодской области- ежегодно </a:t>
            </a:r>
            <a:endParaRPr lang="ru-RU" sz="1900" u="sng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1200" dirty="0">
              <a:solidFill>
                <a:srgbClr val="FF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200" dirty="0"/>
              <a:t>  </a:t>
            </a:r>
          </a:p>
          <a:p>
            <a:pPr>
              <a:defRPr/>
            </a:pPr>
            <a:endParaRPr lang="ru-RU" sz="1700" b="1" u="sng" dirty="0"/>
          </a:p>
          <a:p>
            <a:pPr>
              <a:defRPr/>
            </a:pPr>
            <a:endParaRPr lang="ru-RU" sz="1600" b="1" u="sng" dirty="0"/>
          </a:p>
        </p:txBody>
      </p:sp>
      <p:sp>
        <p:nvSpPr>
          <p:cNvPr id="19458" name="Номер слайда 6">
            <a:extLst>
              <a:ext uri="{FF2B5EF4-FFF2-40B4-BE49-F238E27FC236}">
                <a16:creationId xmlns:a16="http://schemas.microsoft.com/office/drawing/2014/main" xmlns="" id="{67670503-D03A-4A6A-A1B0-118D695B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498C9D-0364-4E77-B9BF-0D180B9CC2E1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>
            <a:extLst>
              <a:ext uri="{FF2B5EF4-FFF2-40B4-BE49-F238E27FC236}">
                <a16:creationId xmlns:a16="http://schemas.microsoft.com/office/drawing/2014/main" xmlns="" id="{7405F9AC-130D-4003-A6D1-593E9BB0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/>
            <a:r>
              <a:rPr lang="ru-RU" altLang="ru-RU" sz="2400" dirty="0"/>
              <a:t>Формирование </a:t>
            </a:r>
            <a:r>
              <a:rPr lang="ru-RU" altLang="ru-RU" sz="2400" b="1" dirty="0"/>
              <a:t>единого федерального регистра больных хроническими вирусными гепатитами</a:t>
            </a:r>
            <a:endParaRPr lang="ru-RU" altLang="ru-RU" sz="24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2E1312C-E88D-4A02-A12C-2A771F773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7198"/>
            <a:ext cx="7886700" cy="4351338"/>
          </a:xfrm>
        </p:spPr>
        <p:txBody>
          <a:bodyPr>
            <a:no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b="1" dirty="0"/>
              <a:t>Издан </a:t>
            </a:r>
            <a:r>
              <a:rPr lang="ru-RU" sz="2800" b="1" u="sng" dirty="0"/>
              <a:t>приказ департамента здравоохранения Вологодской области</a:t>
            </a:r>
            <a:r>
              <a:rPr lang="ru-RU" sz="2800" b="1" dirty="0"/>
              <a:t> от  11.06.14 № 251 «О внедрении регистра лиц, больных хроническим вирусным гепатитом»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b="1" dirty="0"/>
              <a:t>Формируется реестр </a:t>
            </a:r>
            <a:r>
              <a:rPr lang="ru-RU" sz="2800" b="1" u="sng" dirty="0"/>
              <a:t>в 51 учреждении</a:t>
            </a:r>
            <a:r>
              <a:rPr lang="ru-RU" sz="2800" b="1" dirty="0"/>
              <a:t> здравоохранения</a:t>
            </a:r>
          </a:p>
          <a:p>
            <a:pPr>
              <a:defRPr/>
            </a:pPr>
            <a:r>
              <a:rPr lang="ru-RU" sz="2800" b="1" dirty="0"/>
              <a:t>На </a:t>
            </a:r>
            <a:r>
              <a:rPr lang="ru-RU" sz="2800" b="1" dirty="0" smtClean="0"/>
              <a:t>01.09.2017 года занесено 10300 пациентов </a:t>
            </a:r>
            <a:r>
              <a:rPr lang="ru-RU" sz="2800" b="1" dirty="0"/>
              <a:t>с хронической вирусной патологией </a:t>
            </a:r>
            <a:r>
              <a:rPr lang="ru-RU" sz="2800" b="1" dirty="0" smtClean="0"/>
              <a:t>печени</a:t>
            </a:r>
          </a:p>
          <a:p>
            <a:pPr>
              <a:defRPr/>
            </a:pPr>
            <a:r>
              <a:rPr lang="ru-RU" sz="2800" b="1" dirty="0" smtClean="0"/>
              <a:t>На </a:t>
            </a:r>
            <a:r>
              <a:rPr lang="ru-RU" sz="2800" b="1" dirty="0"/>
              <a:t>учете в ЛПУ области на </a:t>
            </a:r>
            <a:r>
              <a:rPr lang="ru-RU" sz="2800" b="1" dirty="0" smtClean="0"/>
              <a:t>01.01.2017 г. состоит </a:t>
            </a:r>
            <a:r>
              <a:rPr lang="ru-RU" sz="2800" b="1" dirty="0"/>
              <a:t>пациентов с: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b="1" dirty="0"/>
              <a:t>ХГ </a:t>
            </a:r>
            <a:r>
              <a:rPr lang="ru-RU" sz="2800" b="1" dirty="0" smtClean="0"/>
              <a:t>-11192, </a:t>
            </a:r>
            <a:r>
              <a:rPr lang="ru-RU" sz="2800" b="1" dirty="0"/>
              <a:t>ХВГВ </a:t>
            </a:r>
            <a:r>
              <a:rPr lang="ru-RU" sz="2800" b="1" dirty="0" smtClean="0"/>
              <a:t>–3039, </a:t>
            </a:r>
            <a:r>
              <a:rPr lang="ru-RU" sz="2800" b="1" dirty="0"/>
              <a:t>ХВГС </a:t>
            </a:r>
            <a:r>
              <a:rPr lang="ru-RU" sz="2800" b="1" dirty="0" smtClean="0"/>
              <a:t>–8153, </a:t>
            </a:r>
            <a:r>
              <a:rPr lang="ru-RU" sz="2800" b="1" dirty="0"/>
              <a:t>носительством ВГВ </a:t>
            </a:r>
            <a:r>
              <a:rPr lang="ru-RU" sz="2800" b="1" dirty="0" smtClean="0"/>
              <a:t>–2328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xmlns="" id="{4C9C852D-A749-4EE3-9EDF-48F3C54E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6000" b="1" dirty="0">
                <a:latin typeface="Times New Roman"/>
                <a:ea typeface="+mn-ea"/>
                <a:cs typeface="+mn-cs"/>
              </a:rPr>
              <a:t>Лечение</a:t>
            </a:r>
            <a:r>
              <a:rPr lang="ru-RU" altLang="ru-RU" sz="4800" dirty="0"/>
              <a:t> </a:t>
            </a:r>
            <a:r>
              <a:rPr lang="ru-RU" altLang="ru-RU" sz="6000" b="1" dirty="0">
                <a:latin typeface="Times New Roman"/>
                <a:ea typeface="+mn-ea"/>
                <a:cs typeface="+mn-cs"/>
              </a:rPr>
              <a:t>ХВГ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1205FF-DEC2-471B-BC04-FF32B700A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2800" b="1" dirty="0"/>
              <a:t>Всего пролечено около 1400 пациентов</a:t>
            </a:r>
            <a:r>
              <a:rPr lang="ru-RU" dirty="0"/>
              <a:t>,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000" dirty="0"/>
              <a:t>в </a:t>
            </a:r>
            <a:r>
              <a:rPr lang="ru-RU" sz="2000" dirty="0" err="1"/>
              <a:t>т.ч</a:t>
            </a:r>
            <a:r>
              <a:rPr lang="ru-RU" sz="2000" dirty="0"/>
              <a:t> . за счет: - ПНП «Здоровье» – 172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000" dirty="0"/>
              <a:t>- ЦП  «Льготные лекарства»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000" dirty="0"/>
              <a:t>и «Льготные лекарства +Вирусные гепатиты» (более 700),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000" dirty="0"/>
              <a:t>- ВЦП ДЗ ВО «Вирусные гепатиты» 2011-2013 – 238 пациентов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800" b="1" u="sng" dirty="0"/>
              <a:t>2016 год</a:t>
            </a:r>
            <a:r>
              <a:rPr lang="ru-RU" sz="2800" dirty="0"/>
              <a:t>: За счет собственных средств лечится </a:t>
            </a:r>
            <a:r>
              <a:rPr lang="ru-RU" sz="2800" dirty="0" smtClean="0"/>
              <a:t>54 человека</a:t>
            </a:r>
            <a:endParaRPr lang="ru-RU" sz="2800" dirty="0"/>
          </a:p>
          <a:p>
            <a:pPr algn="ctr">
              <a:buFontTx/>
              <a:buChar char="-"/>
              <a:defRPr/>
            </a:pPr>
            <a:r>
              <a:rPr lang="ru-RU" sz="2800" dirty="0"/>
              <a:t>по Федеральным  льготам (инвалиды) – </a:t>
            </a:r>
            <a:r>
              <a:rPr lang="ru-RU" sz="2800" dirty="0" smtClean="0"/>
              <a:t>7 </a:t>
            </a:r>
            <a:r>
              <a:rPr lang="ru-RU" sz="2800" dirty="0"/>
              <a:t>человека</a:t>
            </a:r>
          </a:p>
          <a:p>
            <a:pPr algn="ctr">
              <a:buFontTx/>
              <a:buChar char="-"/>
              <a:defRPr/>
            </a:pPr>
            <a:r>
              <a:rPr lang="ru-RU" sz="2800" dirty="0"/>
              <a:t>по ОМС (дневной стационар) – планируется пролечить 14 человек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995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Острый вирусный гепатит  В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7886700" cy="4351338"/>
          </a:xfrm>
        </p:spPr>
        <p:txBody>
          <a:bodyPr/>
          <a:lstStyle/>
          <a:p>
            <a:r>
              <a:rPr lang="ru-RU" dirty="0"/>
              <a:t>В апреле 2016 года в Вологодской области был зарегистрирован случай В острого вирусного гепатита В у пациента </a:t>
            </a:r>
            <a:r>
              <a:rPr lang="ru-RU" dirty="0" smtClean="0"/>
              <a:t>Н., 1945 г.р.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27_IMG_5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628800"/>
            <a:ext cx="2460869" cy="1640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гнутая вправо стрелка 4"/>
          <p:cNvSpPr/>
          <p:nvPr/>
        </p:nvSpPr>
        <p:spPr>
          <a:xfrm>
            <a:off x="2822626" y="1837021"/>
            <a:ext cx="1008112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3812" y="2312877"/>
            <a:ext cx="1977684" cy="17237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68929" y="1727521"/>
            <a:ext cx="394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получал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гемотрасфузионную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терапию</a:t>
            </a:r>
            <a:endParaRPr lang="ru-RU" dirty="0"/>
          </a:p>
        </p:txBody>
      </p:sp>
      <p:sp>
        <p:nvSpPr>
          <p:cNvPr id="8" name="Выгнутая вправо стрелка 7"/>
          <p:cNvSpPr/>
          <p:nvPr/>
        </p:nvSpPr>
        <p:spPr>
          <a:xfrm rot="19572802">
            <a:off x="7822879" y="1389737"/>
            <a:ext cx="1206745" cy="14590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2367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БУЗ ВО «Вологодская городская больница № 1»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096669"/>
            <a:ext cx="4572000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БУЗ ВО «Вологодская областная станция переливания крови № 1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indent="457200" algn="just">
              <a:spcAft>
                <a:spcPts val="0"/>
              </a:spcAft>
            </a:pPr>
            <a:r>
              <a:rPr lang="ru-RU" sz="1100" dirty="0"/>
              <a:t>в период с декабря 2014 года по октябрь 2015 года от 24 доноров, в </a:t>
            </a:r>
            <a:r>
              <a:rPr lang="ru-RU" sz="1100" dirty="0" err="1"/>
              <a:t>т.ч</a:t>
            </a:r>
            <a:r>
              <a:rPr lang="ru-RU" sz="1100" dirty="0"/>
              <a:t>. от 8 – </a:t>
            </a:r>
            <a:r>
              <a:rPr lang="ru-RU" sz="1100" dirty="0" err="1"/>
              <a:t>эритроцитарная</a:t>
            </a:r>
            <a:r>
              <a:rPr lang="ru-RU" sz="1100" dirty="0"/>
              <a:t> взвесь, от 16 – свежезамороженная плазма. Все доноры были обследованы на </a:t>
            </a:r>
            <a:r>
              <a:rPr lang="ru-RU" sz="1100" dirty="0" err="1"/>
              <a:t>HBsAg</a:t>
            </a:r>
            <a:r>
              <a:rPr lang="ru-RU" sz="1100" dirty="0"/>
              <a:t> методом ИФА и на ДНК ВГВ методом ПЦР (исследование проводилось в пулах от 6 доноров), результаты отрицательные.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6265" y="3804281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30.09.2015 по 07.10.2015 в хирургическом отделении № 2 с диагнозом «острый холецистит, ЖКБ. Сахарный диабет – 2 тип, инсулинозависимый», получал консервативное лечение; с 13.10.2015 по 20.11.2015 в хирургическом отделении № 1 с диагнозом «ЖКБ. Острый гангренозный калькулезный холецистит в плотном инфильтрате. Эмпиема желчного пузыря.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Гемоперитонеум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Механическая желтуха», проведенное лечение: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холецистэктомия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получал гемотрансфузионную терапию. </a:t>
            </a:r>
            <a:endPara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100" dirty="0"/>
              <a:t>В период  с 14.10.2015 по </a:t>
            </a:r>
            <a:r>
              <a:rPr lang="ru-RU" sz="1100" dirty="0" smtClean="0"/>
              <a:t>27.10.2015 больному Н. </a:t>
            </a:r>
            <a:r>
              <a:rPr lang="ru-RU" sz="1100" dirty="0"/>
              <a:t>было проведено переливание препаратов  крови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251" y="5768905"/>
            <a:ext cx="8660027" cy="93871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/>
              <a:t>Учитывая особенности эпидемического процесса вирусного гепатита В, минимальную инфицирующую дозу и возможность транзиторного носительства ВГВ, множественные парентеральные медицинские  манипуляции при пребывании в стационаре, многократные гемотрансфузии,  возраст пациента, отсутствие источника инфекции в семейном очаге, нельзя исключить  возможность реализации внутрибольничного пути передачи ОВГВ у пациента </a:t>
            </a:r>
            <a:r>
              <a:rPr lang="ru-RU" sz="1100" dirty="0" smtClean="0"/>
              <a:t>Н. Случай </a:t>
            </a:r>
            <a:r>
              <a:rPr lang="ru-RU" sz="1100" dirty="0"/>
              <a:t>учтен как ИСМП, источник инфекции в ходе эпидемиологического расследования не установлен.</a:t>
            </a:r>
          </a:p>
        </p:txBody>
      </p:sp>
    </p:spTree>
    <p:extLst>
      <p:ext uri="{BB962C8B-B14F-4D97-AF65-F5344CB8AC3E}">
        <p14:creationId xmlns:p14="http://schemas.microsoft.com/office/powerpoint/2010/main" xmlns="" val="1217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3600" b="1" dirty="0" smtClean="0">
                <a:solidFill>
                  <a:schemeClr val="accent1"/>
                </a:solidFill>
              </a:rPr>
              <a:t>Контрольно-надзорные мероприятия</a:t>
            </a:r>
          </a:p>
        </p:txBody>
      </p:sp>
      <p:graphicFrame>
        <p:nvGraphicFramePr>
          <p:cNvPr id="63856" name="Group 368"/>
          <p:cNvGraphicFramePr>
            <a:graphicFrameLocks noGrp="1"/>
          </p:cNvGraphicFramePr>
          <p:nvPr>
            <p:ph type="tbl" idx="1"/>
          </p:nvPr>
        </p:nvGraphicFramePr>
        <p:xfrm>
          <a:off x="395288" y="1773238"/>
          <a:ext cx="6913562" cy="4091000"/>
        </p:xfrm>
        <a:graphic>
          <a:graphicData uri="http://schemas.openxmlformats.org/drawingml/2006/table">
            <a:tbl>
              <a:tblPr/>
              <a:tblGrid>
                <a:gridCol w="3426341"/>
                <a:gridCol w="1254717"/>
                <a:gridCol w="1080244"/>
                <a:gridCol w="1152260"/>
              </a:tblGrid>
              <a:tr h="50640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проверок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174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Проверено объектов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387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439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559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Число обследований плановых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внеплановых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275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363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объектов с нарушениями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312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299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393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выявленных нарушений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1946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1965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1650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нарушений на одну проверку                  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11,1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8,1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Передано на рассмотрение в суды                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50" marR="9145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83" name="Picture 4" descr="rospotrebnadzor-gerb-3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9563"/>
            <a:ext cx="8636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19" descr="95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520">
            <a:off x="7450903" y="5569973"/>
            <a:ext cx="1656631" cy="1242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65991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CCAEA5-BC12-482C-81D1-BB54C5E002DB}" type="slidenum">
              <a:rPr lang="ru-RU" altLang="ru-RU" sz="12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3816350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57563"/>
            <a:ext cx="4249738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625" y="4445000"/>
            <a:ext cx="3889375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WordArt 3"/>
          <p:cNvSpPr>
            <a:spLocks noGrp="1" noChangeArrowheads="1" noChangeShapeType="1" noTextEdit="1"/>
          </p:cNvSpPr>
          <p:nvPr/>
        </p:nvSpPr>
        <p:spPr bwMode="gray">
          <a:xfrm>
            <a:off x="134938" y="403225"/>
            <a:ext cx="8229600" cy="1143000"/>
          </a:xfrm>
          <a:prstGeom prst="rect">
            <a:avLst/>
          </a:prstGeom>
        </p:spPr>
        <p:txBody>
          <a:bodyPr wrap="none" fromWordArt="1" anchor="ctr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sz="4051" kern="10"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42782736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CCA498DA-9DB2-46D2-AE94-633115029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7784" y="260350"/>
            <a:ext cx="5830416" cy="79238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dirty="0"/>
              <a:t>Динамика заболеваемости парентеральными вирусными гепатитами в Вологодской области</a:t>
            </a:r>
          </a:p>
        </p:txBody>
      </p:sp>
      <p:graphicFrame>
        <p:nvGraphicFramePr>
          <p:cNvPr id="2" name="Диаграмма 4">
            <a:extLst>
              <a:ext uri="{FF2B5EF4-FFF2-40B4-BE49-F238E27FC236}">
                <a16:creationId xmlns:a16="http://schemas.microsoft.com/office/drawing/2014/main" xmlns="" id="{99D1C3D0-AEB2-4E6A-9118-DF9FA0347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0795291"/>
              </p:ext>
            </p:extLst>
          </p:nvPr>
        </p:nvGraphicFramePr>
        <p:xfrm>
          <a:off x="31486" y="1311589"/>
          <a:ext cx="8280920" cy="269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18"/>
            <a:ext cx="16573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961931"/>
              </p:ext>
            </p:extLst>
          </p:nvPr>
        </p:nvGraphicFramePr>
        <p:xfrm>
          <a:off x="1907704" y="4077073"/>
          <a:ext cx="7128792" cy="2715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289"/>
                <a:gridCol w="1160501"/>
                <a:gridCol w="1326286"/>
                <a:gridCol w="1243391"/>
                <a:gridCol w="1036290"/>
                <a:gridCol w="1036035"/>
              </a:tblGrid>
              <a:tr h="496079"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Нозологическая форма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 заболеваемости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 Вологодской области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100 тысяч населения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 по РФ за 2016 год</a:t>
                      </a:r>
                    </a:p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 rowSpan="2">
                  <a:txBody>
                    <a:bodyPr/>
                    <a:lstStyle/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 по СЗФО за 2016 год</a:t>
                      </a:r>
                    </a:p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</a:tr>
              <a:tr h="322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2014 год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2015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2016 год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45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Острые гепатиты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4,09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4,02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3,3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6,86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5,62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</a:tr>
              <a:tr h="181896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ОВГВ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0,75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0,33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0,4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0,94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0,59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</a:tr>
              <a:tr h="181896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ОВГС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0,67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1,09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1,24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1,08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</a:tr>
              <a:tr h="32245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Хронические гепатиты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33,41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34,9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37,3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46,55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81,44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</a:tr>
              <a:tr h="20770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ХВГВ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7,6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6,53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7,4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10,14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25,44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</a:tr>
              <a:tr h="20770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ХВГС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25,72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27,95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29,1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36,20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54,85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</a:tr>
              <a:tr h="421673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Носительство возбудителя ВГВ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10,77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10,21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10,4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11,71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8,12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00" marR="6730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xmlns="" id="{0A52C947-5D44-4125-BA52-CC788577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790" y="332656"/>
            <a:ext cx="3979615" cy="194421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/>
              <a:t>Число </a:t>
            </a:r>
            <a:r>
              <a:rPr lang="ru-RU" altLang="ru-RU" dirty="0" smtClean="0"/>
              <a:t>случаев острого вирусного гепатита В 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в Вологодской области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20B9E81E-354F-4026-8ABC-6D16B7821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8819561"/>
              </p:ext>
            </p:extLst>
          </p:nvPr>
        </p:nvGraphicFramePr>
        <p:xfrm>
          <a:off x="179512" y="2924945"/>
          <a:ext cx="4032449" cy="36724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44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7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9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4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 детей до 14 лет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 год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2007 год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2008 год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 год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 год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 год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 год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год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год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год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мес. 2017 года 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39791" cy="276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7013248"/>
              </p:ext>
            </p:extLst>
          </p:nvPr>
        </p:nvGraphicFramePr>
        <p:xfrm>
          <a:off x="4279553" y="2996952"/>
          <a:ext cx="4572000" cy="3546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>
            <a:extLst>
              <a:ext uri="{FF2B5EF4-FFF2-40B4-BE49-F238E27FC236}">
                <a16:creationId xmlns:a16="http://schemas.microsoft.com/office/drawing/2014/main" xmlns="" id="{16C6D3D0-DC13-46B7-A9BE-8EC502C9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646363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latin typeface="Times New Roman"/>
                <a:ea typeface="+mn-ea"/>
                <a:cs typeface="+mn-cs"/>
              </a:rPr>
              <a:t>Возрастная структура заболевших ОВГВ 2012-2016 годы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048348E7-8595-4894-AA78-9DE85C14790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03801833"/>
              </p:ext>
            </p:extLst>
          </p:nvPr>
        </p:nvGraphicFramePr>
        <p:xfrm>
          <a:off x="107502" y="2060574"/>
          <a:ext cx="4896545" cy="403272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41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5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39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16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16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16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16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26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06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Всего заболевших</a:t>
                      </a:r>
                      <a:endParaRPr lang="ru-RU" sz="10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дети до 1 года</a:t>
                      </a:r>
                      <a:endParaRPr lang="ru-RU" sz="10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15-19 лет</a:t>
                      </a:r>
                      <a:endParaRPr lang="ru-RU" sz="10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20-29 лет</a:t>
                      </a:r>
                      <a:endParaRPr lang="ru-RU" sz="10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30-39 лет</a:t>
                      </a:r>
                      <a:endParaRPr lang="ru-RU" sz="10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40-49 лет</a:t>
                      </a:r>
                      <a:endParaRPr lang="ru-RU" sz="10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50-59 лет </a:t>
                      </a:r>
                      <a:endParaRPr lang="ru-RU" sz="10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60 лет и ст.</a:t>
                      </a:r>
                      <a:endParaRPr lang="ru-RU" sz="10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2012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8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ru-RU" sz="14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2013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9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2014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9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</a:t>
                      </a:r>
                      <a:endParaRPr lang="ru-RU" sz="14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ru-RU" sz="14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2015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ru-RU" sz="14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2016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5527438"/>
                  </a:ext>
                </a:extLst>
              </a:tr>
              <a:tr h="5008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ВСЕГО 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35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16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9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</a:t>
                      </a:r>
                      <a:endParaRPr lang="ru-RU" sz="1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Cyr"/>
                      </a:endParaRPr>
                    </a:p>
                  </a:txBody>
                  <a:tcPr marL="6191" marR="6191" marT="61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" name="Объект 7">
            <a:extLst>
              <a:ext uri="{FF2B5EF4-FFF2-40B4-BE49-F238E27FC236}">
                <a16:creationId xmlns:a16="http://schemas.microsoft.com/office/drawing/2014/main" xmlns="" id="{8C025B3E-149D-4689-BBB2-F37A32C63D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17710338"/>
              </p:ext>
            </p:extLst>
          </p:nvPr>
        </p:nvGraphicFramePr>
        <p:xfrm>
          <a:off x="4932040" y="620688"/>
          <a:ext cx="4407346" cy="604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6" descr="i?id=405840150-47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3570"/>
            <a:ext cx="19446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>
            <a:extLst>
              <a:ext uri="{FF2B5EF4-FFF2-40B4-BE49-F238E27FC236}">
                <a16:creationId xmlns:a16="http://schemas.microsoft.com/office/drawing/2014/main" xmlns="" id="{41F8EF28-BA98-42BD-908E-371B19272C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95904178"/>
              </p:ext>
            </p:extLst>
          </p:nvPr>
        </p:nvGraphicFramePr>
        <p:xfrm>
          <a:off x="179512" y="549275"/>
          <a:ext cx="4176464" cy="597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>
            <a:extLst>
              <a:ext uri="{FF2B5EF4-FFF2-40B4-BE49-F238E27FC236}">
                <a16:creationId xmlns:a16="http://schemas.microsoft.com/office/drawing/2014/main" xmlns="" id="{7222BCA3-B65C-4A99-BD0F-971BE8F2DB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67099080"/>
              </p:ext>
            </p:extLst>
          </p:nvPr>
        </p:nvGraphicFramePr>
        <p:xfrm>
          <a:off x="4686300" y="549275"/>
          <a:ext cx="4062164" cy="597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10AB97DE-2181-4DD3-A07E-5CC0D4D487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575253289"/>
              </p:ext>
            </p:extLst>
          </p:nvPr>
        </p:nvGraphicFramePr>
        <p:xfrm>
          <a:off x="251520" y="116632"/>
          <a:ext cx="428238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BEC73110-5690-4D68-AED2-D64E3FDAC62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41108394"/>
              </p:ext>
            </p:extLst>
          </p:nvPr>
        </p:nvGraphicFramePr>
        <p:xfrm>
          <a:off x="4860032" y="116632"/>
          <a:ext cx="4176464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xmlns="" id="{60CCC3E3-F013-4719-A709-C8F1C026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7696200" cy="141605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latin typeface="Times New Roman"/>
                <a:ea typeface="+mn-ea"/>
                <a:cs typeface="+mn-cs"/>
              </a:rPr>
              <a:t>Иммунизация населения Вологодской области против </a:t>
            </a:r>
            <a:r>
              <a:rPr lang="ru-RU" altLang="ru-RU" sz="2800" b="1" dirty="0" smtClean="0">
                <a:latin typeface="Times New Roman"/>
                <a:ea typeface="+mn-ea"/>
                <a:cs typeface="+mn-cs"/>
              </a:rPr>
              <a:t>вирусного гепатита В</a:t>
            </a:r>
            <a:endParaRPr lang="ru-RU" altLang="ru-RU" sz="2800" b="1" dirty="0"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2" name="Объект 4">
            <a:extLst>
              <a:ext uri="{FF2B5EF4-FFF2-40B4-BE49-F238E27FC236}">
                <a16:creationId xmlns:a16="http://schemas.microsoft.com/office/drawing/2014/main" xmlns="" id="{71D799CB-366F-4AC7-AE85-CD679792653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50217606"/>
              </p:ext>
            </p:extLst>
          </p:nvPr>
        </p:nvGraphicFramePr>
        <p:xfrm>
          <a:off x="179388" y="1412776"/>
          <a:ext cx="48966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FE204E14-E270-42F5-9891-3315091E1F9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31951534"/>
              </p:ext>
            </p:extLst>
          </p:nvPr>
        </p:nvGraphicFramePr>
        <p:xfrm>
          <a:off x="5148064" y="1340768"/>
          <a:ext cx="3771901" cy="518903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109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59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0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effectLst/>
                        </a:rPr>
                        <a:t>Годы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Количество привитых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Заболеваемость ОВГВ на 100 тыс. населения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17611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31,9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2001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2385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35,01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2002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28536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22,7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2003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26142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14,1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2004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29654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9,8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2005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47736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7,4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2006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122728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8,2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2007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170283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3,7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2008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156960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2,2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2009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86902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2,3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2010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98968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1,23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2011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39258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0,33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2012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36132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0,66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2013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29726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0,75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2014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25786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0,75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084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2015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24399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0,33</a:t>
                      </a:r>
                    </a:p>
                  </a:txBody>
                  <a:tcPr marL="8445" marR="8445" marT="844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0277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24848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5" marR="8445" marT="8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0,42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445" marR="8445" marT="844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>
            <a:extLst>
              <a:ext uri="{FF2B5EF4-FFF2-40B4-BE49-F238E27FC236}">
                <a16:creationId xmlns:a16="http://schemas.microsoft.com/office/drawing/2014/main" xmlns="" id="{C9F4DE94-7E36-466A-BB3F-11DA2952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64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latin typeface="Times New Roman"/>
                <a:ea typeface="+mn-ea"/>
                <a:cs typeface="+mn-cs"/>
              </a:rPr>
              <a:t>Показатели </a:t>
            </a:r>
            <a:r>
              <a:rPr lang="ru-RU" altLang="ru-RU" sz="2800" b="1" dirty="0" err="1">
                <a:latin typeface="Times New Roman"/>
                <a:ea typeface="+mn-ea"/>
                <a:cs typeface="+mn-cs"/>
              </a:rPr>
              <a:t>привитости</a:t>
            </a:r>
            <a:r>
              <a:rPr lang="ru-RU" altLang="ru-RU" sz="2800" b="1" dirty="0">
                <a:latin typeface="Times New Roman"/>
                <a:ea typeface="+mn-ea"/>
                <a:cs typeface="+mn-cs"/>
              </a:rPr>
              <a:t>  населения против ВГВ в Вологодской области (%)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DAE96CAE-DFF4-459F-BBE4-760F3A4AD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919058"/>
              </p:ext>
            </p:extLst>
          </p:nvPr>
        </p:nvGraphicFramePr>
        <p:xfrm>
          <a:off x="323528" y="1318257"/>
          <a:ext cx="8351838" cy="2743169"/>
        </p:xfrm>
        <a:graphic>
          <a:graphicData uri="http://schemas.openxmlformats.org/drawingml/2006/table">
            <a:tbl>
              <a:tblPr/>
              <a:tblGrid>
                <a:gridCol w="2417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70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1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1767"/>
              </a:tblGrid>
              <a:tr h="57146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2015 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2016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err="1">
                          <a:effectLst/>
                          <a:latin typeface="Times New Roman"/>
                        </a:rPr>
                        <a:t>Привитость</a:t>
                      </a:r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 в 1 год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98,1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97,1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97,6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97,4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96,8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97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97,1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2 года - 17 лет 11 мес.29 дн.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99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99,4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18 лет - 35 лет 11 мес. 29 дн.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82,9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88,2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90,7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92,4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96,2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96,7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36 лет - 59 лет 11 мес. 29 дн.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78,7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effectLst/>
                          <a:latin typeface="Times New Roman"/>
                        </a:rPr>
                        <a:t>81,3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/>
                        </a:rPr>
                        <a:t>85,3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87,5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3320216"/>
              </p:ext>
            </p:extLst>
          </p:nvPr>
        </p:nvGraphicFramePr>
        <p:xfrm>
          <a:off x="467544" y="4271888"/>
          <a:ext cx="7128792" cy="244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D67EEC7-33FF-4EC6-BC71-DEE27DA69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7525004"/>
              </p:ext>
            </p:extLst>
          </p:nvPr>
        </p:nvGraphicFramePr>
        <p:xfrm>
          <a:off x="467544" y="116632"/>
          <a:ext cx="7704138" cy="1838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50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Частота выявления поверхностного антигена вируса гепатита В  (</a:t>
                      </a:r>
                      <a:r>
                        <a:rPr lang="ru-RU" sz="24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HBsAg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)  среди различных контингентов населения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Вологодской области в 2016 году</a:t>
                      </a:r>
                    </a:p>
                    <a:p>
                      <a:pPr algn="ctr" font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(обследовано всего 204 000 человек – 17% от численности населения области)</a:t>
                      </a:r>
                    </a:p>
                  </a:txBody>
                  <a:tcPr marL="9524" marR="9524" marT="951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Диаграмма 4">
            <a:extLst>
              <a:ext uri="{FF2B5EF4-FFF2-40B4-BE49-F238E27FC236}">
                <a16:creationId xmlns:a16="http://schemas.microsoft.com/office/drawing/2014/main" xmlns="" id="{6C86A0B0-7E3C-48D4-AA55-CE61FA00E7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11295523"/>
              </p:ext>
            </p:extLst>
          </p:nvPr>
        </p:nvGraphicFramePr>
        <p:xfrm>
          <a:off x="581025" y="2060848"/>
          <a:ext cx="798195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3321</TotalTime>
  <Words>2270</Words>
  <Application>Microsoft Office PowerPoint</Application>
  <PresentationFormat>Экран (4:3)</PresentationFormat>
  <Paragraphs>537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 ходе реализации  Программы элиминации острого гепатита В  на территории Вологодской области</vt:lpstr>
      <vt:lpstr>Динамика заболеваемости парентеральными вирусными гепатитами в Вологодской области</vt:lpstr>
      <vt:lpstr>Число случаев острого вирусного гепатита В  в Вологодской области</vt:lpstr>
      <vt:lpstr>Возрастная структура заболевших ОВГВ 2012-2016 годы</vt:lpstr>
      <vt:lpstr>Слайд 5</vt:lpstr>
      <vt:lpstr>Слайд 6</vt:lpstr>
      <vt:lpstr>Иммунизация населения Вологодской области против вирусного гепатита В</vt:lpstr>
      <vt:lpstr>Показатели привитости  населения против ВГВ в Вологодской области (%)</vt:lpstr>
      <vt:lpstr>Слайд 9</vt:lpstr>
      <vt:lpstr>Результаты серологического мониторинга состояния коллективного иммунитета  к ВГВ за 2013-2016 годы</vt:lpstr>
      <vt:lpstr>Слайд 11</vt:lpstr>
      <vt:lpstr>Организационная работа по профилактике вирусных гепатитов  в Вологодской области</vt:lpstr>
      <vt:lpstr>Формирование единого федерального регистра больных хроническими вирусными гепатитами</vt:lpstr>
      <vt:lpstr>Лечение ХВГ</vt:lpstr>
      <vt:lpstr>Острый вирусный гепатит  В </vt:lpstr>
      <vt:lpstr>Контрольно-надзорные мероприятия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Petrushina</dc:creator>
  <cp:lastModifiedBy>Your User Name</cp:lastModifiedBy>
  <cp:revision>171</cp:revision>
  <cp:lastPrinted>2017-09-01T13:04:07Z</cp:lastPrinted>
  <dcterms:created xsi:type="dcterms:W3CDTF">2010-03-29T12:11:36Z</dcterms:created>
  <dcterms:modified xsi:type="dcterms:W3CDTF">2017-09-12T11:46:45Z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