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notesMasterIdLst>
    <p:notesMasterId r:id="rId32"/>
  </p:notesMasterIdLst>
  <p:sldIdLst>
    <p:sldId id="257" r:id="rId2"/>
    <p:sldId id="291" r:id="rId3"/>
    <p:sldId id="279" r:id="rId4"/>
    <p:sldId id="297" r:id="rId5"/>
    <p:sldId id="265" r:id="rId6"/>
    <p:sldId id="266" r:id="rId7"/>
    <p:sldId id="268" r:id="rId8"/>
    <p:sldId id="295" r:id="rId9"/>
    <p:sldId id="289" r:id="rId10"/>
    <p:sldId id="292" r:id="rId11"/>
    <p:sldId id="267" r:id="rId12"/>
    <p:sldId id="263" r:id="rId13"/>
    <p:sldId id="271" r:id="rId14"/>
    <p:sldId id="264" r:id="rId15"/>
    <p:sldId id="281" r:id="rId16"/>
    <p:sldId id="283" r:id="rId17"/>
    <p:sldId id="286" r:id="rId18"/>
    <p:sldId id="269" r:id="rId19"/>
    <p:sldId id="274" r:id="rId20"/>
    <p:sldId id="270" r:id="rId21"/>
    <p:sldId id="275" r:id="rId22"/>
    <p:sldId id="287" r:id="rId23"/>
    <p:sldId id="285" r:id="rId24"/>
    <p:sldId id="282" r:id="rId25"/>
    <p:sldId id="276" r:id="rId26"/>
    <p:sldId id="296" r:id="rId27"/>
    <p:sldId id="288" r:id="rId28"/>
    <p:sldId id="277" r:id="rId29"/>
    <p:sldId id="284" r:id="rId30"/>
    <p:sldId id="29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Алексеева" initials="НА" lastIdx="2" clrIdx="0">
    <p:extLst>
      <p:ext uri="{19B8F6BF-5375-455C-9EA6-DF929625EA0E}">
        <p15:presenceInfo xmlns:p15="http://schemas.microsoft.com/office/powerpoint/2012/main" userId="4b4b6fcd49707e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556" autoAdjust="0"/>
  </p:normalViewPr>
  <p:slideViewPr>
    <p:cSldViewPr snapToGrid="0">
      <p:cViewPr varScale="1">
        <p:scale>
          <a:sx n="63" d="100"/>
          <a:sy n="63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C394A-2847-47FE-9F15-2B3F58D5D41F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1AC42-A05A-4ED4-A4DA-813C63E6F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36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54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050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433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17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012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925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52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08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864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8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8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5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96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3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5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24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3F8E8-6FE6-4F08-8F05-AD49B656406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235E19-65E5-46D2-869A-E514197CF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34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pasteurorg.ru/files/materials/library/%D0%9B%D0%B8%D0%B1%D0%B5%D1%80%D0%BC%D0%B0%D0%BD_-_%D0%BE_%D1%81%D0%BE%D0%B7%D0%B4%D0%B0%D0%BD%D0%B8%D0%B8_%D0%BB%D0%B0%D0%B1%D0%BE%D1%80%D0%B0%D1%82%D0%BE%D1%80%D0%B8%D0%B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www.pasteurorg.ru/files/materials/library/%D0%9C%D0%B0%D1%81%D0%BB%D0%B0%D0%BA%D0%BE%D0%B2%D0%B5%D1%86-%D0%BE_%D1%81%D0%BE%D0%B7%D0%B4%D0%B0%D0%BD%D0%B8%D0%B8_%D0%BB%D0%B0%D0%B1%D0%BE%D1%80%D0%B0%D1%82%D0%BE%D1%80%D0%B8%D0%B8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hyperlink" Target="http://www.pasteurorg.ru/files/materials/library/1912-%D0%A1%D0%9F%D0%B1%D0%A7%D0%91%D0%B8%D0%94%D0%98_787_.jpg" TargetMode="External"/><Relationship Id="rId2" Type="http://schemas.openxmlformats.org/officeDocument/2006/relationships/hyperlink" Target="http://www.pasteurorg.ru/files/materials/library/1910-1%D0%A1%D0%B8%D0%91%D0%9B_688_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www.pasteurorg.ru/files/materials/library/1911-%D0%91%D0%B8%D0%94%D0%98_787_.jpg" TargetMode="External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B6DF364-2A7A-473D-87A9-BA11DD0F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241" y="1"/>
            <a:ext cx="10210370" cy="15637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страницы истории </a:t>
            </a: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Санкт-Петербургского НИИ эпидемиологии </a:t>
            </a: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микробиологии имени Пастера</a:t>
            </a: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A7B0D801-DC82-4D2F-AFBF-C9F4A05E9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984" y="4916557"/>
            <a:ext cx="10970129" cy="2093843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Наталья Германовна</a:t>
            </a:r>
          </a:p>
          <a:p>
            <a:pPr algn="ctr"/>
            <a:endParaRPr lang="ru-RU" sz="5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ФБУН НИИ эпидемиологии и микробиологии имени Пастера Роспотребнадзора</a:t>
            </a:r>
          </a:p>
          <a:p>
            <a:pPr algn="ctr"/>
            <a:r>
              <a:rPr lang="ru-RU" sz="5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Санкт-Петербургское научное общество историков медицины </a:t>
            </a:r>
          </a:p>
          <a:p>
            <a:pPr marL="0" indent="0" algn="ctr">
              <a:buNone/>
            </a:pPr>
            <a:endParaRPr lang="ru-RU" sz="5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Санкт-Петербург, 21 марта 2019 года</a:t>
            </a:r>
          </a:p>
          <a:p>
            <a:pPr algn="ctr"/>
            <a:b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Объект 26">
            <a:extLst>
              <a:ext uri="{FF2B5EF4-FFF2-40B4-BE49-F238E27FC236}">
                <a16:creationId xmlns:a16="http://schemas.microsoft.com/office/drawing/2014/main" id="{FC94F893-A59F-4886-B42B-D695DFE268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04" y="1337646"/>
            <a:ext cx="6047493" cy="3724684"/>
          </a:xfrm>
        </p:spPr>
      </p:pic>
    </p:spTree>
    <p:extLst>
      <p:ext uri="{BB962C8B-B14F-4D97-AF65-F5344CB8AC3E}">
        <p14:creationId xmlns:p14="http://schemas.microsoft.com/office/powerpoint/2010/main" val="3301751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E0EB5-E096-4508-9178-CF86C4D1F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106017"/>
            <a:ext cx="7107667" cy="675861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 Института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D4E8C3-F04D-47F1-8B8C-09303CDE3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784" y="2319130"/>
            <a:ext cx="6135756" cy="4538870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по Петроградскому Губернскому отделу здравоохранения от 4 апреля 1923 г. о преобразовании 2-й Городской бактериологической лаборатории в Петроградский Бактериологический и Диагностический институт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6B3792-8D1C-47E3-8768-56865581E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209996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5ED497-3533-4F02-86B6-9C174DF3F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05" y="712304"/>
            <a:ext cx="4220848" cy="4956313"/>
          </a:xfrm>
          <a:prstGeom prst="rect">
            <a:avLst/>
          </a:prstGeom>
        </p:spPr>
      </p:pic>
      <p:pic>
        <p:nvPicPr>
          <p:cNvPr id="6" name="Объект 6">
            <a:extLst>
              <a:ext uri="{FF2B5EF4-FFF2-40B4-BE49-F238E27FC236}">
                <a16:creationId xmlns:a16="http://schemas.microsoft.com/office/drawing/2014/main" id="{B2637676-40A1-43D5-A056-CE648AD1D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73" y="1706235"/>
            <a:ext cx="4988075" cy="391379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3CEFD7-E3D4-4E52-AFDB-A2647BA5227D}"/>
              </a:ext>
            </a:extLst>
          </p:cNvPr>
          <p:cNvSpPr/>
          <p:nvPr/>
        </p:nvSpPr>
        <p:spPr>
          <a:xfrm>
            <a:off x="6544873" y="5903844"/>
            <a:ext cx="544834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Президиума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Петрогубисполкома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5 мая 1923 г. о переименовании учреждения в Петроградский Бактериологический Институт имени Пастера</a:t>
            </a:r>
          </a:p>
        </p:txBody>
      </p:sp>
    </p:spTree>
    <p:extLst>
      <p:ext uri="{BB962C8B-B14F-4D97-AF65-F5344CB8AC3E}">
        <p14:creationId xmlns:p14="http://schemas.microsoft.com/office/powerpoint/2010/main" val="1010743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B6DF364-2A7A-473D-87A9-BA11DD0F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070" y="26506"/>
            <a:ext cx="8083827" cy="550517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 Института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A7B0D801-DC82-4D2F-AFBF-C9F4A05E9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985" y="1630679"/>
            <a:ext cx="5540335" cy="4478021"/>
          </a:xfrm>
        </p:spPr>
        <p:txBody>
          <a:bodyPr>
            <a:normAutofit/>
          </a:bodyPr>
          <a:lstStyle/>
          <a:p>
            <a:endParaRPr lang="ru-RU" sz="1400" i="1" dirty="0"/>
          </a:p>
          <a:p>
            <a:endParaRPr lang="ru-RU" sz="1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3B1128-7E4E-4429-B1B6-8F0AF92C0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722246"/>
            <a:ext cx="5425441" cy="5181599"/>
          </a:xfrm>
        </p:spPr>
        <p:txBody>
          <a:bodyPr>
            <a:normAutofit/>
          </a:bodyPr>
          <a:lstStyle/>
          <a:p>
            <a:pPr marL="914400" lvl="2" indent="0" algn="just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Копия акта комиссии по обследованию Института в декабре 1930 г. (из фондов архива УФСБ РФ по г. Санкт-Петербургу и ЛО)</a:t>
            </a:r>
          </a:p>
          <a:p>
            <a:pPr marL="0" indent="0"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9" name="Объект 6">
            <a:extLst>
              <a:ext uri="{FF2B5EF4-FFF2-40B4-BE49-F238E27FC236}">
                <a16:creationId xmlns:a16="http://schemas.microsoft.com/office/drawing/2014/main" id="{E3D32ECA-6602-4B44-A151-6BA5F58A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03" y="1630679"/>
            <a:ext cx="4636657" cy="500269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7D4DF1-0D11-407A-814C-A58AB18B9873}"/>
              </a:ext>
            </a:extLst>
          </p:cNvPr>
          <p:cNvSpPr/>
          <p:nvPr/>
        </p:nvSpPr>
        <p:spPr>
          <a:xfrm>
            <a:off x="6039558" y="749300"/>
            <a:ext cx="569524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i="1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Выдержки из документа (орфография и пунктуация сохранены):</a:t>
            </a:r>
          </a:p>
          <a:p>
            <a:pPr algn="just">
              <a:spcAft>
                <a:spcPts val="0"/>
              </a:spcAft>
            </a:pPr>
            <a:endParaRPr lang="ru-RU" sz="1600" i="1" spc="4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Ин-т организован в 1908 г. под названием "Диагностический и </a:t>
            </a:r>
            <a:r>
              <a:rPr lang="ru-RU" sz="1600" spc="4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Бахтериологический</a:t>
            </a:r>
            <a:r>
              <a:rPr lang="ru-RU" sz="1600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Ин-т". После революции в 1918-1919 гг. он продолжал существовать под названием "частного диагностического и бактериологического Ин-та" и принадлежал ЛИБЕРМАНУ, МАСЛАКОВЦУ и БЕЛОНОВСКОМУ. Затем он был национализирован и реорганизован во 2-ю Городскую </a:t>
            </a:r>
            <a:r>
              <a:rPr lang="ru-RU" sz="1600" spc="4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Бахтериологическую</a:t>
            </a:r>
            <a:r>
              <a:rPr lang="ru-RU" sz="1600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лабораторию… В 1923 г., </a:t>
            </a:r>
            <a:r>
              <a:rPr lang="ru-RU" sz="1600" spc="4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всвязи</a:t>
            </a:r>
            <a:r>
              <a:rPr lang="ru-RU" sz="1600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 необходимостью иметь центр по изготовлению </a:t>
            </a:r>
            <a:r>
              <a:rPr lang="ru-RU" sz="1600" spc="4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бехтеориологических</a:t>
            </a:r>
            <a:r>
              <a:rPr lang="ru-RU" sz="1600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препаратов, </a:t>
            </a:r>
            <a:r>
              <a:rPr lang="ru-RU" sz="1600" spc="4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Губздрав</a:t>
            </a:r>
            <a:r>
              <a:rPr lang="ru-RU" sz="1600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преобразовал лабораторию в Институт и руководство им поручил ЛИБЕРМАНУ. В 1924 г. Институт получил свое помещение на ул. Мира 13 которое и было приспособлено для работы. В 1929 году в Ин-т влились Ин-т по изготовлению </a:t>
            </a:r>
            <a:r>
              <a:rPr lang="ru-RU" sz="1600" spc="4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оспинного</a:t>
            </a:r>
            <a:r>
              <a:rPr lang="ru-RU" sz="1600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детрита им. ДЖЕННЕРА и Малярийная станция. В настоящее время Ин-т находится в ведении </a:t>
            </a:r>
            <a:r>
              <a:rPr lang="ru-RU" sz="1600" spc="4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Облздравотдела</a:t>
            </a:r>
            <a:r>
              <a:rPr lang="ru-RU" sz="1600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имеет целью научное изучение </a:t>
            </a:r>
            <a:r>
              <a:rPr lang="ru-RU" sz="1600" spc="4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бахтериологических</a:t>
            </a:r>
            <a:r>
              <a:rPr lang="ru-RU" sz="1600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эпидемиологических вопросов, научную постановку борьбы с эпидемией в области и приготовление </a:t>
            </a:r>
            <a:r>
              <a:rPr lang="ru-RU" sz="1600" spc="4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бахтериологических</a:t>
            </a:r>
            <a:r>
              <a:rPr lang="ru-RU" sz="1600" spc="4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препаратов. Во главе Ин-та стоит директор Я.Ю.ЛИБЕРМАН…"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62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B6DF364-2A7A-473D-87A9-BA11DD0F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771" y="0"/>
            <a:ext cx="8123730" cy="74929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фондов архива ФСБ по СПб и ЛО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показаний Либермана Я.Ю.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материалам уголовного № 19112 </a:t>
            </a:r>
            <a:br>
              <a:rPr lang="ru-RU" sz="1800" dirty="0"/>
            </a:br>
            <a:br>
              <a:rPr lang="ru-RU" sz="1800" dirty="0"/>
            </a:br>
            <a:endParaRPr lang="ru-RU" sz="18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A7B0D801-DC82-4D2F-AFBF-C9F4A05E9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985" y="4070349"/>
            <a:ext cx="4937655" cy="2038351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показаний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Маслаковца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П.П.</a:t>
            </a:r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D247DE-CE75-4E73-846C-88514C530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6628" y="3904343"/>
            <a:ext cx="5646057" cy="4012535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показаний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Г.Д. (у/д № 39514)</a:t>
            </a:r>
          </a:p>
          <a:p>
            <a:endParaRPr lang="ru-RU" dirty="0"/>
          </a:p>
        </p:txBody>
      </p:sp>
      <p:pic>
        <p:nvPicPr>
          <p:cNvPr id="8" name="Рисунок 7" descr="http://www.pasteurorg.ru/files/materials/library/%D0%9B%D0%B8%D0%B1%D0%B5%D1%80%D0%BC%D0%B0%D0%BD_-_%D0%BE_%D1%81%D0%BE%D0%B7%D0%B4%D0%B0%D0%BD%D0%B8%D0%B8_%D0%BB%D0%B0%D0%B1%D0%BE%D1%80%D0%B0%D1%82%D0%BE%D1%80%D0%B8%D0%B8.JPG">
            <a:hlinkClick r:id="rId2"/>
            <a:extLst>
              <a:ext uri="{FF2B5EF4-FFF2-40B4-BE49-F238E27FC236}">
                <a16:creationId xmlns:a16="http://schemas.microsoft.com/office/drawing/2014/main" id="{17A6738B-B291-4082-882D-E5E247FDB15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63" y="595086"/>
            <a:ext cx="5095421" cy="296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pasteurorg.ru/files/materials/library/%D0%9C%D0%B0%D1%81%D0%BB%D0%B0%D0%BA%D0%BE%D0%B2%D0%B5%D1%86-%D0%BE_%D1%81%D0%BE%D0%B7%D0%B4%D0%B0%D0%BD%D0%B8%D0%B8_%D0%BB%D0%B0%D0%B1%D0%BE%D1%80%D0%B0%D1%82%D0%BE%D1%80%D0%B8%D0%B8.jpg">
            <a:hlinkClick r:id="rId4"/>
            <a:extLst>
              <a:ext uri="{FF2B5EF4-FFF2-40B4-BE49-F238E27FC236}">
                <a16:creationId xmlns:a16="http://schemas.microsoft.com/office/drawing/2014/main" id="{7FD05EC4-E915-4C4A-8C79-892EC1B3F9B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40" y="4581070"/>
            <a:ext cx="4762500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ww.pasteurorg.ru/files/materials/%D0%91%D0%B5%D0%BB%D0%BE%D0%BD%D0%BE%D0%B2%D1%81%D0%BA%D0%B8%D0%B9_-_%D0%BE_%D1%81%D0%BE%D0%B7%D0%B4%D0%B0%D0%BD%D0%B8%D0%B8_%D0%BB%D0%B0%D0%B1%D0%BE%D1%80%D0%B0%D1%82%D0%BE%D1%80%D0%B8%D0%B8.jpg">
            <a:extLst>
              <a:ext uri="{FF2B5EF4-FFF2-40B4-BE49-F238E27FC236}">
                <a16:creationId xmlns:a16="http://schemas.microsoft.com/office/drawing/2014/main" id="{9F86F00B-E1C8-4965-B96E-9ED85E90BDF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74" y="4313566"/>
            <a:ext cx="4815442" cy="2401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17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B6DF364-2A7A-473D-87A9-BA11DD0F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8" y="189618"/>
            <a:ext cx="11966712" cy="82248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справочников «Весь Петербург» 1910, 1911, 1912, 1914 гг. (РНБ)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BF0643-9179-4152-BD40-8FE2750756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CB33D26-16D6-4934-987F-6609C4F1F6E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2931268"/>
              </p:ext>
            </p:extLst>
          </p:nvPr>
        </p:nvGraphicFramePr>
        <p:xfrm>
          <a:off x="813473" y="1222891"/>
          <a:ext cx="10522857" cy="5463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7619">
                  <a:extLst>
                    <a:ext uri="{9D8B030D-6E8A-4147-A177-3AD203B41FA5}">
                      <a16:colId xmlns:a16="http://schemas.microsoft.com/office/drawing/2014/main" val="2843916229"/>
                    </a:ext>
                  </a:extLst>
                </a:gridCol>
                <a:gridCol w="3507619">
                  <a:extLst>
                    <a:ext uri="{9D8B030D-6E8A-4147-A177-3AD203B41FA5}">
                      <a16:colId xmlns:a16="http://schemas.microsoft.com/office/drawing/2014/main" val="4100064496"/>
                    </a:ext>
                  </a:extLst>
                </a:gridCol>
                <a:gridCol w="3507619">
                  <a:extLst>
                    <a:ext uri="{9D8B030D-6E8A-4147-A177-3AD203B41FA5}">
                      <a16:colId xmlns:a16="http://schemas.microsoft.com/office/drawing/2014/main" val="1918921825"/>
                    </a:ext>
                  </a:extLst>
                </a:gridCol>
              </a:tblGrid>
              <a:tr h="273184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803257"/>
                  </a:ext>
                </a:extLst>
              </a:tr>
              <a:tr h="273184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712335"/>
                  </a:ext>
                </a:extLst>
              </a:tr>
            </a:tbl>
          </a:graphicData>
        </a:graphic>
      </p:graphicFrame>
      <p:pic>
        <p:nvPicPr>
          <p:cNvPr id="9" name="Рисунок 8" descr="http://www.pasteurorg.ru/files/materials/library/1910-1%D0%A1%D0%B8%D0%91%D0%9B_688_.jpg">
            <a:hlinkClick r:id="rId2"/>
            <a:extLst>
              <a:ext uri="{FF2B5EF4-FFF2-40B4-BE49-F238E27FC236}">
                <a16:creationId xmlns:a16="http://schemas.microsoft.com/office/drawing/2014/main" id="{ED1B1E0A-5EED-415F-85A1-A1CA71A1F6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2" y="1012106"/>
            <a:ext cx="5225839" cy="267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ww.pasteurorg.ru/files/materials/library/1911-%D0%91%D0%B8%D0%94%D0%98_787_.jpg">
            <a:hlinkClick r:id="rId4"/>
            <a:extLst>
              <a:ext uri="{FF2B5EF4-FFF2-40B4-BE49-F238E27FC236}">
                <a16:creationId xmlns:a16="http://schemas.microsoft.com/office/drawing/2014/main" id="{E2DC3D83-9767-4B3D-9DCF-7973793E5DA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522" y="1135273"/>
            <a:ext cx="5122285" cy="252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www.pasteurorg.ru/files/materials/library/1912-%D0%A1%D0%9F%D0%B1%D0%A7%D0%91%D0%B8%D0%94%D0%98_787_.jpg">
            <a:extLst>
              <a:ext uri="{FF2B5EF4-FFF2-40B4-BE49-F238E27FC236}">
                <a16:creationId xmlns:a16="http://schemas.microsoft.com/office/drawing/2014/main" id="{88FA3AF1-13A2-4E08-A8D1-6A48F61AFC3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" y="3901874"/>
            <a:ext cx="5715000" cy="276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www.pasteurorg.ru/files/materials/news/1914-%D0%A7%D0%91%D0%B8%D0%94%D0%98_622_.jpg">
            <a:hlinkClick r:id="rId7"/>
            <a:extLst>
              <a:ext uri="{FF2B5EF4-FFF2-40B4-BE49-F238E27FC236}">
                <a16:creationId xmlns:a16="http://schemas.microsoft.com/office/drawing/2014/main" id="{68E92C70-FE03-460C-87B0-FF487B78DAD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002" y="4089740"/>
            <a:ext cx="2857500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977549-C5E2-4378-829D-3D1134143C39}"/>
              </a:ext>
            </a:extLst>
          </p:cNvPr>
          <p:cNvSpPr/>
          <p:nvPr/>
        </p:nvSpPr>
        <p:spPr>
          <a:xfrm>
            <a:off x="8983502" y="6027012"/>
            <a:ext cx="3208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«Весь Петроград», 1923, РНБ</a:t>
            </a:r>
          </a:p>
        </p:txBody>
      </p:sp>
      <p:pic>
        <p:nvPicPr>
          <p:cNvPr id="14" name="Рисунок 13" descr="http://www.pasteurorg.ru/files/materials/news/1923-2%D0%93%D0%9B_251_.jpg">
            <a:extLst>
              <a:ext uri="{FF2B5EF4-FFF2-40B4-BE49-F238E27FC236}">
                <a16:creationId xmlns:a16="http://schemas.microsoft.com/office/drawing/2014/main" id="{3BD75699-2617-4BD2-A8DD-0B2AE90463E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523" y="4089740"/>
            <a:ext cx="2857500" cy="1937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646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B6DF364-2A7A-473D-87A9-BA11DD0F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85" y="145143"/>
            <a:ext cx="11231386" cy="124822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противочумной лабораторией ИЭМ (форт «Император Александр I» в Кронштадте)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A7B0D801-DC82-4D2F-AFBF-C9F4A05E9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223" y="1393372"/>
            <a:ext cx="4553417" cy="4715329"/>
          </a:xfrm>
        </p:spPr>
        <p:txBody>
          <a:bodyPr/>
          <a:lstStyle/>
          <a:p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о высылке вакцин, 1913 г.</a:t>
            </a:r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C47294-2B8C-47FD-8E45-AE3ED2A94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8170" y="1393372"/>
            <a:ext cx="5109029" cy="5449205"/>
          </a:xfrm>
        </p:spPr>
        <p:txBody>
          <a:bodyPr/>
          <a:lstStyle/>
          <a:p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о высылке вакцин, 1914 г.,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ЦГИА СПб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http://www.pasteurorg.ru/files/materials/29.12.jpg">
            <a:extLst>
              <a:ext uri="{FF2B5EF4-FFF2-40B4-BE49-F238E27FC236}">
                <a16:creationId xmlns:a16="http://schemas.microsoft.com/office/drawing/2014/main" id="{3215E6E4-AC1D-4AE5-BC1C-85E4BF329DB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3" y="1858737"/>
            <a:ext cx="4199607" cy="485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pasteurorg.ru/files/materials/24.10.jpg">
            <a:extLst>
              <a:ext uri="{FF2B5EF4-FFF2-40B4-BE49-F238E27FC236}">
                <a16:creationId xmlns:a16="http://schemas.microsoft.com/office/drawing/2014/main" id="{5C194073-240D-41DD-AA68-F037B0113D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921566"/>
            <a:ext cx="4148668" cy="4791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547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E204A-6271-46F2-BB69-0F37B1CD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3" y="92765"/>
            <a:ext cx="9144000" cy="63279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вид здания, Большой пр. ПС, д. 35-в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DFDC7-711B-44C5-8AD1-DC56D22B1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4772" y="1097280"/>
            <a:ext cx="4313864" cy="5388899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 Большого проспекта, ПС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994A60-413F-4644-B75B-F8F6266E4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097280"/>
            <a:ext cx="4313864" cy="4806564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со двора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5A4363-6E5C-465C-B4EA-2C6A4C9536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8" y="1493519"/>
            <a:ext cx="5608155" cy="387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C2F9E1-F80B-47D5-B465-603E1513E2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51" y="1512680"/>
            <a:ext cx="5457411" cy="387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18818A-8233-458F-AB5D-AEE19776D6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0" y="4770120"/>
            <a:ext cx="4602480" cy="14232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4E4742-F9D9-43F0-9BF6-45F3B8F35EEE}"/>
              </a:ext>
            </a:extLst>
          </p:cNvPr>
          <p:cNvSpPr/>
          <p:nvPr/>
        </p:nvSpPr>
        <p:spPr>
          <a:xfrm flipH="1">
            <a:off x="4373880" y="6198981"/>
            <a:ext cx="4024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"Весь Петербург", 1924, РНБ</a:t>
            </a:r>
          </a:p>
        </p:txBody>
      </p:sp>
    </p:spTree>
    <p:extLst>
      <p:ext uri="{BB962C8B-B14F-4D97-AF65-F5344CB8AC3E}">
        <p14:creationId xmlns:p14="http://schemas.microsoft.com/office/powerpoint/2010/main" val="4183954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5879A-4DF9-45A1-93AF-1F9F062B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965" y="132522"/>
            <a:ext cx="10880035" cy="11396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Института (с 1924 по 1983 гг.)</a:t>
            </a:r>
            <a:br>
              <a:rPr lang="ru-RU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(бывший особняк Д.Е. Гордеева, возведенный в 1882-1883 гг. по проекту архитектора В.Ф. Харламова;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позже принадлежал графу Владимиру Анатольевичу Орлову-Давыдову)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B0F3F1-E26B-4628-955D-469F35787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565" y="1737775"/>
            <a:ext cx="6505511" cy="4173447"/>
          </a:xfrm>
        </p:spPr>
        <p:txBody>
          <a:bodyPr/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здания с ул. Мира (бывшая Ружейная ул.)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1F9BC5-4285-466B-9CC6-E35A5CDC6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4390" y="1815548"/>
            <a:ext cx="4313864" cy="5140855"/>
          </a:xfrm>
        </p:spPr>
        <p:txBody>
          <a:bodyPr/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 здания</a:t>
            </a:r>
          </a:p>
          <a:p>
            <a:endParaRPr lang="ru-RU" dirty="0"/>
          </a:p>
        </p:txBody>
      </p:sp>
      <p:pic>
        <p:nvPicPr>
          <p:cNvPr id="5" name="Рисунок 4" descr="http://www.pasteurorg.ru/files/materials/d4bcbb_fedfb0b1d588465a97287501205ceba2_mv2.jpg">
            <a:extLst>
              <a:ext uri="{FF2B5EF4-FFF2-40B4-BE49-F238E27FC236}">
                <a16:creationId xmlns:a16="http://schemas.microsoft.com/office/drawing/2014/main" id="{009DD73A-EEAC-46EB-9464-2832A0346EF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438400"/>
            <a:ext cx="5486401" cy="367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asteurorg.ru/files/materials/d4bcbb_cae2d72b57e64bfca6906e39db00b2bb_mv2.jpg">
            <a:extLst>
              <a:ext uri="{FF2B5EF4-FFF2-40B4-BE49-F238E27FC236}">
                <a16:creationId xmlns:a16="http://schemas.microsoft.com/office/drawing/2014/main" id="{C45EC597-F314-410C-9A17-07328F0757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5830957" cy="3671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063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9CD58-6B38-44EE-B541-5B058981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-5722"/>
            <a:ext cx="11953460" cy="641826"/>
          </a:xfrm>
        </p:spPr>
        <p:txBody>
          <a:bodyPr>
            <a:normAutofit/>
          </a:bodyPr>
          <a:lstStyle/>
          <a:p>
            <a:pPr algn="ctr"/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Учёные, принимавшие участие в становлении Института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CBAA2-9947-448C-87D1-470D9FF8C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539" y="3045250"/>
            <a:ext cx="5811080" cy="38127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	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первые попытки создания в России Института, «подобного Пастеровскому», были предприняты еще в конце 80-х - начале 90-х гг. XIX в. принцем Александром Петровичем </a:t>
            </a:r>
            <a:r>
              <a:rPr lang="ru-RU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Ольденбургским</a:t>
            </a:r>
            <a:r>
              <a:rPr lang="ru-RU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был лично знаком с Луи Пастером,  содействовал обучению русских микробиологов в Париже, а в России организовал Пастеровскую станцию, где делались прививки против бешенства по методу Пастера. При обсуждении идеи принца </a:t>
            </a:r>
            <a:r>
              <a:rPr lang="ru-RU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Ольденбургского</a:t>
            </a:r>
            <a:r>
              <a:rPr lang="ru-RU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научных кругах она была трансформирована. В итоге в 1890 г. под его попечительством в Санкт-Петербурге был создан Императорский институт экспериментальной медицины; Пастеровская станция влилась в институт в качестве отдела профилактических прививок.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Заболотный Д.К.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Надсон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561441-1089-418B-B177-0DAE9CF81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5113" y="2067339"/>
            <a:ext cx="5406887" cy="479066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 А.А., Гамалея Н.Ф., </a:t>
            </a:r>
            <a:r>
              <a:rPr lang="ru-RU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Гартох</a:t>
            </a:r>
            <a:r>
              <a:rPr lang="ru-RU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О.О.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Заболотный Д.К., Надсон Г.А., </a:t>
            </a:r>
            <a:r>
              <a:rPr lang="ru-RU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Филиппченко</a:t>
            </a:r>
            <a:r>
              <a:rPr lang="ru-RU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http://www.pasteurorg.ru/files/materials/d4bcbb_ca15e747dc4b40f09b6ea42155057878_mv2.jpg">
            <a:extLst>
              <a:ext uri="{FF2B5EF4-FFF2-40B4-BE49-F238E27FC236}">
                <a16:creationId xmlns:a16="http://schemas.microsoft.com/office/drawing/2014/main" id="{1876E37F-F8EA-41CC-810D-56C68082F0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19" y="3685302"/>
            <a:ext cx="1676400" cy="218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C2A9A2-D233-4888-B23D-8AFE360D5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671" y="664000"/>
            <a:ext cx="1747771" cy="2629529"/>
          </a:xfrm>
          <a:prstGeom prst="rect">
            <a:avLst/>
          </a:prstGeom>
        </p:spPr>
      </p:pic>
      <p:pic>
        <p:nvPicPr>
          <p:cNvPr id="7" name="Рисунок 6" descr="http://www.pasteurorg.ru/files/materials/%D0%92%D0%BB%D0%B0%D0%B4%D0%B8%D0%BC%D0%B8%D1%80%D0%BE%D0%B2.jpg">
            <a:extLst>
              <a:ext uri="{FF2B5EF4-FFF2-40B4-BE49-F238E27FC236}">
                <a16:creationId xmlns:a16="http://schemas.microsoft.com/office/drawing/2014/main" id="{4543816C-7B38-4C81-81F8-51EBA95E711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97" y="683050"/>
            <a:ext cx="16764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pasteurorg.ru/files/materials/d4bcbb_3e96bdc38e7c4102a9df8679bad64b19_mv2.jpg">
            <a:extLst>
              <a:ext uri="{FF2B5EF4-FFF2-40B4-BE49-F238E27FC236}">
                <a16:creationId xmlns:a16="http://schemas.microsoft.com/office/drawing/2014/main" id="{64C622E7-8CF9-46D1-8E56-26D3C3F4AF3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26" y="664000"/>
            <a:ext cx="16954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pasteurorg.ru/files/materials/d4bcbb_2c9c68ee476243fb886edf678afb9764_mv2_d_2112_2816_s_2.jpg">
            <a:extLst>
              <a:ext uri="{FF2B5EF4-FFF2-40B4-BE49-F238E27FC236}">
                <a16:creationId xmlns:a16="http://schemas.microsoft.com/office/drawing/2014/main" id="{6C2C4F4A-C68C-4F77-9BAE-271AE84D4AB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641" y="664000"/>
            <a:ext cx="17811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ww.pasteurorg.ru/files/materials/d4bcbb_446dcb4f54bf4c3389faebacfc5ddc91_mv2.jpg">
            <a:extLst>
              <a:ext uri="{FF2B5EF4-FFF2-40B4-BE49-F238E27FC236}">
                <a16:creationId xmlns:a16="http://schemas.microsoft.com/office/drawing/2014/main" id="{CB4D2B13-278F-4D53-8B73-F908203065D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57" y="3666251"/>
            <a:ext cx="1676400" cy="219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www.pasteurorg.ru/files/materials/d4bcbb_b9d5a4271e634ea1b5574270f5567bed_mv2.jpg">
            <a:extLst>
              <a:ext uri="{FF2B5EF4-FFF2-40B4-BE49-F238E27FC236}">
                <a16:creationId xmlns:a16="http://schemas.microsoft.com/office/drawing/2014/main" id="{EA7422F5-1846-4169-8975-1F2124120DD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385" y="3685301"/>
            <a:ext cx="1570381" cy="2180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274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B6DF364-2A7A-473D-87A9-BA11DD0F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243" y="92765"/>
            <a:ext cx="5971830" cy="861391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Основатели Института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A7B0D801-DC82-4D2F-AFBF-C9F4A05E9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043" y="1484243"/>
            <a:ext cx="5724940" cy="5373757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Либерман Яков Юльевич (1873-1938)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Георгий Дмитриевич (1875-1950)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архивов Института</a:t>
            </a: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6A22EA-EDC4-4E52-B9ED-38F963A8D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9542" y="954155"/>
            <a:ext cx="6421412" cy="5811080"/>
          </a:xfrm>
        </p:spPr>
        <p:txBody>
          <a:bodyPr>
            <a:norm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Маслаковец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Пётр Петрович (1871-1933)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 descr="http://www.pasteurorg.ru/files/materials/d4bcbb_bc481f360fdf4804b1d14968ea580c29_mv2.jpg">
            <a:extLst>
              <a:ext uri="{FF2B5EF4-FFF2-40B4-BE49-F238E27FC236}">
                <a16:creationId xmlns:a16="http://schemas.microsoft.com/office/drawing/2014/main" id="{7EA88BFC-BEF3-46FE-BFEA-2A8FF48A0E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24" y="2627242"/>
            <a:ext cx="2613991" cy="327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pasteurorg.ru/files/materials/d4bcbb_8d911b255c4b45099acba2a8899e891c_mv2.jpg">
            <a:extLst>
              <a:ext uri="{FF2B5EF4-FFF2-40B4-BE49-F238E27FC236}">
                <a16:creationId xmlns:a16="http://schemas.microsoft.com/office/drawing/2014/main" id="{FBD09EFC-0209-465B-AB28-CBE13CE5EA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69" y="2627242"/>
            <a:ext cx="2613991" cy="330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pasteurorg.ru/files/materials/d4bcbb_0a3fbe37dbc24dbcbd71afc41e3a7478_mv2.jpg">
            <a:extLst>
              <a:ext uri="{FF2B5EF4-FFF2-40B4-BE49-F238E27FC236}">
                <a16:creationId xmlns:a16="http://schemas.microsoft.com/office/drawing/2014/main" id="{A23774FE-A831-4910-8D06-10494FC63C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27242"/>
            <a:ext cx="2413298" cy="330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FB8733-7AAB-4F0F-9055-773535316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668" y="1363777"/>
            <a:ext cx="3167149" cy="456988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76C54C-9410-4118-A617-BECA79376FEA}"/>
              </a:ext>
            </a:extLst>
          </p:cNvPr>
          <p:cNvSpPr/>
          <p:nvPr/>
        </p:nvSpPr>
        <p:spPr>
          <a:xfrm flipH="1">
            <a:off x="5909542" y="6106655"/>
            <a:ext cx="6094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Из архивов ПСПбГМУ                     Из архивов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Казимировой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А.Д.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6836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FCC50B-2A39-44DC-9E21-E708A9CF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2" y="-106017"/>
            <a:ext cx="8044069" cy="70236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Либерман Яков Юльевич (1873-1938)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EE70307-FA7E-4270-8EB4-332AE3FA2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09" y="596348"/>
            <a:ext cx="9998336" cy="626165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Яков Юльевич Либерман родился 22 июля 1873 г. в г. Бельцы Бессарабской губернии Российской империи (ныне Молдавия) 		в семье мещанина-торговца.  В 1895 г. окончил 2-ю гимназию в Одессе; в 1900 г. - медицинский факультет 			факультет Императорского Казанского университета, по окончании которого уехал на Урал, где работал 			до 1904 г. земским заводским врачом Екатеринбургского уезда Пермской губернии. С июня 1904 г. по январь 1906 г. был призван из запаса военно-медицинских чиновников; состоял младшим врачом 283-го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Бугульминского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пехотного полка.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1906 по 1911 гг. работал помощником заведующего Кожной клиники Института экспериментальной медицины (ИЭМ); совместно с П.П. </a:t>
            </a:r>
            <a:r>
              <a:rPr lang="ru-RU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Маслаковцом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Г.Д. </a:t>
            </a:r>
            <a:r>
              <a:rPr lang="ru-RU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Белоновским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занимался проблемой сифилиса. Работа в этом направлении привела к созданию лаборатории вне стен ИЭМ - в 1908 г. силами Я.Ю. Либермана, П.П. </a:t>
            </a:r>
            <a:r>
              <a:rPr lang="ru-RU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Маслаковца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Г.Д. </a:t>
            </a:r>
            <a:r>
              <a:rPr lang="ru-RU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Белоновского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создана Первая серо-диагностическая лаборатория, которая разместилась на Большом проспекте Петроградской стороны в доме № 35-в. В 1910 г. учреждение уже имело статус Бактериологического и Диагностического Института; с 1911 г. - Санкт-Петербургского Частного Бактериологического и Диагностического Института. Во время революции Институт был национализирован и преобразован во Вторую Городскую лабораторию. 4 апреля 1923 г. приказом Петроградского Губернского отдела здравоохранения Вторая Городская бактериологическая лаборатория была преобразована в Петроградский Бактериологический и Диагностический Институт. На основании ходатайства </a:t>
            </a:r>
            <a:r>
              <a:rPr lang="ru-RU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Губздравотдела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Президиумом </a:t>
            </a:r>
            <a:r>
              <a:rPr lang="ru-RU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Петрогубисполкома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мая 1923 г. учреждение переименовано в Петроградский Бактериологический Институт имени Пастера (в ознаменование 100-летия со дня рождения Пастера).</a:t>
            </a:r>
          </a:p>
          <a:p>
            <a:pPr marL="0" indent="0" algn="just"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1911 г. Я.Ю. Либерман перешел на работу преподавателя-ассистента при кафедре гигиены Микробиологического института для усовершенствования врачей. В 1914-1918 гг. служил в армии, работая в области борьбы с эпидемиями. В 1918 г., демобилизовавшись из армии, с проф. Д.К. Заболотным работал над проблемой холеры. Осенью 1918 г. Я.Ю. Либерман уехал отдыхать в г. Ессентуки; через месяц - в г. Бердянск, где в это время находились его родители. Белыми был мобилизован в качестве врача и отправлен в г. Екатеринодар, где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заведовал полувоенизированной Краевой санитарной комиссией; после отхода белых комиссия была переведена в г. Севастополь; после установления Советской власти в Крыму комиссия была преобразована в Севастопольский Бактериологический институт, директором которого Я.Ю. Либерман оставался до 1921 г. 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1921 г. в связи с начавшимся в стране голодом Наркомздравом был направлен в Москву для работы в АРА (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ARA - негосударственная организация США, оказывающая помощь Советской России в ликвидации голода 1921-1923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 конце 1922 г. Я.Ю. Либерман вернулся в г. Петроград; в апреле 1923 г. был назначен директором Петроградского Бактериологического и Диагностического Института, которым руководил до декабря 1930 г.​</a:t>
            </a:r>
          </a:p>
          <a:p>
            <a:pPr marL="0" indent="0" algn="just">
              <a:buNone/>
            </a:pP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декабря 1930 г. Я.Ю. Либерман был арестован по обвинению "в развале </a:t>
            </a:r>
            <a:r>
              <a:rPr lang="ru-RU" sz="5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сывороточно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-вакцинного дела, в срыве компаний по борьбе с эпидемическими заболеваниями…". По существу дела, проходящие по делу лица виновными себя не признали. По Постановлению коллегии ОГПУ от 2 ноября 1931 г. Я.Ю. Либерман был осужден по ст. 58-7* к заключению в концлагерь сроком на 5 лет с заменой высылкой в Алма-Ату (Казахстан) на тот же срок. 10 сентября 1933 г. от наказания был освобожден досрочно. В 1937 г. вновь привлечен в качестве обвиняемого по ст. 58-10* и 58-11* УК и арестован. Расстрелян 29 января 1938 г. в Ленинграде по приговору комиссии НКВД и Прокуратуры СССР; реабилитирован в 1956 г. (Постановлением Президиума Ленинградского Городского суда от 13 июля 1956 г.).</a:t>
            </a:r>
          </a:p>
          <a:p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C937A0D-46CF-44EB-8233-B31220036F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677" y="106018"/>
            <a:ext cx="1847515" cy="2544418"/>
          </a:xfrm>
        </p:spPr>
      </p:pic>
    </p:spTree>
    <p:extLst>
      <p:ext uri="{BB962C8B-B14F-4D97-AF65-F5344CB8AC3E}">
        <p14:creationId xmlns:p14="http://schemas.microsoft.com/office/powerpoint/2010/main" val="2748427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97627CA-2CC8-4914-86DF-EDC5E3BF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0"/>
            <a:ext cx="11211339" cy="636104"/>
          </a:xfrm>
        </p:spPr>
        <p:txBody>
          <a:bodyPr>
            <a:normAutofit/>
          </a:bodyPr>
          <a:lstStyle/>
          <a:p>
            <a:r>
              <a:rPr lang="ru-RU" sz="3000" dirty="0"/>
              <a:t>Гобелен-триптих «Страницы истории микробиологии»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C8FCD90-F8D1-4E8F-B641-DDC749233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6800648" y="2743200"/>
            <a:ext cx="5682899" cy="4353340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Памятная медаль, побывавшая в космосе и вымпел с подписями космонавтов  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082CB5-284C-400C-91F1-4671B0AA9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5145" y="636103"/>
            <a:ext cx="4116855" cy="6221897"/>
          </a:xfrm>
        </p:spPr>
        <p:txBody>
          <a:bodyPr>
            <a:no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Майя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Хермановна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Гринфелде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автор гобелена (1985) 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голландский учёный, создатель микроскопа Антони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Левенгук (1632-1723)</a:t>
            </a:r>
          </a:p>
          <a:p>
            <a:pPr marL="0" indent="0" algn="just">
              <a:buNone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«Луи Пастер – основоположник микробиологии» (И. Мечников, Л. Пастер, первое применение вакцины против бешенства мальчику Иозефу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Мейстеру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(1885) </a:t>
            </a:r>
          </a:p>
          <a:p>
            <a:pPr marL="0" indent="0" algn="just">
              <a:buNone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«Космическая микробиология» (1982)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EA8100-7158-48E1-B73D-8616E0FE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3" y="636104"/>
            <a:ext cx="7757092" cy="3485322"/>
          </a:xfrm>
          <a:prstGeom prst="rect">
            <a:avLst/>
          </a:prstGeom>
        </p:spPr>
      </p:pic>
      <p:pic>
        <p:nvPicPr>
          <p:cNvPr id="8" name="Рисунок 7" descr="http://www.pasteurorg.ru/files/materials/d4bcbb_5577c4af8a0741e0a2979a2529501eac_mv2.jpg">
            <a:extLst>
              <a:ext uri="{FF2B5EF4-FFF2-40B4-BE49-F238E27FC236}">
                <a16:creationId xmlns:a16="http://schemas.microsoft.com/office/drawing/2014/main" id="{5D6ABBF1-088A-4501-844D-3EF08918833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93" y="3637722"/>
            <a:ext cx="4916555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111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B6DF364-2A7A-473D-87A9-BA11DD0F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516" y="48291"/>
            <a:ext cx="8147713" cy="62406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Маслаковец</a:t>
            </a:r>
            <a:r>
              <a:rPr lang="ru-RU" dirty="0"/>
              <a:t> Пётр Петрович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(1871-1933)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7EABE8-46A0-4E7D-B8AF-B10BCB5411E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174811" y="700345"/>
            <a:ext cx="10125635" cy="63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Петр Петрович </a:t>
            </a:r>
            <a:r>
              <a:rPr kumimoji="0" lang="ru-RU" altLang="ru-RU" sz="13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Маслаковец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в 1871 г. в деревне </a:t>
            </a:r>
            <a:r>
              <a:rPr kumimoji="0" lang="ru-RU" altLang="ru-RU" sz="13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Маслаковка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Черниговской губернии. Его отец – 		</a:t>
            </a:r>
            <a:r>
              <a:rPr kumimoji="0" lang="ru-RU" altLang="ru-RU" sz="13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Маслаковец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Петр Алексеевич, из потомственных дворян, земский врач, в 1919 г. погиб; мать – </a:t>
            </a:r>
            <a:r>
              <a:rPr kumimoji="0" lang="ru-RU" altLang="ru-RU" sz="13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Маслаковец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Юлия Ивановна, урожденная Жданович.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1891 г. П.П. </a:t>
            </a:r>
            <a:r>
              <a:rPr kumimoji="0" lang="ru-RU" altLang="ru-RU" sz="13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Маслаковец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окончил классическую Черниговскую гимназию и поступил в Киевский университет, в которой проучился 2 курса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в 1894 г. перевелся на 3-й курс Петербургской Военно-Медицинской Академии, которую окончил в 1897 г. с отличием со званием лекаря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Как получавший в академии стипендию военного ведомства, зачислен младшим врачом в 165-й Ковельский пехотный полк. В 1899 г. вышел в отставку. Разжалован из военных врачей по делу «Союза борьбы за освобождение рабочего класса»; выслан на 3 года в Уржум Вятской губернии, где работал в земской больнице.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ссылки </a:t>
            </a:r>
            <a:r>
              <a:rPr kumimoji="0" lang="ru-RU" altLang="ru-RU" sz="13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1902 г. получил место заведующего колонией и лечебницей Красного Креста в Пятигорске; с 1903 г., кроме заведования учреждениями Красного Креста и руководства занятиями сестер милосердия, до 1905 г. занимал должность врача Пятигорской группы Кавказских Минеральных Вод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1905 г. Петр Петрович был арестован, как член Революционного комитета Пятигорской Республики и приговорен по 102-й статье; был освобожден на поруки, после чего выехал за границу.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1906 г. вернулся в Россию, работал в диагностической клинике Левина в Институте экспериментальной медицины (ИЭМ); получил премию за разработку техники реакции Вассермана; в феврале 1907 г. прослушал курс практической бактериологии при патолого-бактериологическом кабинете ИЭМ под руководством д-ра Н.К. Шульца; с марта 1907 г. работал под руководством проф. Д.К. Заболотного в сифилидологической лаборатории ИЭМ; с июня по октябрь 1907 г. был совместно с Д.К. Заболотным командирован на эпидемию холеры в Астрахань и Самару, где под его руководством изучал малярию, холеру и чуму. После возвращения работал младшим ассистентом на кафедре бактериологии ИЭМ.</a:t>
            </a:r>
          </a:p>
          <a:p>
            <a:pPr marL="0" indent="0" algn="just" defTabSz="914400">
              <a:buClrTx/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1908 г. совместно с Я.Ю.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Либерманаом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П.П.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Маслаковцом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создал Первую серо-диагностическую лабораторию, преобразованную впоследствии в Диагностический и Бактериологический институт.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1909 г. П.П. </a:t>
            </a:r>
            <a:r>
              <a:rPr kumimoji="0" lang="ru-RU" altLang="ru-RU" sz="13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Маслаковец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стал доктором медицины, работал также в Медицинском женском институте; с 1916 г. – ассистент кафедры микробиологии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 1918 г. служил в Белой армии врачом. В 1919 г. переехал в Севастополь, где с 1920 г. работал заместителем директора, а с 1921 по 1922 гг. – директором Севастопольского Бактериологического института. С 1922 г. П.П. </a:t>
            </a:r>
            <a:r>
              <a:rPr kumimoji="0" lang="ru-RU" altLang="ru-RU" sz="13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Маслаковец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старший прозектор кафедры микробиологии Медицинского института в Петрограде; с 1923 г. – старший преподаватель, в 1926-1928 гг. заведовал кафедрой, замещая профессора Д.К. Заболотного; с 1928 по 1931 г. – заведующий кафедрой микробиологии Медицинского института.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1929 г. – приват-доцент и заведующий эпидемиологическим отделом Института имени Пастера.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​30 января 1931 г. Петр Петрович </a:t>
            </a:r>
            <a:r>
              <a:rPr kumimoji="0" lang="ru-RU" altLang="ru-RU" sz="13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Маслаковец</a:t>
            </a:r>
            <a:r>
              <a:rPr kumimoji="0" lang="ru-RU" altLang="ru-RU" sz="13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был арестован по групповому «делу бактериологов»; 2 ноября приговорен к 5 годам исправительно-трудовых лагерей (ИТЛ) с заменой на ссылку; отправлен в Алма-Ату, где работал в очагах эпидемии малярии; скончался там же в 1933 г.</a:t>
            </a:r>
            <a:endParaRPr kumimoji="0" lang="ru-RU" altLang="ru-RU" sz="13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 descr="http://www.pasteurorg.ru/files/materials/d4bcbb_0a3fbe37dbc24dbcbd71afc41e3a7478_mv2.jpg">
            <a:extLst>
              <a:ext uri="{FF2B5EF4-FFF2-40B4-BE49-F238E27FC236}">
                <a16:creationId xmlns:a16="http://schemas.microsoft.com/office/drawing/2014/main" id="{A06A3A29-D7D9-481C-8590-C1E1533082BC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446" y="188260"/>
            <a:ext cx="1891554" cy="252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8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DE814-DC80-4F43-A844-B098DD37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2" y="0"/>
            <a:ext cx="9422295" cy="702365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Белоновский</a:t>
            </a:r>
            <a:r>
              <a:rPr lang="ru-RU" dirty="0"/>
              <a:t> Георгий Дмитриевич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(1875-1950)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4C8785-18A3-4326-A4B1-6C549B257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792" y="702365"/>
            <a:ext cx="9952382" cy="6155635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Георгий Дмитриевич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5 марта 1875 г. в Таганроге, в семье чиновника. После окончания гимназии в 			в 1893 г. поступил на 1-й курс медицинского факультета Киевского университета, откуда позднее перевелся в 					Петербургскую Военно-медицинскую академию, которую окончил в 1899 г.</a:t>
            </a:r>
          </a:p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1902 г. защитил докторскую диссертацию «О влиянии специфической гемолитической сыворотки на искусственное и естественное малокровие». Первоначальное бактериологическое образование получил под руководством С.С. Боткина и В.И. Исаева.</a:t>
            </a:r>
          </a:p>
          <a:p>
            <a:pPr marL="0" indent="0" algn="just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1905-1907 гг. работал за границей, в том числе, в лаборатории И.И. Мечникова в Институте Пастера (Париж)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лабораториях Ю.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Моргенрота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Э.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Сальковски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(Берлин), Э.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Маральяно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(Генуя), А. Райта (Лондон). В 1908 г. совместно с Я.Ю.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Либерманаом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П.П.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Маслаковцом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Г.Д.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Белоновским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создал Первую серо-диагностическую лабораторию, преобразованную в Диагностический и Бактериологический институт.</a:t>
            </a:r>
          </a:p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Г.Д.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принимал участие в борьбе с эпидемиями: цинги (1899 г., Поволжье), холеры (1908-1910 гг., Кронштадт), чумы (1917 г., Трапезунд), сыпного и возвратного тифа (1918-1922 гг., Одесса). В 1907-1921 гг. Г.Д.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заведующий лабораторией Морского госпиталя в Кронштадте.</a:t>
            </a:r>
          </a:p>
          <a:p>
            <a:pPr marL="0" indent="0" algn="just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1908 г. – приват-доцент, с марта 1917 г. – профессор, заведующий кафедрой бактериологии Императорского клинического института Великой княгини Елены Павловны.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Октябрьской революции 1917 г. деятельность Клинического института переходит на государственную основу, а в 1924 г. учреждение получает новое название – Ленинградский Государственный институт для усовершенствования врачей (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ЛенГИДУВ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 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1929 г.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Белоновский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Г.Д. избран членом-корреспондентом Академии Наук СССР. В 1936 г. Георгий Дмитриевич стал деканом Санитарно-гигиенического факультета института.</a:t>
            </a:r>
          </a:p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августа 1938 г. ученого арестовали по обвинению в участии в контрреволюционной диверсионно-террористической организации микробиологов (ст. 58 п/п. 8, 9, 11 УК РСФСР); постановлением военного прокурора Главной военной прокуратуры г. Москва от 19 ноября 1939 г. было установлено, что материалами дела преступная деятельность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Белоновского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Г.Д. не доказана; принято решение о прекращении дела и его немедленном освобождении.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Г.Д. был восстановлен в должности профессора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ЛенГИДУВ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кафедру бактериологии и эпидемиологии (с 1938 г. – кафедра микробиологии) 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ЛенГИДУВ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Г.Д.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Белоновский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возглавлял более 30 лет, до самой смерти.</a:t>
            </a:r>
          </a:p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Г.Д.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автором более 60 научных трудов по эпидемиологии, проблемам иммунитета и медицинской бактериологии, в том числе ряда работ по экспериментальному обследованию чумы. Основные труды относятся к обоснованию нового направления –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химиовакцинотерапии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т.е. элективного распределения химиотерапевтических веществ во взаимодействии их с вакцинами. Ряд работ ученого и его учеников посвящен изучению клеточного иммунитета.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предложил метод иммунизации против скарлатины путем пульверизации вирус-токсина (1927). Ему принадлежит первое в СССР (совместно с В.А.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Таранухиным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1918) сообщение о том, что возбудителем гриппа является не палочка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Пфейффера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вирус. Он описал первый опыт применения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противобрюшно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-тифозных прививок в России, выдвинул гипотезу о том, что возбудителем гриппа является фильтрующийся вирус, был одним из главных инициаторов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кальметтизации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(противотуберкулезной вакцинации для новорожденных) в СССР.</a:t>
            </a:r>
          </a:p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Дмитриевич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Белоновский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умер 25 июля 1950 г. в Ленинграде, похоронен на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Большеохтинском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кладбище.</a:t>
            </a:r>
          </a:p>
          <a:p>
            <a:endParaRPr lang="ru-RU" dirty="0"/>
          </a:p>
        </p:txBody>
      </p:sp>
      <p:pic>
        <p:nvPicPr>
          <p:cNvPr id="5" name="Объект 4" descr="http://www.pasteurorg.ru/files/materials/d4bcbb_8d911b255c4b45099acba2a8899e891c_mv2.jpg">
            <a:extLst>
              <a:ext uri="{FF2B5EF4-FFF2-40B4-BE49-F238E27FC236}">
                <a16:creationId xmlns:a16="http://schemas.microsoft.com/office/drawing/2014/main" id="{373A3A7A-08F0-4F60-89CC-AF974909CBC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0"/>
            <a:ext cx="1971675" cy="284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352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D6DB5-0A76-4387-88D5-58589D7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70" y="0"/>
            <a:ext cx="12000930" cy="8188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Директора: Рапопорт Л.Г., Конова А.Р., Крылов В.Н.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Н.П., Михайлов И.Ф.  – поиски сведений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429C5-9739-4B8A-B516-98BB876A2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991160"/>
            <a:ext cx="4313864" cy="49200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2CAB13-D449-4D55-A21C-44FE08EAD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73940" y="6037092"/>
            <a:ext cx="3911378" cy="51604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фондов Объединенного архива КЗ СПб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55CCF7-E134-4925-B644-0D5A96A62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7" y="991160"/>
            <a:ext cx="5806982" cy="30009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2DEF87-5924-45B4-8654-578FDC156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91" y="2757678"/>
            <a:ext cx="3980281" cy="3654101"/>
          </a:xfrm>
          <a:prstGeom prst="rect">
            <a:avLst/>
          </a:prstGeom>
        </p:spPr>
      </p:pic>
      <p:cxnSp>
        <p:nvCxnSpPr>
          <p:cNvPr id="15" name="Соединитель: уступ 14">
            <a:extLst>
              <a:ext uri="{FF2B5EF4-FFF2-40B4-BE49-F238E27FC236}">
                <a16:creationId xmlns:a16="http://schemas.microsoft.com/office/drawing/2014/main" id="{ECBC3D27-222D-4F85-8604-F729E356A0E7}"/>
              </a:ext>
            </a:extLst>
          </p:cNvPr>
          <p:cNvCxnSpPr/>
          <p:nvPr/>
        </p:nvCxnSpPr>
        <p:spPr>
          <a:xfrm>
            <a:off x="11376212" y="6373906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936668-2044-4937-A1DF-50F03734A9E9}"/>
              </a:ext>
            </a:extLst>
          </p:cNvPr>
          <p:cNvSpPr/>
          <p:nvPr/>
        </p:nvSpPr>
        <p:spPr>
          <a:xfrm flipH="1">
            <a:off x="1497495" y="6391068"/>
            <a:ext cx="2517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архива Института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3CE9DD-2B88-4A8C-97AF-CF74C01124D6}"/>
              </a:ext>
            </a:extLst>
          </p:cNvPr>
          <p:cNvSpPr/>
          <p:nvPr/>
        </p:nvSpPr>
        <p:spPr>
          <a:xfrm>
            <a:off x="4710938" y="4983479"/>
            <a:ext cx="3394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(… с лета 1943 до начала 1945 г.) институтом руководила ленинградка Анна Романовна Конова</a:t>
            </a:r>
          </a:p>
          <a:p>
            <a:pPr algn="ctr"/>
            <a:r>
              <a:rPr lang="ru-RU" sz="16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(выдержка с сайта Казанского НИИ эпидемиологии и микробиологии)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7157DA-ED11-4A62-A724-90F971480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1003203"/>
            <a:ext cx="2033170" cy="29888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D97CA8-9BF9-4BB0-BFC1-C58C01991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94" y="991160"/>
            <a:ext cx="3582502" cy="486159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75969A-81B5-4A6D-88A6-04E3E0D899A7}"/>
              </a:ext>
            </a:extLst>
          </p:cNvPr>
          <p:cNvSpPr/>
          <p:nvPr/>
        </p:nvSpPr>
        <p:spPr>
          <a:xfrm>
            <a:off x="5745480" y="3992097"/>
            <a:ext cx="2758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архива М.И. Михайлова</a:t>
            </a:r>
          </a:p>
        </p:txBody>
      </p:sp>
    </p:spTree>
    <p:extLst>
      <p:ext uri="{BB962C8B-B14F-4D97-AF65-F5344CB8AC3E}">
        <p14:creationId xmlns:p14="http://schemas.microsoft.com/office/powerpoint/2010/main" val="4037094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93517E1-F336-4D7C-AA0C-E1D5D6596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4" y="0"/>
            <a:ext cx="10336696" cy="662609"/>
          </a:xfrm>
        </p:spPr>
        <p:txBody>
          <a:bodyPr/>
          <a:lstStyle/>
          <a:p>
            <a:pPr algn="ctr"/>
            <a:r>
              <a:rPr lang="ru-RU" dirty="0"/>
              <a:t>Никитин Михаил Яковлевич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664DA8-69D1-40B2-911A-CF2F30221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3022" y="795130"/>
            <a:ext cx="4951169" cy="6192524"/>
          </a:xfrm>
        </p:spPr>
        <p:txBody>
          <a:bodyPr>
            <a:norm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церемония открытия мемориальной доски в память о Никитине Михаиле Яковлевиче - директоре Института в 1957-1960 и 1961-1971 гг., в период руководства которого было построено это здание (30 октября 2018 г., Медицинский центр Института)</a:t>
            </a:r>
          </a:p>
          <a:p>
            <a:pPr algn="just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Яковлевич многие годы был начальником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Госсанинспекции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Ленинграда, руководил органами санитарного надзора в условиях блокады города; с 1944 г. был директором Ленинградского НИИ радиационной гигиены. В 1955-1957 гг. работал советником при Министерстве здравоохранения Китайской Народной Республики. С 1960 по 1961 гг. был заместителем министра здравоохранения СССР и Главным государственным санитарным инспектором СССР </a:t>
            </a:r>
            <a:endParaRPr lang="ru-RU" i="1" dirty="0"/>
          </a:p>
        </p:txBody>
      </p:sp>
      <p:pic>
        <p:nvPicPr>
          <p:cNvPr id="7" name="Объект 6" descr="http://www.pasteurorg.ru/files/photogallery/141/big/IMG_2678.JPG">
            <a:extLst>
              <a:ext uri="{FF2B5EF4-FFF2-40B4-BE49-F238E27FC236}">
                <a16:creationId xmlns:a16="http://schemas.microsoft.com/office/drawing/2014/main" id="{21A0BAC0-09EE-4415-8B27-FE767D694EC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5" y="3575713"/>
            <a:ext cx="4828204" cy="317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3F0F4F-5361-42E4-BC41-56A4A03248B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74" y="654781"/>
            <a:ext cx="4248150" cy="2774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855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B2072-9952-4A3B-B41A-7EE5372B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595" y="-32808"/>
            <a:ext cx="9887846" cy="118682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 годы Великой Отечественной войны и блокады Ленинграда – противоэпидемический щит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C07F39-3971-4B54-9EBA-CCECFE04F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007165"/>
            <a:ext cx="4313864" cy="4904057"/>
          </a:xfrm>
        </p:spPr>
        <p:txBody>
          <a:bodyPr>
            <a:norm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Института, 1945 г.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3AECEB-F6DA-42C5-8E09-B2CC82920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4092" y="1007166"/>
            <a:ext cx="3415333" cy="7207194"/>
          </a:xfrm>
        </p:spPr>
        <p:txBody>
          <a:bodyPr>
            <a:norm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отряд, 1942 г.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 algn="r">
              <a:spcBef>
                <a:spcPts val="0"/>
              </a:spcBef>
              <a:buNone/>
            </a:pP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составлен в 1945 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Н.К. Токаревичем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(издан в 2008 г. под ред.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Жебруна А.Б.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русском и французском языках)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http://www.pasteurorg.ru/files/materials/d4bcbb_da099b6e48e243f199a67e2bc23c613e_mv2.jpg">
            <a:extLst>
              <a:ext uri="{FF2B5EF4-FFF2-40B4-BE49-F238E27FC236}">
                <a16:creationId xmlns:a16="http://schemas.microsoft.com/office/drawing/2014/main" id="{1B2DCD93-4D24-4227-B2CE-C6FA0D3ADD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3" y="1358706"/>
            <a:ext cx="6308035" cy="414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2EBFBD-0786-4769-A364-197385BDDFA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4" y="1358707"/>
            <a:ext cx="5236531" cy="339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asteurorg.ru/files/materials/d4bcbb_a4de8084787b46c8a3effb508e213783_mv2%20copy%201.jpg">
            <a:extLst>
              <a:ext uri="{FF2B5EF4-FFF2-40B4-BE49-F238E27FC236}">
                <a16:creationId xmlns:a16="http://schemas.microsoft.com/office/drawing/2014/main" id="{1421C32C-89F0-4E00-91BA-C2639A58F0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66" y="4482143"/>
            <a:ext cx="3415334" cy="232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D927E0-4DA1-40B6-A6EC-CBD9359D8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070" y="4482143"/>
            <a:ext cx="3614177" cy="23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74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6E6C104-329D-4A75-A5E0-E62F85C86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2173356" y="1"/>
            <a:ext cx="8121907" cy="6228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Бессмертный полк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D62CE6C2-F855-4F39-9704-99135E4F6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7092" y="4777381"/>
            <a:ext cx="8915399" cy="1126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FA61D9-0DCA-4E54-85D5-16A4D102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2" y="622854"/>
            <a:ext cx="9221588" cy="613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9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032EB72-F4F7-44D8-8397-081FE77DF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0"/>
            <a:ext cx="6448107" cy="8077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Бессмертный полк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DF7F466-1842-40AE-89A7-6D71CF174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52187" y="2626347"/>
            <a:ext cx="2602653" cy="1000773"/>
          </a:xfrm>
        </p:spPr>
        <p:txBody>
          <a:bodyPr>
            <a:normAutofit lnSpcReduction="10000"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последнего письма с Ленинградского фронта Стрелкова Р.Г., май 1942 г.</a:t>
            </a:r>
          </a:p>
        </p:txBody>
      </p:sp>
      <p:pic>
        <p:nvPicPr>
          <p:cNvPr id="8" name="Объект 9">
            <a:extLst>
              <a:ext uri="{FF2B5EF4-FFF2-40B4-BE49-F238E27FC236}">
                <a16:creationId xmlns:a16="http://schemas.microsoft.com/office/drawing/2014/main" id="{DAD487C9-26F8-4662-8E38-E3AB9CE4F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8" y="807720"/>
            <a:ext cx="8915399" cy="58183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5A21E6-975D-4EEA-9192-2CA9BB6C2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13" y="807720"/>
            <a:ext cx="4857327" cy="18186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AE85E6-CD3C-4270-929D-F162FB783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529" y="3685644"/>
            <a:ext cx="2109968" cy="29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62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E0DD4-0395-4016-B3A2-DC441688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0"/>
            <a:ext cx="11909612" cy="82027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– член Международной Сети институтов Пастера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D0CE0-2299-4306-8283-372BAB518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707" y="1297263"/>
            <a:ext cx="7293975" cy="5615559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Инсталляция «Международная Сеть институтов Пастера» выставочного проекта «Выражаясь научно», Дом-музей Шаляпина, май 2017 г.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513232-EB98-40F6-A1DB-A70DE605F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6143" y="4850295"/>
            <a:ext cx="4835856" cy="200770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1993 г. была подписана декларация о приеме Института в Международную Сеть институтов Пастера в качестве постоянного члена</a:t>
            </a:r>
          </a:p>
          <a:p>
            <a:pPr algn="just"/>
            <a:r>
              <a:rPr lang="ru-R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Сеть входят 33 института, расположенные на пяти континентах в 26 странах мира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6509C3-F499-4270-8796-E20CAC6E017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796" y="670145"/>
            <a:ext cx="3132913" cy="395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62987A-F648-47EC-9654-B193093AB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98" y="1297263"/>
            <a:ext cx="7123576" cy="44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91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1B1CF-3568-47A9-B487-5F6D798A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0"/>
            <a:ext cx="6584942" cy="71023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Актовые дни Института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3F73B-58A1-458E-A4FA-A852F3730B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Перадзе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9CA2F3-F288-4D07-AACD-E1FD2E8631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При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5EE060-E89F-4913-B7D8-A7ED1CDF50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9" y="642728"/>
            <a:ext cx="11245214" cy="606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asteurorg.ru/files/materials/1-6.jpg">
            <a:extLst>
              <a:ext uri="{FF2B5EF4-FFF2-40B4-BE49-F238E27FC236}">
                <a16:creationId xmlns:a16="http://schemas.microsoft.com/office/drawing/2014/main" id="{F941A8FC-04A8-4FFF-8A68-E180555D92F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35" y="3429000"/>
            <a:ext cx="5196576" cy="322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pasteurorg.ru/files/materials/%D0%91%D0%94%D0%A2-%D1%81%D1%82%D0%B0%D1%80%D0%BE%D0%B5_%D1%84%D0%BE%D1%82%D0%BE.jpg">
            <a:extLst>
              <a:ext uri="{FF2B5EF4-FFF2-40B4-BE49-F238E27FC236}">
                <a16:creationId xmlns:a16="http://schemas.microsoft.com/office/drawing/2014/main" id="{F9F39F8D-5DAB-4A56-A886-50C9FC61785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719" y="794907"/>
            <a:ext cx="5048250" cy="3220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916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8777A-AD55-4F33-BF7B-C814EE03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018"/>
            <a:ext cx="12192000" cy="8481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Экспозиция к 194-й годовщине со дня рождения Пастера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BFF57B-5C8B-4AFD-9061-3E6B827EF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574" y="1152939"/>
            <a:ext cx="11741426" cy="5705061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экспозиции, декабрь 2016 г.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Грядущие поколения, конечно, дополнят дело Пастера, но как бы далеко они ни зашли вперёд, они будут идти по проложенному им пути, а более этого в науке не может сделать даже гений» (К.А. Тимирязев, 1923 г.)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4ABDB3-5272-414D-BBB3-E3BE5ABE7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319550"/>
            <a:ext cx="4313864" cy="379675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 descr="http://www.pasteurorg.ru/files/materials/d4bcbb_69f5858474db4043893b0b08761e7b00_mv2.jpg">
            <a:extLst>
              <a:ext uri="{FF2B5EF4-FFF2-40B4-BE49-F238E27FC236}">
                <a16:creationId xmlns:a16="http://schemas.microsoft.com/office/drawing/2014/main" id="{475AB248-DF20-4106-81DA-0DB148E950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18" y="848142"/>
            <a:ext cx="5989982" cy="4268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4711E0-D0F7-42BF-89A5-9B06CB1F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09" y="1736036"/>
            <a:ext cx="5879806" cy="30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401B19F-5CBB-4275-B0ED-D28D3B5EF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4757530" cy="23853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Института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505E84-9203-419E-AD6C-AB271F772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96" y="-1"/>
            <a:ext cx="7341705" cy="6857999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1C0987C6-8BDE-4DBF-BC94-3D464F568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557" y="530087"/>
            <a:ext cx="4147930" cy="6564980"/>
          </a:xfrm>
        </p:spPr>
        <p:txBody>
          <a:bodyPr>
            <a:norm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структуру Института входят 15 научных лабораторий и 4 отдела, на базе которых действуют две Субнациональные лаборатории ВОЗ, два референс-центра, региональные центры, Северо-Западный Окружной центр по профилактике и борьбе со СПИД</a:t>
            </a:r>
          </a:p>
          <a:p>
            <a:pPr algn="just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Института также входят Испытательный лабораторный центр, Медицинский центр, Издательство и Опытно-промышленное производство, выпускающее широкий спектр диагностических препаратов и селективных питательных сред для культивирования микроорганизмов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486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1B1F3-5BFA-4DAC-B31E-C04B37596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0"/>
            <a:ext cx="11516139" cy="106017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Светлой памяти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Пастеровцев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нашим Семьям посвящается…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A5963C-8E19-4E99-AA5A-8946A1126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4523" y="901148"/>
            <a:ext cx="7619999" cy="5956851"/>
          </a:xfrm>
        </p:spPr>
        <p:txBody>
          <a:bodyPr>
            <a:normAutofit fontScale="85000" lnSpcReduction="20000"/>
          </a:bodyPr>
          <a:lstStyle/>
          <a:p>
            <a:pPr marL="95250" indent="0" algn="ctr">
              <a:spcAft>
                <a:spcPts val="300"/>
              </a:spcAft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indent="0" algn="ctr">
              <a:spcAft>
                <a:spcPts val="300"/>
              </a:spcAft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 руководству и сотрудникам: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Архивного комитета Санкт-Петербурга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Военно-медицинской академии им. С.М. Кирова 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Законодательного Собрания Санкт-Петербурга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Пастера (Париж)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экспериментальной медицины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Казанского НИИ эпидемиологии и микробиологии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Московского ГМСУ им. А.И. Евдокимова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Московского государственного университета им. М.В. Ломоносова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Московского НИИ эпидемиологии и микробиологии им. Г.Н.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Габричевского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 акушерства, гинекологии и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репродуктологии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Д.О.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 гриппа имени А.А.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Смородинцева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Объединенного архива Комитета по здравоохранению Санкт-Петербурга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СПбГМУ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акад. И.П. Павлова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Санкт-Петербурга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Президентской библиотеки им. Б.Н. Ельцина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Академии наук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национальной библиотеки 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государственного исторического архива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Санкт-Петербургского государственного университета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Санкт-Петербургского НИИ эпидемиологии и микробиологии имени Пастера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Санкт-Петербургского научного общества историков медицины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Северо-Западного ГМУ им. И.И. Мечникова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регистрации и архивных фондов ФСБ России 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ТАСС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ФСБ России по Санкт-Петербургу и Ленинградской области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ЦГА историко-политических документов Санкт-Петербурга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Центрального государственного архива НТД СПб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Центрального государственного архива Санкт-Петербурга</a:t>
            </a:r>
          </a:p>
          <a:p>
            <a:pPr marL="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Центрального государственного исторического архива</a:t>
            </a:r>
          </a:p>
          <a:p>
            <a:pPr marL="0">
              <a:spcBef>
                <a:spcPts val="0"/>
              </a:spcBef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 descr="http://www.pasteurorg.ru/files/materials/d4bcbb_07e989770c3641a3a6f4414e2773d696_mv2.jpg">
            <a:extLst>
              <a:ext uri="{FF2B5EF4-FFF2-40B4-BE49-F238E27FC236}">
                <a16:creationId xmlns:a16="http://schemas.microsoft.com/office/drawing/2014/main" id="{745FDAE8-EC32-4132-B4E6-53A0355BD08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" y="1258956"/>
            <a:ext cx="4452732" cy="5400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40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4E07-A8FF-4E3C-8FC3-6432CAB15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0" y="0"/>
            <a:ext cx="6187440" cy="95415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Института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D65978-8572-40BC-B939-461C2C644A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26079" y="954156"/>
            <a:ext cx="9159241" cy="5492364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0CC26B4-D267-4804-9640-C3545318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219200"/>
            <a:ext cx="2926079" cy="5638800"/>
          </a:xfrm>
        </p:spPr>
        <p:txBody>
          <a:bodyPr>
            <a:normAutofit lnSpcReduction="10000"/>
          </a:bodyPr>
          <a:lstStyle/>
          <a:p>
            <a:pPr marL="0" indent="0" algn="ctr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403</a:t>
            </a:r>
          </a:p>
          <a:p>
            <a:pPr marL="0" indent="0" algn="ctr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11 июня 2009 г.  </a:t>
            </a:r>
          </a:p>
          <a:p>
            <a:pPr marL="0" indent="0" algn="ctr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и социального развития РФ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по надзору в сфере защиты прав потребителей и благополучия человека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Порядка работы с электронной почтой и размещения материалов на официальном сайте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сайтах территориальных органов»</a:t>
            </a:r>
          </a:p>
        </p:txBody>
      </p:sp>
    </p:spTree>
    <p:extLst>
      <p:ext uri="{BB962C8B-B14F-4D97-AF65-F5344CB8AC3E}">
        <p14:creationId xmlns:p14="http://schemas.microsoft.com/office/powerpoint/2010/main" val="469080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B6DF364-2A7A-473D-87A9-BA11DD0F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816" y="132523"/>
            <a:ext cx="5608983" cy="821633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Института</a:t>
            </a:r>
            <a:endParaRPr lang="ru-RU" sz="40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A7B0D801-DC82-4D2F-AFBF-C9F4A05E9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985" y="1357795"/>
            <a:ext cx="4937655" cy="4750906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доска директорам Института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AEADF-4627-4A7A-A14A-6D2E16F51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362" y="1357795"/>
            <a:ext cx="5080249" cy="4546049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церемония открытия мемориальной доски, сентябрь 2016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Объект 21">
            <a:extLst>
              <a:ext uri="{FF2B5EF4-FFF2-40B4-BE49-F238E27FC236}">
                <a16:creationId xmlns:a16="http://schemas.microsoft.com/office/drawing/2014/main" id="{91A7E58F-7A8D-402A-AE34-A826686AE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639" y="2226369"/>
            <a:ext cx="6051177" cy="3823574"/>
          </a:xfrm>
          <a:prstGeom prst="rect">
            <a:avLst/>
          </a:prstGeom>
        </p:spPr>
      </p:pic>
      <p:pic>
        <p:nvPicPr>
          <p:cNvPr id="9" name="Объект 10">
            <a:extLst>
              <a:ext uri="{FF2B5EF4-FFF2-40B4-BE49-F238E27FC236}">
                <a16:creationId xmlns:a16="http://schemas.microsoft.com/office/drawing/2014/main" id="{D7F0BDE0-A8FF-43C2-B8CD-E9C9637E8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95" y="2226369"/>
            <a:ext cx="4676972" cy="382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B6DF364-2A7A-473D-87A9-BA11DD0F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921" y="-10628"/>
            <a:ext cx="4884745" cy="69467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Бюст Пастера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027D4E-8739-4F71-8F9A-56A57DB82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8626" y="4190640"/>
            <a:ext cx="3644347" cy="253483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Наум Львович </a:t>
            </a:r>
            <a:r>
              <a:rPr lang="ru-RU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Арансон</a:t>
            </a:r>
            <a:r>
              <a:rPr lang="ru-RU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(1872 -1943)</a:t>
            </a:r>
          </a:p>
          <a:p>
            <a:pPr marL="0" indent="0" algn="ctr">
              <a:buNone/>
            </a:pPr>
            <a:endParaRPr lang="ru-RU" sz="5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  <a:defRPr/>
            </a:pPr>
            <a:r>
              <a:rPr lang="ru-RU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Выдающийся российский скульптор к 100-летию Луи Пастера по заказу Правительства Франции выполнил у себя в мастерской в Париже около десяти бюстов ученого, которые впоследствии были установлены в саду Пастеровского института в Париже (25 мая 1923 г.), в Токио, Брюсселе, Сайгоне, Ханое и в Ленинграде (в Ленинградском Бактериологическом Институте имени Пастера)</a:t>
            </a: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16C70D-AFED-4ED0-9A0B-AF22BCE3F91A}"/>
              </a:ext>
            </a:extLst>
          </p:cNvPr>
          <p:cNvSpPr/>
          <p:nvPr/>
        </p:nvSpPr>
        <p:spPr>
          <a:xfrm>
            <a:off x="4736333" y="3244334"/>
            <a:ext cx="271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Наум Львович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Арансон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Объект 2">
            <a:extLst>
              <a:ext uri="{FF2B5EF4-FFF2-40B4-BE49-F238E27FC236}">
                <a16:creationId xmlns:a16="http://schemas.microsoft.com/office/drawing/2014/main" id="{A93E86A7-3B2A-40E9-9601-776C8C2F1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46" y="1254864"/>
            <a:ext cx="4142280" cy="2537791"/>
          </a:xfrm>
          <a:prstGeom prst="rect">
            <a:avLst/>
          </a:prstGeom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5C3C688B-C2EB-4B62-83BC-30821954B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34" y="898358"/>
            <a:ext cx="4545353" cy="29127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9FC428-E305-40A9-826F-8658D0656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5" y="132524"/>
            <a:ext cx="2915477" cy="38788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F39E0D-FB81-45F3-986B-D1EDF685E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7" y="4170923"/>
            <a:ext cx="4176417" cy="26482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061E1C-366B-4EAB-8DC4-3B440D7D4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61" y="4214191"/>
            <a:ext cx="3821196" cy="261473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34E0E5-045A-47E8-A2CD-24F71E18A280}"/>
              </a:ext>
            </a:extLst>
          </p:cNvPr>
          <p:cNvSpPr/>
          <p:nvPr/>
        </p:nvSpPr>
        <p:spPr>
          <a:xfrm>
            <a:off x="5013293" y="3830795"/>
            <a:ext cx="44262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Жебрун А.Б., Кристиан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Брешо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июнь 2015 г. 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3137DA1-8F42-471F-9B64-500EBA8AF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-1" y="189653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70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B6DF364-2A7A-473D-87A9-BA11DD0F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-94973"/>
            <a:ext cx="7196666" cy="70236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с Наумом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Арансоном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A7B0D801-DC82-4D2F-AFBF-C9F4A05E9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305" y="477078"/>
            <a:ext cx="6069495" cy="6221895"/>
          </a:xfrm>
        </p:spPr>
        <p:txBody>
          <a:bodyPr>
            <a:normAutofit fontScale="25000" lnSpcReduction="20000"/>
          </a:bodyPr>
          <a:lstStyle/>
          <a:p>
            <a:pPr marL="1371600" lvl="3" indent="0">
              <a:buNone/>
            </a:pPr>
            <a:r>
              <a:rPr lang="ru-RU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Выдержки из статьи, напечатанной в газете «Слово» от 15 января 1923 г., из архива Архивного отдела Центра ресурсов научной информации Института Пастера Парижа (</a:t>
            </a:r>
            <a:r>
              <a:rPr lang="en-US" sz="6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CeRIS</a:t>
            </a:r>
            <a:r>
              <a:rPr lang="ru-RU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27-го декабря начались юбилейные торжества в честь Пастера, (родившегося в этот день – сто лет тому назад – в Доле) не только в Париже и Франции, но и во всем цивилизованном мире. Торжества будут продолжаться в течении всего года, – это будет год Пастера. </a:t>
            </a:r>
          </a:p>
          <a:p>
            <a:pPr marL="0" indent="0">
              <a:buNone/>
            </a:pP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всех празднеств во Франции и во всем мире, французское правительство ставит великому ученому два памятника: один на родине его в Доле и другой в Париже в Пастеровском Институте… Оба памятника заказаны французским Национальным Юбилейным Комитетом известному русскому скульптору Науму Львовичу Аронсону, автору лучшего бюста Пастера.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творчестве Аронсона, вообще и о его – как выразился в «</a:t>
            </a:r>
            <a:r>
              <a:rPr lang="ru-RU" sz="5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Матэн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известный художественный критик – «гениальном бюсте» Пастера снова заговорили как в специальной печати, так и в мастерских и салонах Парижа. Мы посетили мастерскую Н.Л., которого застали за работой над памятником, идея которого: 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«вышедшая из недр родной земли гора, устремляющаяся к небу своей гранитной верхушкой – изображением Пастера!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»…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все были потрясены, когда увидели этот бюст, полный жизни, силы, исключительной духовной мощи, но в то же время и красоты, идеальной человеческой красоты… В Пастере Аронсона вы сразу увидите идею, великую глубокую идею, о которой нам сейчас скажет сам Аронсон. Но – Боже мой! Сколько в этой сильной могучей, напряженной, титанической голове красоты, человечности, зачаровывающей вас, подавляющей вас, но говорящей вам, вашему уму и сердцу художественной правды. Сколько света в – и на – всей этой голове.</a:t>
            </a:r>
          </a:p>
          <a:p>
            <a:pPr marL="0" indent="0">
              <a:buNone/>
            </a:pP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первый раз я ощутил правду существования ореола здесь, вызванного не внутренней верой, а творчеством художника…  А эта жизнь ушей, шеи, щек, глаз… Так и ждешь их движения, смены выражения… 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698083-DFA2-4B99-BBBB-451C57B67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5027" y="596349"/>
            <a:ext cx="5830956" cy="61026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Как пришла вам идея о бюсте, и именно о таком бюсте Пастера? </a:t>
            </a:r>
          </a:p>
          <a:p>
            <a:pPr marL="0" indent="0">
              <a:buNone/>
            </a:pP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Во время мировой войны – ответил он – многие друзья мне все говорили: «Почему не сделать вам бюст одного из современных великих людей?» Я понял их желание и как-то раз ответил: – 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знаю – и могу – работать над изображением – только одного великого человека, который жил и творил только жизнь и никогда не помогал смерти: – это Пастер!</a:t>
            </a:r>
            <a:endParaRPr lang="ru-RU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Мои слова стали известны дочери и зятю Пастера. Они пришли ко мне в мастерскую и после нашей с ними встречи я стал работать над бюстом величайшего, по моему мнению, благодетеля человечества… Я много работал и сделал много проектов, которыми я остался недоволен, несмотря на похвалы друзей и семьи Пастера. Вот уже, кажется, я осуществил свою идею, свою мечту… Но душа моя выла, и я чувствовал, что это не то, это не тот Пастер, который жил во мне, дух и величие которого пропекло все мое существо, которого я видел во сне и на </a:t>
            </a:r>
            <a:r>
              <a:rPr lang="ru-RU" sz="5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яву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Так наступил канун того дня, когда должны были явиться ко мне в мою мастерскую представители Национального Комитета. Я не могу вам описать того, что я пережил в тот день и тот вечер… Я не мог заснуть… И вдруг я увидел то, что моя душа мне все время подсказывала, я увидел своего Пастера… Я бросился в мастерскую и в тишине глубокой ночи я разбил сделанный раньше бюст… Движимый неведомой силой, весь в лихорадке, точно зачарованный своей новой идеей, я провел почти в бессознательном состоянии несколько часов ъ ожидании момента, когда наконец забрезжило утро… И я стал работать… Что я делал, как я работал, я сказать не сумею… Но в одиннадцатом часу утра бюст был готов, и я сам увидел впервые изображение моей мечты, того видения, которое в сущности не покидало меня с первых минут своего появления в моей душе»…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г. Опора с Комитетом явились в мастерскую, они увидели готовое творение великого мастера… Но они не подозревали и сейчас не подозревают драмы, которая разыгралась в этой мастерской, где теперь царит Пастер, окруженный великими тенями Толстого, Данте, Бетховена, Рубинштейна и др. творений Н. Аронсона.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92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61C98-C2B9-4641-AAAD-898E0FC5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0210800" cy="115293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Юбилейная Международная конференция</a:t>
            </a:r>
            <a:br>
              <a:rPr lang="ru-RU" sz="3200" dirty="0"/>
            </a:br>
            <a:r>
              <a:rPr lang="ru-RU" sz="3200" dirty="0"/>
              <a:t>4-6 декабря 2018 г.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73D1AF-17DE-4D51-8D02-BBC8B349E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10800000" flipH="1" flipV="1">
            <a:off x="914399" y="5804451"/>
            <a:ext cx="5181600" cy="474429"/>
          </a:xfrm>
        </p:spPr>
        <p:txBody>
          <a:bodyPr>
            <a:norm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доклада А.А.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Тотоляна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ttp://www.pasteurorg.ru/files/photogallery/156/big/%D0%A2%20%D0%BF%D1%80%D0%B5%D0%B7.jpg">
            <a:extLst>
              <a:ext uri="{FF2B5EF4-FFF2-40B4-BE49-F238E27FC236}">
                <a16:creationId xmlns:a16="http://schemas.microsoft.com/office/drawing/2014/main" id="{887DDD59-A46A-4625-9D24-8941FC7F020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1" y="2126222"/>
            <a:ext cx="6537876" cy="34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B2CCBA-C801-4376-9BEE-4429B94A3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609600"/>
            <a:ext cx="4270895" cy="603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6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1C1B6-802D-4359-8144-BEB118C6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0" y="0"/>
            <a:ext cx="9824499" cy="6891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Выставка Научной библиотеки Института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2A4C1-F232-42E5-BDED-81697A5F92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2594" y="4206365"/>
            <a:ext cx="9142726" cy="2468755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Института в 1930-е гг.</a:t>
            </a:r>
          </a:p>
          <a:p>
            <a:pPr marL="0">
              <a:spcBef>
                <a:spcPts val="0"/>
              </a:spcBef>
              <a:buFontTx/>
              <a:buChar char="-"/>
            </a:pPr>
            <a:endParaRPr lang="ru-RU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«Инфекция и иммунитет», издается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2011 г. по настоящее время </a:t>
            </a:r>
          </a:p>
          <a:p>
            <a:pPr marL="0" indent="0">
              <a:buNone/>
            </a:pPr>
            <a:endParaRPr lang="ru-RU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Книжный фонд Научной библиотеки в наши дни </a:t>
            </a:r>
          </a:p>
          <a:p>
            <a:pPr marL="0" indent="0"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648310-5025-4328-8465-C50561E42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07908" y="689112"/>
            <a:ext cx="2684092" cy="2580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«Микробиологический журнал», издавался в Институте с 1925 по 1931 гг.</a:t>
            </a:r>
          </a:p>
          <a:p>
            <a:pPr marL="0" indent="0" algn="just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77B2E6-A8B7-40D9-899E-AC6D8BE62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57" y="670974"/>
            <a:ext cx="2731551" cy="3553531"/>
          </a:xfrm>
          <a:prstGeom prst="rect">
            <a:avLst/>
          </a:prstGeom>
        </p:spPr>
      </p:pic>
      <p:pic>
        <p:nvPicPr>
          <p:cNvPr id="9" name="Рисунок 8" descr="http://www.pasteurorg.ru/files/materials/d4bcbb_b2ff951d9b9e4e97881cb04f72989816_mv2.jpg">
            <a:extLst>
              <a:ext uri="{FF2B5EF4-FFF2-40B4-BE49-F238E27FC236}">
                <a16:creationId xmlns:a16="http://schemas.microsoft.com/office/drawing/2014/main" id="{D8D45EB8-C6C2-4648-A05F-7236783C51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52" y="673998"/>
            <a:ext cx="5271884" cy="353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26DDA9-BCF2-4871-A097-3A47EC2FC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47" y="3276537"/>
            <a:ext cx="3883801" cy="30176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64BAB7-BE74-47AE-94FB-BFA4B44F5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" y="3276537"/>
            <a:ext cx="2363161" cy="33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7925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4041</TotalTime>
  <Words>2092</Words>
  <Application>Microsoft Office PowerPoint</Application>
  <PresentationFormat>Широкоэкранный</PresentationFormat>
  <Paragraphs>311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Times New Roman</vt:lpstr>
      <vt:lpstr>Wingdings 3</vt:lpstr>
      <vt:lpstr>Легкий дым</vt:lpstr>
      <vt:lpstr>Новые страницы истории  Санкт-Петербургского НИИ эпидемиологии  и микробиологии имени Пастера          </vt:lpstr>
      <vt:lpstr>Гобелен-триптих «Страницы истории микробиологии»</vt:lpstr>
      <vt:lpstr>Структура Института   </vt:lpstr>
      <vt:lpstr>Сайт Института</vt:lpstr>
      <vt:lpstr>Директора Института</vt:lpstr>
      <vt:lpstr>Бюст Пастера </vt:lpstr>
      <vt:lpstr>Интервью с Наумом Арансоном</vt:lpstr>
      <vt:lpstr>Юбилейная Международная конференция 4-6 декабря 2018 г.</vt:lpstr>
      <vt:lpstr>Выставка Научной библиотеки Института</vt:lpstr>
      <vt:lpstr>Из истории Института</vt:lpstr>
      <vt:lpstr>Из истории Института</vt:lpstr>
      <vt:lpstr>Из фондов архива ФСБ по СПб и ЛО        Из показаний Либермана Я.Ю. по материалам уголовного № 19112   </vt:lpstr>
      <vt:lpstr>Из справочников «Весь Петербург» 1910, 1911, 1912, 1914 гг. (РНБ)</vt:lpstr>
      <vt:lpstr>Сотрудничество с противочумной лабораторией ИЭМ (форт «Император Александр I» в Кронштадте)</vt:lpstr>
      <vt:lpstr>Современный вид здания, Большой пр. ПС, д. 35-в </vt:lpstr>
      <vt:lpstr>Здание Института (с 1924 по 1983 гг.) (бывший особняк Д.Е. Гордеева, возведенный в 1882-1883 гг. по проекту архитектора В.Ф. Харламова;  позже принадлежал графу Владимиру Анатольевичу Орлову-Давыдову) </vt:lpstr>
      <vt:lpstr>Учёные, принимавшие участие в становлении Института</vt:lpstr>
      <vt:lpstr>Основатели Института</vt:lpstr>
      <vt:lpstr>Либерман Яков Юльевич (1873-1938)</vt:lpstr>
      <vt:lpstr>Маслаковец Пётр Петрович (1871-1933)  </vt:lpstr>
      <vt:lpstr>Белоновский Георгий Дмитриевич (1875-1950) </vt:lpstr>
      <vt:lpstr>Директора: Рапопорт Л.Г., Конова А.Р., Крылов В.Н.  Иванов Н.П., Михайлов И.Ф.  – поиски сведений</vt:lpstr>
      <vt:lpstr>Никитин Михаил Яковлевич</vt:lpstr>
      <vt:lpstr>Институт в годы Великой Отечественной войны и блокады Ленинграда – противоэпидемический щит</vt:lpstr>
      <vt:lpstr>Бессмертный полк</vt:lpstr>
      <vt:lpstr>Бессмертный полк</vt:lpstr>
      <vt:lpstr>Институт – член Международной Сети институтов Пастера</vt:lpstr>
      <vt:lpstr>Актовые дни Института</vt:lpstr>
      <vt:lpstr>Экспозиция к 194-й годовщине со дня рождения Пастера</vt:lpstr>
      <vt:lpstr>Светлой памяти Пастеровцев и нашим Семьям посвящается…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Алексеева</dc:creator>
  <cp:lastModifiedBy>Наталья Алексеева</cp:lastModifiedBy>
  <cp:revision>177</cp:revision>
  <dcterms:created xsi:type="dcterms:W3CDTF">2019-03-04T08:13:41Z</dcterms:created>
  <dcterms:modified xsi:type="dcterms:W3CDTF">2019-03-22T07:54:23Z</dcterms:modified>
</cp:coreProperties>
</file>