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472" r:id="rId3"/>
    <p:sldId id="473" r:id="rId4"/>
    <p:sldId id="469" r:id="rId5"/>
    <p:sldId id="293" r:id="rId6"/>
    <p:sldId id="259" r:id="rId7"/>
    <p:sldId id="465" r:id="rId8"/>
    <p:sldId id="466" r:id="rId9"/>
    <p:sldId id="467" r:id="rId10"/>
    <p:sldId id="471" r:id="rId11"/>
    <p:sldId id="485" r:id="rId12"/>
    <p:sldId id="482" r:id="rId13"/>
    <p:sldId id="481" r:id="rId14"/>
    <p:sldId id="483" r:id="rId15"/>
    <p:sldId id="459" r:id="rId16"/>
    <p:sldId id="464" r:id="rId17"/>
    <p:sldId id="475" r:id="rId18"/>
    <p:sldId id="489" r:id="rId19"/>
    <p:sldId id="490" r:id="rId20"/>
    <p:sldId id="484" r:id="rId21"/>
    <p:sldId id="480" r:id="rId22"/>
    <p:sldId id="456" r:id="rId23"/>
    <p:sldId id="476" r:id="rId24"/>
    <p:sldId id="460" r:id="rId25"/>
    <p:sldId id="474" r:id="rId26"/>
    <p:sldId id="477" r:id="rId27"/>
    <p:sldId id="463" r:id="rId28"/>
    <p:sldId id="457" r:id="rId29"/>
    <p:sldId id="487" r:id="rId30"/>
    <p:sldId id="488" r:id="rId31"/>
    <p:sldId id="479" r:id="rId32"/>
    <p:sldId id="486" r:id="rId3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66"/>
    <a:srgbClr val="00FF00"/>
    <a:srgbClr val="FF3300"/>
    <a:srgbClr val="FFCC00"/>
    <a:srgbClr val="006600"/>
    <a:srgbClr val="008000"/>
    <a:srgbClr val="376092"/>
    <a:srgbClr val="0000FF"/>
    <a:srgbClr val="000066"/>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Светлый стиль 1 - акцент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Светлый стиль 2 - акцент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E171933-4619-4E11-9A3F-F7608DF75F80}" styleName="Средний стиль 1 - акцент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BC89EF96-8CEA-46FF-86C4-4CE0E7609802}" styleName="Светлый стиль 3 - акцент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4660"/>
  </p:normalViewPr>
  <p:slideViewPr>
    <p:cSldViewPr>
      <p:cViewPr varScale="1">
        <p:scale>
          <a:sx n="72" d="100"/>
          <a:sy n="72" d="100"/>
        </p:scale>
        <p:origin x="654" y="78"/>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563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13D0FC4-F938-446C-9593-DD33791C664F}" type="datetimeFigureOut">
              <a:rPr lang="ru-RU" smtClean="0"/>
              <a:pPr/>
              <a:t>25.01.2019</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A78A69F-0007-4BD9-A31E-2E3CD0FEA9E3}" type="slidenum">
              <a:rPr lang="ru-RU" smtClean="0"/>
              <a:pPr/>
              <a:t>‹#›</a:t>
            </a:fld>
            <a:endParaRPr lang="ru-RU"/>
          </a:p>
        </p:txBody>
      </p:sp>
    </p:spTree>
    <p:extLst>
      <p:ext uri="{BB962C8B-B14F-4D97-AF65-F5344CB8AC3E}">
        <p14:creationId xmlns:p14="http://schemas.microsoft.com/office/powerpoint/2010/main" val="4289304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A78A69F-0007-4BD9-A31E-2E3CD0FEA9E3}" type="slidenum">
              <a:rPr lang="ru-RU" smtClean="0"/>
              <a:pPr/>
              <a:t>7</a:t>
            </a:fld>
            <a:endParaRPr lang="ru-RU"/>
          </a:p>
        </p:txBody>
      </p:sp>
    </p:spTree>
    <p:extLst>
      <p:ext uri="{BB962C8B-B14F-4D97-AF65-F5344CB8AC3E}">
        <p14:creationId xmlns:p14="http://schemas.microsoft.com/office/powerpoint/2010/main" val="3535483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A78A69F-0007-4BD9-A31E-2E3CD0FEA9E3}" type="slidenum">
              <a:rPr lang="ru-RU" smtClean="0"/>
              <a:pPr/>
              <a:t>11</a:t>
            </a:fld>
            <a:endParaRPr lang="ru-RU"/>
          </a:p>
        </p:txBody>
      </p:sp>
    </p:spTree>
    <p:extLst>
      <p:ext uri="{BB962C8B-B14F-4D97-AF65-F5344CB8AC3E}">
        <p14:creationId xmlns:p14="http://schemas.microsoft.com/office/powerpoint/2010/main" val="483444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A78A69F-0007-4BD9-A31E-2E3CD0FEA9E3}" type="slidenum">
              <a:rPr lang="ru-RU" smtClean="0"/>
              <a:pPr/>
              <a:t>18</a:t>
            </a:fld>
            <a:endParaRPr lang="ru-RU"/>
          </a:p>
        </p:txBody>
      </p:sp>
    </p:spTree>
    <p:extLst>
      <p:ext uri="{BB962C8B-B14F-4D97-AF65-F5344CB8AC3E}">
        <p14:creationId xmlns:p14="http://schemas.microsoft.com/office/powerpoint/2010/main" val="636000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A78A69F-0007-4BD9-A31E-2E3CD0FEA9E3}" type="slidenum">
              <a:rPr lang="ru-RU" smtClean="0"/>
              <a:pPr/>
              <a:t>23</a:t>
            </a:fld>
            <a:endParaRPr lang="ru-RU"/>
          </a:p>
        </p:txBody>
      </p:sp>
    </p:spTree>
    <p:extLst>
      <p:ext uri="{BB962C8B-B14F-4D97-AF65-F5344CB8AC3E}">
        <p14:creationId xmlns:p14="http://schemas.microsoft.com/office/powerpoint/2010/main" val="958577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A78A69F-0007-4BD9-A31E-2E3CD0FEA9E3}" type="slidenum">
              <a:rPr lang="ru-RU" smtClean="0"/>
              <a:pPr/>
              <a:t>24</a:t>
            </a:fld>
            <a:endParaRPr lang="ru-RU"/>
          </a:p>
        </p:txBody>
      </p:sp>
    </p:spTree>
    <p:extLst>
      <p:ext uri="{BB962C8B-B14F-4D97-AF65-F5344CB8AC3E}">
        <p14:creationId xmlns:p14="http://schemas.microsoft.com/office/powerpoint/2010/main" val="1049860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5B106E36-FD25-4E2D-B0AA-010F637433A0}" type="datetimeFigureOut">
              <a:rPr lang="ru-RU" smtClean="0"/>
              <a:pPr/>
              <a:t>25.01.2019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B106E36-FD25-4E2D-B0AA-010F637433A0}" type="datetimeFigureOut">
              <a:rPr lang="ru-RU" smtClean="0"/>
              <a:pPr/>
              <a:t>25.01.2019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B106E36-FD25-4E2D-B0AA-010F637433A0}" type="datetimeFigureOut">
              <a:rPr lang="ru-RU" smtClean="0"/>
              <a:pPr/>
              <a:t>25.01.2019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B106E36-FD25-4E2D-B0AA-010F637433A0}" type="datetimeFigureOut">
              <a:rPr lang="ru-RU" smtClean="0"/>
              <a:pPr/>
              <a:t>25.01.2019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25.01.2019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5B106E36-FD25-4E2D-B0AA-010F637433A0}" type="datetimeFigureOut">
              <a:rPr lang="ru-RU" smtClean="0"/>
              <a:pPr/>
              <a:t>25.01.2019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5B106E36-FD25-4E2D-B0AA-010F637433A0}" type="datetimeFigureOut">
              <a:rPr lang="ru-RU" smtClean="0"/>
              <a:pPr/>
              <a:t>25.01.2019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5B106E36-FD25-4E2D-B0AA-010F637433A0}" type="datetimeFigureOut">
              <a:rPr lang="ru-RU" smtClean="0"/>
              <a:pPr/>
              <a:t>25.01.2019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25.01.2019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25.01.2019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25.01.2019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25.01.2019</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46.jpeg"/><Relationship Id="rId13" Type="http://schemas.openxmlformats.org/officeDocument/2006/relationships/image" Target="../media/image51.png"/><Relationship Id="rId3" Type="http://schemas.openxmlformats.org/officeDocument/2006/relationships/image" Target="../media/image41.jpeg"/><Relationship Id="rId7" Type="http://schemas.openxmlformats.org/officeDocument/2006/relationships/image" Target="../media/image45.jpeg"/><Relationship Id="rId12" Type="http://schemas.openxmlformats.org/officeDocument/2006/relationships/image" Target="../media/image50.jpeg"/><Relationship Id="rId2" Type="http://schemas.openxmlformats.org/officeDocument/2006/relationships/image" Target="../media/image40.jpg"/><Relationship Id="rId1" Type="http://schemas.openxmlformats.org/officeDocument/2006/relationships/slideLayout" Target="../slideLayouts/slideLayout2.xml"/><Relationship Id="rId6" Type="http://schemas.openxmlformats.org/officeDocument/2006/relationships/image" Target="../media/image44.jpeg"/><Relationship Id="rId11" Type="http://schemas.openxmlformats.org/officeDocument/2006/relationships/image" Target="../media/image49.jpeg"/><Relationship Id="rId5" Type="http://schemas.openxmlformats.org/officeDocument/2006/relationships/image" Target="../media/image43.jpeg"/><Relationship Id="rId10" Type="http://schemas.openxmlformats.org/officeDocument/2006/relationships/image" Target="../media/image48.jpeg"/><Relationship Id="rId4" Type="http://schemas.openxmlformats.org/officeDocument/2006/relationships/image" Target="../media/image42.jpeg"/><Relationship Id="rId9" Type="http://schemas.openxmlformats.org/officeDocument/2006/relationships/image" Target="../media/image47.jpeg"/><Relationship Id="rId14" Type="http://schemas.openxmlformats.org/officeDocument/2006/relationships/image" Target="../media/image5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1.jpg"/></Relationships>
</file>

<file path=ppt/slides/_rels/slide2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2.xml"/><Relationship Id="rId4" Type="http://schemas.openxmlformats.org/officeDocument/2006/relationships/image" Target="../media/image64.jpg"/></Relationships>
</file>

<file path=ppt/slides/_rels/slide2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3.png"/><Relationship Id="rId2"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72.jpg"/><Relationship Id="rId4" Type="http://schemas.openxmlformats.org/officeDocument/2006/relationships/image" Target="../media/image7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2.xml"/><Relationship Id="rId4" Type="http://schemas.openxmlformats.org/officeDocument/2006/relationships/image" Target="../media/image16.tif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9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23528" y="1412776"/>
            <a:ext cx="8496944" cy="1872208"/>
          </a:xfrm>
          <a:noFill/>
        </p:spPr>
        <p:txBody>
          <a:bodyPr>
            <a:noAutofit/>
          </a:bodyPr>
          <a:lstStyle/>
          <a:p>
            <a:r>
              <a:rPr lang="ru-RU" sz="2400" b="1" dirty="0"/>
              <a:t>Неожиданные страницы истории </a:t>
            </a:r>
            <a:br>
              <a:rPr lang="ru-RU" sz="2400" b="1" dirty="0"/>
            </a:br>
            <a:r>
              <a:rPr lang="ru-RU" sz="2400" b="1" dirty="0"/>
              <a:t>Санкт-Петербургского Института эпидемиологии и микробиологии имени Пастера </a:t>
            </a:r>
            <a:br>
              <a:rPr lang="ru-RU" sz="2400" b="1" dirty="0"/>
            </a:br>
            <a:r>
              <a:rPr lang="en-US" sz="2400" b="1" dirty="0">
                <a:solidFill>
                  <a:srgbClr val="0000FF"/>
                </a:solidFill>
              </a:rPr>
              <a:t>Unexpected pages of </a:t>
            </a:r>
            <a:r>
              <a:rPr lang="en-US" sz="2400" b="1" dirty="0" err="1">
                <a:solidFill>
                  <a:srgbClr val="0000FF"/>
                </a:solidFill>
              </a:rPr>
              <a:t>St.Petersburg</a:t>
            </a:r>
            <a:r>
              <a:rPr lang="en-US" sz="2400" b="1" dirty="0">
                <a:solidFill>
                  <a:srgbClr val="0000FF"/>
                </a:solidFill>
              </a:rPr>
              <a:t> Pasteur Institute’s history</a:t>
            </a:r>
            <a:endParaRPr lang="ru-RU" sz="2400" b="1" dirty="0">
              <a:solidFill>
                <a:srgbClr val="0000FF"/>
              </a:solidFill>
              <a:effectLst>
                <a:outerShdw blurRad="38100" dist="38100" dir="2700000" algn="tl">
                  <a:srgbClr val="000000">
                    <a:alpha val="43137"/>
                  </a:srgbClr>
                </a:outerShdw>
              </a:effectLst>
              <a:latin typeface="Times New Roman" pitchFamily="18" charset="0"/>
              <a:ea typeface="Batang" pitchFamily="18" charset="-127"/>
              <a:cs typeface="Times New Roman" pitchFamily="18" charset="0"/>
            </a:endParaRPr>
          </a:p>
        </p:txBody>
      </p:sp>
      <p:sp>
        <p:nvSpPr>
          <p:cNvPr id="4" name="Подзаголовок 2"/>
          <p:cNvSpPr txBox="1">
            <a:spLocks/>
          </p:cNvSpPr>
          <p:nvPr/>
        </p:nvSpPr>
        <p:spPr>
          <a:xfrm>
            <a:off x="251520" y="4005064"/>
            <a:ext cx="8712968" cy="136815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ru-RU" sz="2000" b="1" dirty="0" err="1">
                <a:solidFill>
                  <a:schemeClr val="tx1"/>
                </a:solidFill>
              </a:rPr>
              <a:t>Тотолян</a:t>
            </a:r>
            <a:r>
              <a:rPr lang="ru-RU" sz="2000" b="1" dirty="0">
                <a:solidFill>
                  <a:schemeClr val="tx1"/>
                </a:solidFill>
              </a:rPr>
              <a:t> </a:t>
            </a:r>
            <a:r>
              <a:rPr lang="ru-RU" sz="2000" b="1" dirty="0" err="1">
                <a:solidFill>
                  <a:schemeClr val="tx1"/>
                </a:solidFill>
              </a:rPr>
              <a:t>Арег</a:t>
            </a:r>
            <a:r>
              <a:rPr lang="ru-RU" sz="2000" b="1" dirty="0">
                <a:solidFill>
                  <a:schemeClr val="tx1"/>
                </a:solidFill>
              </a:rPr>
              <a:t> Артемович</a:t>
            </a:r>
            <a:endParaRPr lang="en-US" sz="2000" b="1" dirty="0">
              <a:solidFill>
                <a:schemeClr val="tx1"/>
              </a:solidFill>
            </a:endParaRPr>
          </a:p>
          <a:p>
            <a:r>
              <a:rPr lang="en-US" sz="2000" b="1" dirty="0" err="1">
                <a:solidFill>
                  <a:srgbClr val="0000FF"/>
                </a:solidFill>
              </a:rPr>
              <a:t>Areg</a:t>
            </a:r>
            <a:r>
              <a:rPr lang="en-US" sz="2000" b="1" dirty="0">
                <a:solidFill>
                  <a:srgbClr val="0000FF"/>
                </a:solidFill>
              </a:rPr>
              <a:t> </a:t>
            </a:r>
            <a:r>
              <a:rPr lang="en-US" sz="2000" b="1" dirty="0" err="1">
                <a:solidFill>
                  <a:srgbClr val="0000FF"/>
                </a:solidFill>
              </a:rPr>
              <a:t>Totolian</a:t>
            </a:r>
            <a:endParaRPr lang="ru-RU" sz="2000" b="1" dirty="0">
              <a:solidFill>
                <a:srgbClr val="0000FF"/>
              </a:solidFill>
            </a:endParaRPr>
          </a:p>
          <a:p>
            <a:endParaRPr lang="ru-RU" sz="1600" dirty="0">
              <a:solidFill>
                <a:schemeClr val="tx1"/>
              </a:solidFill>
            </a:endParaRPr>
          </a:p>
          <a:p>
            <a:r>
              <a:rPr lang="ru-RU" sz="1600" dirty="0">
                <a:solidFill>
                  <a:schemeClr val="tx1"/>
                </a:solidFill>
              </a:rPr>
              <a:t>Санкт-Петербургский НИИ эпидемиологии и микробиологии имени Пастера </a:t>
            </a:r>
            <a:r>
              <a:rPr lang="ru-RU" sz="1600" dirty="0" err="1">
                <a:solidFill>
                  <a:schemeClr val="tx1"/>
                </a:solidFill>
              </a:rPr>
              <a:t>Роспотребнадзора</a:t>
            </a:r>
            <a:endParaRPr lang="en-US" sz="1600" dirty="0">
              <a:solidFill>
                <a:schemeClr val="tx1"/>
              </a:solidFill>
            </a:endParaRPr>
          </a:p>
          <a:p>
            <a:r>
              <a:rPr lang="en-US" sz="1600" dirty="0" err="1">
                <a:solidFill>
                  <a:srgbClr val="0000FF"/>
                </a:solidFill>
              </a:rPr>
              <a:t>St.Petersburg</a:t>
            </a:r>
            <a:r>
              <a:rPr lang="en-US" sz="1600" dirty="0">
                <a:solidFill>
                  <a:srgbClr val="0000FF"/>
                </a:solidFill>
              </a:rPr>
              <a:t> Pasteur Institute</a:t>
            </a:r>
            <a:endParaRPr lang="ru-RU" sz="1600" dirty="0">
              <a:solidFill>
                <a:srgbClr val="0000FF"/>
              </a:solidFill>
            </a:endParaRPr>
          </a:p>
        </p:txBody>
      </p:sp>
      <p:sp>
        <p:nvSpPr>
          <p:cNvPr id="6" name="Подзаголовок 2"/>
          <p:cNvSpPr>
            <a:spLocks noGrp="1"/>
          </p:cNvSpPr>
          <p:nvPr>
            <p:ph type="subTitle" idx="1"/>
          </p:nvPr>
        </p:nvSpPr>
        <p:spPr>
          <a:xfrm>
            <a:off x="1403648" y="5949280"/>
            <a:ext cx="6400800" cy="648072"/>
          </a:xfrm>
        </p:spPr>
        <p:txBody>
          <a:bodyPr>
            <a:noAutofit/>
          </a:bodyPr>
          <a:lstStyle/>
          <a:p>
            <a:r>
              <a:rPr lang="ru-RU" sz="1400" dirty="0">
                <a:solidFill>
                  <a:schemeClr val="tx1"/>
                </a:solidFill>
              </a:rPr>
              <a:t>Санкт-Петербург, 4 декабря 2018 года</a:t>
            </a:r>
            <a:endParaRPr lang="en-US" sz="1400" dirty="0">
              <a:solidFill>
                <a:schemeClr val="tx1"/>
              </a:solidFill>
            </a:endParaRPr>
          </a:p>
          <a:p>
            <a:r>
              <a:rPr lang="en-US" sz="1400" dirty="0" err="1">
                <a:solidFill>
                  <a:srgbClr val="0000FF"/>
                </a:solidFill>
              </a:rPr>
              <a:t>St.Petersburg</a:t>
            </a:r>
            <a:r>
              <a:rPr lang="en-US" sz="1400" dirty="0">
                <a:solidFill>
                  <a:srgbClr val="0000FF"/>
                </a:solidFill>
              </a:rPr>
              <a:t>, December 4, 2018</a:t>
            </a:r>
            <a:endParaRPr lang="ru-RU" sz="1400" dirty="0">
              <a:solidFill>
                <a:srgbClr val="0000FF"/>
              </a:solidFill>
            </a:endParaRPr>
          </a:p>
        </p:txBody>
      </p:sp>
      <p:pic>
        <p:nvPicPr>
          <p:cNvPr id="3" name="Изображение 2" descr="logo_Pasteur_1908-1923-2018_banner.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08304" y="116632"/>
            <a:ext cx="1728192" cy="172819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3563888" y="0"/>
            <a:ext cx="3528392" cy="2362274"/>
          </a:xfrm>
        </p:spPr>
        <p:txBody>
          <a:bodyPr>
            <a:noAutofit/>
          </a:bodyPr>
          <a:lstStyle/>
          <a:p>
            <a:r>
              <a:rPr lang="ru-RU" sz="2400" b="1" dirty="0"/>
              <a:t>Оспопрививательный институт имени </a:t>
            </a:r>
            <a:r>
              <a:rPr lang="ru-RU" sz="2400" b="1" dirty="0" err="1"/>
              <a:t>Дженнера</a:t>
            </a:r>
            <a:br>
              <a:rPr lang="ru-RU" sz="2400" b="1" dirty="0"/>
            </a:br>
            <a:br>
              <a:rPr lang="ru-RU" sz="2400" b="1" dirty="0"/>
            </a:br>
            <a:r>
              <a:rPr lang="en-US" sz="2400" b="1" dirty="0">
                <a:solidFill>
                  <a:srgbClr val="3366FF"/>
                </a:solidFill>
              </a:rPr>
              <a:t>Smallpox</a:t>
            </a:r>
            <a:r>
              <a:rPr lang="ru-RU" sz="2400" b="1" i="1" dirty="0">
                <a:solidFill>
                  <a:srgbClr val="3366FF"/>
                </a:solidFill>
              </a:rPr>
              <a:t> </a:t>
            </a:r>
            <a:r>
              <a:rPr lang="en-US" sz="2400" b="1" dirty="0">
                <a:solidFill>
                  <a:srgbClr val="3366FF"/>
                </a:solidFill>
              </a:rPr>
              <a:t>Institute </a:t>
            </a:r>
            <a:br>
              <a:rPr lang="en-US" sz="2400" b="1" dirty="0">
                <a:solidFill>
                  <a:srgbClr val="3366FF"/>
                </a:solidFill>
              </a:rPr>
            </a:br>
            <a:r>
              <a:rPr lang="en-US" sz="2400" b="1" dirty="0">
                <a:solidFill>
                  <a:srgbClr val="3366FF"/>
                </a:solidFill>
              </a:rPr>
              <a:t>named after Jenner</a:t>
            </a:r>
            <a:endParaRPr lang="ru-RU" sz="2400" b="1" dirty="0">
              <a:solidFill>
                <a:srgbClr val="3366FF"/>
              </a:solidFill>
            </a:endParaRPr>
          </a:p>
        </p:txBody>
      </p:sp>
      <p:pic>
        <p:nvPicPr>
          <p:cNvPr id="5" name="Изображение 4" descr="ИнститутДженнера2.jpg"/>
          <p:cNvPicPr>
            <a:picLocks noChangeAspect="1"/>
          </p:cNvPicPr>
          <p:nvPr/>
        </p:nvPicPr>
        <p:blipFill rotWithShape="1">
          <a:blip r:embed="rId2">
            <a:extLst>
              <a:ext uri="{28A0092B-C50C-407E-A947-70E740481C1C}">
                <a14:useLocalDpi xmlns:a14="http://schemas.microsoft.com/office/drawing/2010/main" val="0"/>
              </a:ext>
            </a:extLst>
          </a:blip>
          <a:srcRect l="13699" t="2665" r="5271" b="701"/>
          <a:stretch/>
        </p:blipFill>
        <p:spPr>
          <a:xfrm>
            <a:off x="4572000" y="2636912"/>
            <a:ext cx="4420565" cy="3953850"/>
          </a:xfrm>
          <a:prstGeom prst="rect">
            <a:avLst/>
          </a:prstGeom>
        </p:spPr>
      </p:pic>
      <p:pic>
        <p:nvPicPr>
          <p:cNvPr id="6" name="Изображение 5" descr="ИнститутДженнера3.jpg"/>
          <p:cNvPicPr>
            <a:picLocks noChangeAspect="1"/>
          </p:cNvPicPr>
          <p:nvPr/>
        </p:nvPicPr>
        <p:blipFill rotWithShape="1">
          <a:blip r:embed="rId3" cstate="print">
            <a:extLst>
              <a:ext uri="{28A0092B-C50C-407E-A947-70E740481C1C}">
                <a14:useLocalDpi xmlns:a14="http://schemas.microsoft.com/office/drawing/2010/main" val="0"/>
              </a:ext>
            </a:extLst>
          </a:blip>
          <a:srcRect l="7111" t="3672" r="7339" b="12904"/>
          <a:stretch/>
        </p:blipFill>
        <p:spPr>
          <a:xfrm>
            <a:off x="7103882" y="116633"/>
            <a:ext cx="1932613" cy="1800200"/>
          </a:xfrm>
          <a:prstGeom prst="rect">
            <a:avLst/>
          </a:prstGeom>
        </p:spPr>
      </p:pic>
      <p:sp>
        <p:nvSpPr>
          <p:cNvPr id="8" name="Прямоугольник 7"/>
          <p:cNvSpPr/>
          <p:nvPr/>
        </p:nvSpPr>
        <p:spPr>
          <a:xfrm>
            <a:off x="107504" y="3298952"/>
            <a:ext cx="4392488" cy="3524041"/>
          </a:xfrm>
          <a:prstGeom prst="rect">
            <a:avLst/>
          </a:prstGeom>
        </p:spPr>
        <p:txBody>
          <a:bodyPr wrap="square">
            <a:spAutoFit/>
          </a:bodyPr>
          <a:lstStyle/>
          <a:p>
            <a:pPr>
              <a:spcAft>
                <a:spcPts val="600"/>
              </a:spcAft>
            </a:pPr>
            <a:r>
              <a:rPr lang="ru-RU" sz="1600" b="1" dirty="0">
                <a:solidFill>
                  <a:srgbClr val="FF0000"/>
                </a:solidFill>
              </a:rPr>
              <a:t>Основан в 1900 году. </a:t>
            </a:r>
          </a:p>
          <a:p>
            <a:pPr>
              <a:spcAft>
                <a:spcPts val="600"/>
              </a:spcAft>
            </a:pPr>
            <a:r>
              <a:rPr lang="ru-RU" sz="1600" b="1" dirty="0"/>
              <a:t>В 1919 году присвоено имя </a:t>
            </a:r>
            <a:r>
              <a:rPr lang="ru-RU" sz="1600" b="1" dirty="0" err="1"/>
              <a:t>Дженнера</a:t>
            </a:r>
            <a:r>
              <a:rPr lang="ru-RU" sz="1600" b="1" dirty="0"/>
              <a:t>.</a:t>
            </a:r>
          </a:p>
          <a:p>
            <a:pPr>
              <a:spcAft>
                <a:spcPts val="600"/>
              </a:spcAft>
            </a:pPr>
            <a:r>
              <a:rPr lang="ru-RU" sz="1600" b="1" dirty="0"/>
              <a:t>Два отделения Института, практическое и научное, занимали всего 6 комнат в обычном жилом доме на Разъезжей улице (особняк Петухова) — там держали телят и даже корову, от которых получали оспенный детрит, там же производили всю обработку этого материала, служащего для прививок: стерилизацию, разливку, упаковку. В 1919 г. работало, кроме 26 оспопрививателей, всего 5 врачей и биологов.</a:t>
            </a:r>
          </a:p>
          <a:p>
            <a:pPr>
              <a:spcAft>
                <a:spcPts val="600"/>
              </a:spcAft>
            </a:pPr>
            <a:r>
              <a:rPr lang="ru-RU" sz="1600" b="1" dirty="0">
                <a:solidFill>
                  <a:srgbClr val="FF0000"/>
                </a:solidFill>
              </a:rPr>
              <a:t>В 1929 году присоединен к Институту Пастера</a:t>
            </a:r>
          </a:p>
        </p:txBody>
      </p:sp>
      <p:pic>
        <p:nvPicPr>
          <p:cNvPr id="9" name="Изображение 8" descr="Губерт ВО.jpeg"/>
          <p:cNvPicPr>
            <a:picLocks noChangeAspect="1"/>
          </p:cNvPicPr>
          <p:nvPr/>
        </p:nvPicPr>
        <p:blipFill rotWithShape="1">
          <a:blip r:embed="rId4">
            <a:extLst>
              <a:ext uri="{28A0092B-C50C-407E-A947-70E740481C1C}">
                <a14:useLocalDpi xmlns:a14="http://schemas.microsoft.com/office/drawing/2010/main" val="0"/>
              </a:ext>
            </a:extLst>
          </a:blip>
          <a:srcRect l="6477" t="4445" r="7375" b="19539"/>
          <a:stretch/>
        </p:blipFill>
        <p:spPr>
          <a:xfrm>
            <a:off x="107503" y="116632"/>
            <a:ext cx="1680303" cy="2160240"/>
          </a:xfrm>
          <a:prstGeom prst="rect">
            <a:avLst/>
          </a:prstGeom>
        </p:spPr>
      </p:pic>
      <p:pic>
        <p:nvPicPr>
          <p:cNvPr id="11" name="Изображение 10" descr="Гамалея2.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36795" y="116632"/>
            <a:ext cx="1583077" cy="2160240"/>
          </a:xfrm>
          <a:prstGeom prst="rect">
            <a:avLst/>
          </a:prstGeom>
        </p:spPr>
      </p:pic>
      <p:sp>
        <p:nvSpPr>
          <p:cNvPr id="12" name="TextBox 11"/>
          <p:cNvSpPr txBox="1"/>
          <p:nvPr/>
        </p:nvSpPr>
        <p:spPr>
          <a:xfrm>
            <a:off x="13974" y="2276872"/>
            <a:ext cx="1821721" cy="954107"/>
          </a:xfrm>
          <a:prstGeom prst="rect">
            <a:avLst/>
          </a:prstGeom>
          <a:noFill/>
        </p:spPr>
        <p:txBody>
          <a:bodyPr wrap="square" rtlCol="0">
            <a:spAutoFit/>
          </a:bodyPr>
          <a:lstStyle/>
          <a:p>
            <a:pPr algn="ctr"/>
            <a:r>
              <a:rPr lang="ru-RU" sz="1400" b="1" dirty="0"/>
              <a:t>Первый директор до 1912 года – </a:t>
            </a:r>
            <a:r>
              <a:rPr lang="ru-RU" sz="1400" b="1" dirty="0" err="1"/>
              <a:t>Губерт</a:t>
            </a:r>
            <a:r>
              <a:rPr lang="ru-RU" sz="1400" b="1" dirty="0"/>
              <a:t> Владислав Осипович (1863-1941)</a:t>
            </a:r>
          </a:p>
        </p:txBody>
      </p:sp>
      <p:sp>
        <p:nvSpPr>
          <p:cNvPr id="13" name="TextBox 12"/>
          <p:cNvSpPr txBox="1"/>
          <p:nvPr/>
        </p:nvSpPr>
        <p:spPr>
          <a:xfrm>
            <a:off x="1763688" y="2276872"/>
            <a:ext cx="1800200" cy="954107"/>
          </a:xfrm>
          <a:prstGeom prst="rect">
            <a:avLst/>
          </a:prstGeom>
          <a:noFill/>
        </p:spPr>
        <p:txBody>
          <a:bodyPr wrap="square" rtlCol="0">
            <a:spAutoFit/>
          </a:bodyPr>
          <a:lstStyle/>
          <a:p>
            <a:pPr algn="ctr"/>
            <a:r>
              <a:rPr lang="ru-RU" sz="1400" b="1" dirty="0"/>
              <a:t>Директор с 1912 по 1928 год – </a:t>
            </a:r>
            <a:r>
              <a:rPr lang="ru-RU" sz="1400" b="1" dirty="0" err="1"/>
              <a:t>Гамалея</a:t>
            </a:r>
            <a:r>
              <a:rPr lang="ru-RU" sz="1400" b="1" dirty="0"/>
              <a:t> </a:t>
            </a:r>
            <a:r>
              <a:rPr lang="ru-RU" sz="1400" b="1" dirty="0">
                <a:solidFill>
                  <a:srgbClr val="000000"/>
                </a:solidFill>
              </a:rPr>
              <a:t>Николай Федорович (1859-1949)</a:t>
            </a:r>
          </a:p>
        </p:txBody>
      </p:sp>
    </p:spTree>
    <p:extLst>
      <p:ext uri="{BB962C8B-B14F-4D97-AF65-F5344CB8AC3E}">
        <p14:creationId xmlns:p14="http://schemas.microsoft.com/office/powerpoint/2010/main" val="24375373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79512" y="3429000"/>
            <a:ext cx="5544616" cy="3240360"/>
          </a:xfrm>
        </p:spPr>
        <p:txBody>
          <a:bodyPr>
            <a:noAutofit/>
          </a:bodyPr>
          <a:lstStyle/>
          <a:p>
            <a:pPr marL="0" indent="0">
              <a:spcBef>
                <a:spcPts val="0"/>
              </a:spcBef>
              <a:buNone/>
            </a:pPr>
            <a:r>
              <a:rPr lang="ru-RU" sz="1600" b="1" dirty="0"/>
              <a:t>Научный руководитель Института (1937-1941), мобилизован в ряды действующей армии Главным эпидемиологом Балтийской флота.</a:t>
            </a:r>
          </a:p>
          <a:p>
            <a:pPr marL="0" indent="0">
              <a:spcBef>
                <a:spcPts val="0"/>
              </a:spcBef>
              <a:buNone/>
            </a:pPr>
            <a:r>
              <a:rPr lang="ru-RU" sz="1600" b="1" dirty="0"/>
              <a:t>Сформулировал принцип оценки индивидуального и коллективного иммунитета, включая состояние специфической защиты и так называемой «общей иммунологической реактивности». </a:t>
            </a:r>
          </a:p>
          <a:p>
            <a:pPr marL="0" indent="0">
              <a:spcBef>
                <a:spcPts val="600"/>
              </a:spcBef>
              <a:buNone/>
            </a:pPr>
            <a:r>
              <a:rPr lang="en-US" sz="1600" b="1" dirty="0">
                <a:solidFill>
                  <a:srgbClr val="0000FF"/>
                </a:solidFill>
              </a:rPr>
              <a:t>The Scientific Director of the Institute (1937–1941), was mobilized into the active army by the Chief Epidemiologist of the Baltic Fleet.</a:t>
            </a:r>
          </a:p>
          <a:p>
            <a:pPr marL="0" indent="0">
              <a:spcBef>
                <a:spcPts val="0"/>
              </a:spcBef>
              <a:buNone/>
            </a:pPr>
            <a:r>
              <a:rPr lang="en-US" sz="1600" b="1" dirty="0">
                <a:solidFill>
                  <a:srgbClr val="0000FF"/>
                </a:solidFill>
              </a:rPr>
              <a:t>He formulated the principle of assessment of individual and collective immunity, including the state of specific protection and the so-called “general immunological reactivity”.</a:t>
            </a:r>
            <a:endParaRPr lang="ru-RU" sz="1600" b="1" dirty="0">
              <a:solidFill>
                <a:srgbClr val="0000FF"/>
              </a:solidFill>
            </a:endParaRPr>
          </a:p>
        </p:txBody>
      </p:sp>
      <p:sp>
        <p:nvSpPr>
          <p:cNvPr id="5" name="Прямоугольник 4"/>
          <p:cNvSpPr/>
          <p:nvPr/>
        </p:nvSpPr>
        <p:spPr>
          <a:xfrm>
            <a:off x="2051720" y="3068960"/>
            <a:ext cx="6768752" cy="400110"/>
          </a:xfrm>
          <a:prstGeom prst="rect">
            <a:avLst/>
          </a:prstGeom>
        </p:spPr>
        <p:txBody>
          <a:bodyPr wrap="square">
            <a:spAutoFit/>
          </a:bodyPr>
          <a:lstStyle/>
          <a:p>
            <a:pPr algn="ctr"/>
            <a:r>
              <a:rPr lang="ru-RU" sz="2000" b="1" dirty="0"/>
              <a:t>Иоффе Владимир Ильич (1898 – 1979) </a:t>
            </a:r>
            <a:r>
              <a:rPr lang="en-US" sz="2000" b="1" dirty="0">
                <a:solidFill>
                  <a:srgbClr val="0000FF"/>
                </a:solidFill>
              </a:rPr>
              <a:t>Vladimir</a:t>
            </a:r>
            <a:r>
              <a:rPr lang="ru-RU" sz="2000" b="1" dirty="0">
                <a:solidFill>
                  <a:srgbClr val="0000FF"/>
                </a:solidFill>
              </a:rPr>
              <a:t> </a:t>
            </a:r>
            <a:r>
              <a:rPr lang="en-US" sz="2000" b="1" dirty="0" err="1">
                <a:solidFill>
                  <a:srgbClr val="0000FF"/>
                </a:solidFill>
              </a:rPr>
              <a:t>Ioffe</a:t>
            </a:r>
            <a:endParaRPr lang="ru-RU" sz="2000" dirty="0">
              <a:solidFill>
                <a:srgbClr val="0000FF"/>
              </a:solidFill>
            </a:endParaRPr>
          </a:p>
        </p:txBody>
      </p:sp>
      <p:pic>
        <p:nvPicPr>
          <p:cNvPr id="6" name="Рисунок 143" descr="http://www.pasteurorg.ru/files/materials/d4bcbb_a28b3347b43e4b23b1b4382571a304d1_mv2.jpg"/>
          <p:cNvPicPr/>
          <p:nvPr/>
        </p:nvPicPr>
        <p:blipFill>
          <a:blip r:embed="rId3">
            <a:extLst>
              <a:ext uri="{28A0092B-C50C-407E-A947-70E740481C1C}">
                <a14:useLocalDpi xmlns:a14="http://schemas.microsoft.com/office/drawing/2010/main" val="0"/>
              </a:ext>
            </a:extLst>
          </a:blip>
          <a:srcRect/>
          <a:stretch>
            <a:fillRect/>
          </a:stretch>
        </p:blipFill>
        <p:spPr bwMode="auto">
          <a:xfrm>
            <a:off x="5868144" y="4293096"/>
            <a:ext cx="1867669" cy="2448272"/>
          </a:xfrm>
          <a:prstGeom prst="rect">
            <a:avLst/>
          </a:prstGeom>
          <a:noFill/>
          <a:ln>
            <a:noFill/>
          </a:ln>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116632"/>
            <a:ext cx="1843215" cy="2592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Объект 2"/>
          <p:cNvSpPr txBox="1">
            <a:spLocks/>
          </p:cNvSpPr>
          <p:nvPr/>
        </p:nvSpPr>
        <p:spPr>
          <a:xfrm>
            <a:off x="2087216" y="308273"/>
            <a:ext cx="7056784" cy="273630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ru-RU" sz="1600" b="1" dirty="0"/>
              <a:t>Руководитель отдела бактериологии, заместитель директора Института по научной работе (1928</a:t>
            </a:r>
            <a:r>
              <a:rPr lang="en-US" sz="1600" b="1" dirty="0"/>
              <a:t>-1936</a:t>
            </a:r>
            <a:r>
              <a:rPr lang="ru-RU" sz="1600" b="1" dirty="0"/>
              <a:t>)</a:t>
            </a:r>
            <a:endParaRPr lang="ru-RU" sz="1600" b="1" dirty="0">
              <a:solidFill>
                <a:srgbClr val="000066"/>
              </a:solidFill>
            </a:endParaRPr>
          </a:p>
          <a:p>
            <a:pPr marL="0" indent="0">
              <a:spcBef>
                <a:spcPts val="0"/>
              </a:spcBef>
              <a:buNone/>
            </a:pPr>
            <a:r>
              <a:rPr lang="ru-RU" sz="1600" b="1" dirty="0">
                <a:solidFill>
                  <a:srgbClr val="000066"/>
                </a:solidFill>
              </a:rPr>
              <a:t>Соавтор идеи о внутривидовой гетерогенности возбудителей инфекционных болезней</a:t>
            </a:r>
          </a:p>
          <a:p>
            <a:pPr marL="0" indent="0">
              <a:spcBef>
                <a:spcPts val="0"/>
              </a:spcBef>
              <a:buNone/>
            </a:pPr>
            <a:r>
              <a:rPr lang="ru-RU" sz="1600" b="1" dirty="0">
                <a:solidFill>
                  <a:srgbClr val="000066"/>
                </a:solidFill>
              </a:rPr>
              <a:t>Создатель ленинградской школы микробиологов, </a:t>
            </a:r>
            <a:r>
              <a:rPr lang="ru-RU" sz="1600" b="1" dirty="0"/>
              <a:t>один из основоположников отечественной иммунологии</a:t>
            </a:r>
          </a:p>
          <a:p>
            <a:pPr marL="0" indent="0">
              <a:spcBef>
                <a:spcPts val="0"/>
              </a:spcBef>
              <a:buNone/>
            </a:pPr>
            <a:r>
              <a:rPr lang="en-US" sz="1600" b="1" dirty="0">
                <a:solidFill>
                  <a:srgbClr val="0000FF"/>
                </a:solidFill>
              </a:rPr>
              <a:t>Head of the Bacteriology Department, Deputy Director on Science (1928-1936)</a:t>
            </a:r>
          </a:p>
          <a:p>
            <a:pPr marL="0" indent="0">
              <a:spcBef>
                <a:spcPts val="0"/>
              </a:spcBef>
              <a:buNone/>
            </a:pPr>
            <a:r>
              <a:rPr lang="en-US" sz="1600" b="1" dirty="0">
                <a:solidFill>
                  <a:srgbClr val="0000FF"/>
                </a:solidFill>
              </a:rPr>
              <a:t>Co-author of the idea of intraspecific heterogeneity of pathogens of infectious diseases</a:t>
            </a:r>
          </a:p>
          <a:p>
            <a:pPr marL="0" indent="0">
              <a:spcBef>
                <a:spcPts val="0"/>
              </a:spcBef>
              <a:buNone/>
            </a:pPr>
            <a:r>
              <a:rPr lang="en-US" sz="1600" b="1" dirty="0">
                <a:solidFill>
                  <a:srgbClr val="0000FF"/>
                </a:solidFill>
              </a:rPr>
              <a:t>The creator of the Leningrad School of Microbiologists, one of the founders of national immunology in Russia</a:t>
            </a:r>
            <a:endParaRPr lang="ru-RU" sz="1600" b="1" dirty="0">
              <a:solidFill>
                <a:srgbClr val="0000FF"/>
              </a:solidFill>
            </a:endParaRPr>
          </a:p>
        </p:txBody>
      </p:sp>
      <p:sp>
        <p:nvSpPr>
          <p:cNvPr id="9" name="Прямоугольник 8"/>
          <p:cNvSpPr/>
          <p:nvPr/>
        </p:nvSpPr>
        <p:spPr>
          <a:xfrm>
            <a:off x="1979712" y="0"/>
            <a:ext cx="6912768" cy="400110"/>
          </a:xfrm>
          <a:prstGeom prst="rect">
            <a:avLst/>
          </a:prstGeom>
        </p:spPr>
        <p:txBody>
          <a:bodyPr wrap="square">
            <a:spAutoFit/>
          </a:bodyPr>
          <a:lstStyle/>
          <a:p>
            <a:pPr algn="ctr"/>
            <a:r>
              <a:rPr lang="ru-RU" sz="2000" b="1" dirty="0" err="1"/>
              <a:t>Гартох</a:t>
            </a:r>
            <a:r>
              <a:rPr lang="ru-RU" sz="2000" b="1" dirty="0"/>
              <a:t> Оскар </a:t>
            </a:r>
            <a:r>
              <a:rPr lang="ru-RU" sz="2000" b="1" dirty="0" err="1"/>
              <a:t>Оскарович</a:t>
            </a:r>
            <a:r>
              <a:rPr lang="ru-RU" sz="2000" b="1" dirty="0"/>
              <a:t> (1881 – 1942) </a:t>
            </a:r>
            <a:r>
              <a:rPr lang="en-US" sz="2000" b="1" dirty="0">
                <a:solidFill>
                  <a:srgbClr val="0000FF"/>
                </a:solidFill>
              </a:rPr>
              <a:t>Oscar</a:t>
            </a:r>
            <a:r>
              <a:rPr lang="ru-RU" sz="2000" b="1" dirty="0">
                <a:solidFill>
                  <a:srgbClr val="0000FF"/>
                </a:solidFill>
              </a:rPr>
              <a:t> </a:t>
            </a:r>
            <a:r>
              <a:rPr lang="en-US" sz="2000" b="1" dirty="0" err="1">
                <a:solidFill>
                  <a:srgbClr val="0000FF"/>
                </a:solidFill>
              </a:rPr>
              <a:t>Gartoch</a:t>
            </a:r>
            <a:endParaRPr lang="ru-RU" sz="2000" b="1" dirty="0">
              <a:solidFill>
                <a:srgbClr val="0000FF"/>
              </a:solidFill>
            </a:endParaRPr>
          </a:p>
        </p:txBody>
      </p:sp>
      <p:pic>
        <p:nvPicPr>
          <p:cNvPr id="4" name="Рисунок 153" descr="http://www.pasteurorg.ru/files/materials/d4bcbb_827f9f299c5c4df0841765dac7b0b3c0_mv2.jpg"/>
          <p:cNvPicPr/>
          <p:nvPr/>
        </p:nvPicPr>
        <p:blipFill rotWithShape="1">
          <a:blip r:embed="rId5">
            <a:extLst>
              <a:ext uri="{28A0092B-C50C-407E-A947-70E740481C1C}">
                <a14:useLocalDpi xmlns:a14="http://schemas.microsoft.com/office/drawing/2010/main" val="0"/>
              </a:ext>
            </a:extLst>
          </a:blip>
          <a:srcRect l="40632"/>
          <a:stretch/>
        </p:blipFill>
        <p:spPr bwMode="auto">
          <a:xfrm>
            <a:off x="7318598" y="3645024"/>
            <a:ext cx="1825402" cy="2088232"/>
          </a:xfrm>
          <a:prstGeom prst="rect">
            <a:avLst/>
          </a:prstGeom>
          <a:noFill/>
          <a:ln>
            <a:noFill/>
          </a:ln>
        </p:spPr>
      </p:pic>
    </p:spTree>
    <p:extLst>
      <p:ext uri="{BB962C8B-B14F-4D97-AF65-F5344CB8AC3E}">
        <p14:creationId xmlns:p14="http://schemas.microsoft.com/office/powerpoint/2010/main" val="141504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457200" y="274638"/>
            <a:ext cx="8229600" cy="778098"/>
          </a:xfrm>
        </p:spPr>
        <p:txBody>
          <a:bodyPr>
            <a:normAutofit fontScale="90000"/>
          </a:bodyPr>
          <a:lstStyle/>
          <a:p>
            <a:r>
              <a:rPr lang="ru-RU" sz="2800" b="1" dirty="0"/>
              <a:t>В январе 1930 г. в Москве прошел </a:t>
            </a:r>
            <a:br>
              <a:rPr lang="ru-RU" sz="2800" b="1" dirty="0"/>
            </a:br>
            <a:r>
              <a:rPr lang="ru-RU" sz="2800" b="1" dirty="0"/>
              <a:t>II Всероссийский Съезд микробиологов </a:t>
            </a:r>
          </a:p>
        </p:txBody>
      </p:sp>
      <p:pic>
        <p:nvPicPr>
          <p:cNvPr id="4" name="Рисунок 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1340768"/>
            <a:ext cx="6984776" cy="4503192"/>
          </a:xfrm>
          <a:prstGeom prst="rect">
            <a:avLst/>
          </a:prstGeom>
          <a:noFill/>
          <a:ln>
            <a:noFill/>
          </a:ln>
        </p:spPr>
      </p:pic>
      <p:sp>
        <p:nvSpPr>
          <p:cNvPr id="5" name="Название 1"/>
          <p:cNvSpPr txBox="1">
            <a:spLocks/>
          </p:cNvSpPr>
          <p:nvPr/>
        </p:nvSpPr>
        <p:spPr>
          <a:xfrm>
            <a:off x="539552" y="5949280"/>
            <a:ext cx="8229600" cy="778098"/>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800" b="1" dirty="0">
                <a:solidFill>
                  <a:srgbClr val="0000FF"/>
                </a:solidFill>
              </a:rPr>
              <a:t>II </a:t>
            </a:r>
            <a:r>
              <a:rPr lang="en-US" sz="2800" b="1" dirty="0">
                <a:solidFill>
                  <a:srgbClr val="0000FF"/>
                </a:solidFill>
              </a:rPr>
              <a:t>All-Russian Congress of Microbiologists</a:t>
            </a:r>
          </a:p>
          <a:p>
            <a:r>
              <a:rPr lang="en-US" sz="2800" b="1" dirty="0">
                <a:solidFill>
                  <a:srgbClr val="0000FF"/>
                </a:solidFill>
              </a:rPr>
              <a:t>Moscow, January 1930</a:t>
            </a:r>
            <a:endParaRPr lang="ru-RU" sz="2800" b="1" dirty="0">
              <a:solidFill>
                <a:srgbClr val="0000FF"/>
              </a:solidFill>
            </a:endParaRPr>
          </a:p>
        </p:txBody>
      </p:sp>
    </p:spTree>
    <p:extLst>
      <p:ext uri="{BB962C8B-B14F-4D97-AF65-F5344CB8AC3E}">
        <p14:creationId xmlns:p14="http://schemas.microsoft.com/office/powerpoint/2010/main" val="19501238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467544" y="116632"/>
            <a:ext cx="8229600" cy="432048"/>
          </a:xfrm>
        </p:spPr>
        <p:txBody>
          <a:bodyPr>
            <a:noAutofit/>
          </a:bodyPr>
          <a:lstStyle/>
          <a:p>
            <a:r>
              <a:rPr lang="ru-RU" sz="2400" b="1" dirty="0"/>
              <a:t>Репрессированные сотрудники Института (1)</a:t>
            </a:r>
          </a:p>
        </p:txBody>
      </p:sp>
      <p:sp>
        <p:nvSpPr>
          <p:cNvPr id="3" name="Содержимое 2"/>
          <p:cNvSpPr>
            <a:spLocks noGrp="1"/>
          </p:cNvSpPr>
          <p:nvPr>
            <p:ph idx="1"/>
          </p:nvPr>
        </p:nvSpPr>
        <p:spPr>
          <a:xfrm>
            <a:off x="683568" y="620688"/>
            <a:ext cx="8301608" cy="6048672"/>
          </a:xfrm>
        </p:spPr>
        <p:txBody>
          <a:bodyPr>
            <a:noAutofit/>
          </a:bodyPr>
          <a:lstStyle/>
          <a:p>
            <a:pPr marL="0" indent="0">
              <a:spcBef>
                <a:spcPts val="0"/>
              </a:spcBef>
              <a:buNone/>
            </a:pPr>
            <a:r>
              <a:rPr lang="ru-RU" sz="1600" b="1" dirty="0" err="1"/>
              <a:t>Либерман</a:t>
            </a:r>
            <a:r>
              <a:rPr lang="ru-RU" sz="1600" b="1" dirty="0"/>
              <a:t> Яков Юльевич</a:t>
            </a:r>
            <a:r>
              <a:rPr lang="ru-RU" sz="1600" dirty="0"/>
              <a:t>, директор Института </a:t>
            </a:r>
          </a:p>
          <a:p>
            <a:pPr lvl="1">
              <a:spcBef>
                <a:spcPts val="0"/>
              </a:spcBef>
            </a:pPr>
            <a:r>
              <a:rPr lang="ru-RU" sz="1600" dirty="0"/>
              <a:t>арестован 31 декабря 1930 г. </a:t>
            </a:r>
          </a:p>
          <a:p>
            <a:pPr lvl="1">
              <a:spcBef>
                <a:spcPts val="0"/>
              </a:spcBef>
            </a:pPr>
            <a:r>
              <a:rPr lang="ru-RU" sz="1600" dirty="0"/>
              <a:t>осужден по ст. 58 п/п. 7 (УК) РСФСР к заключению в концлагерь сроком на 5 лет с заменой высылкой в Алма-Ату (Казахстан) на тот же срок</a:t>
            </a:r>
          </a:p>
          <a:p>
            <a:pPr lvl="1">
              <a:spcBef>
                <a:spcPts val="0"/>
              </a:spcBef>
            </a:pPr>
            <a:r>
              <a:rPr lang="ru-RU" sz="1600" dirty="0"/>
              <a:t>В Казахстане работал в очагах эпидемии малярии</a:t>
            </a:r>
          </a:p>
          <a:p>
            <a:pPr lvl="1">
              <a:spcBef>
                <a:spcPts val="0"/>
              </a:spcBef>
            </a:pPr>
            <a:r>
              <a:rPr lang="ru-RU" sz="1600" dirty="0"/>
              <a:t>10 сентября 1933 г. от наказания был освобожден досрочно </a:t>
            </a:r>
          </a:p>
          <a:p>
            <a:pPr lvl="1">
              <a:spcBef>
                <a:spcPts val="0"/>
              </a:spcBef>
            </a:pPr>
            <a:r>
              <a:rPr lang="ru-RU" sz="1600" dirty="0"/>
              <a:t>в 1937 г. повторно привлечен в качестве обвиняемого по ст. 58 УК и вновь арестован</a:t>
            </a:r>
          </a:p>
          <a:p>
            <a:pPr lvl="1">
              <a:spcBef>
                <a:spcPts val="0"/>
              </a:spcBef>
            </a:pPr>
            <a:r>
              <a:rPr lang="ru-RU" sz="1600" dirty="0"/>
              <a:t>Расстрелян 29 января 1938 г. в Ленинграде по приговору комиссии НКВД и Прокуратуры СССР от 17.01.1938. </a:t>
            </a:r>
          </a:p>
          <a:p>
            <a:pPr marL="0" indent="0">
              <a:spcBef>
                <a:spcPts val="1200"/>
              </a:spcBef>
              <a:buNone/>
            </a:pPr>
            <a:r>
              <a:rPr lang="ru-RU" sz="1600" b="1" dirty="0" err="1"/>
              <a:t>Маслаковец</a:t>
            </a:r>
            <a:r>
              <a:rPr lang="ru-RU" sz="1600" b="1" dirty="0"/>
              <a:t> Петр Петрович</a:t>
            </a:r>
            <a:r>
              <a:rPr lang="en-US" sz="1600" dirty="0"/>
              <a:t>,</a:t>
            </a:r>
            <a:r>
              <a:rPr lang="ru-RU" sz="1600" dirty="0"/>
              <a:t> заведующий эпидемиологическим отделом Института</a:t>
            </a:r>
          </a:p>
          <a:p>
            <a:pPr lvl="1">
              <a:spcBef>
                <a:spcPts val="0"/>
              </a:spcBef>
            </a:pPr>
            <a:r>
              <a:rPr lang="ru-RU" sz="1600" dirty="0"/>
              <a:t>арестован 30 января 1931 г. </a:t>
            </a:r>
          </a:p>
          <a:p>
            <a:pPr lvl="1">
              <a:spcBef>
                <a:spcPts val="0"/>
              </a:spcBef>
            </a:pPr>
            <a:r>
              <a:rPr lang="ru-RU" sz="1600" dirty="0"/>
              <a:t>осужден по ст. 58 п/п. 7 (ст. 58 – "контрреволюционная деятельность") Уголовного кодекса (УК) РСФСР к заключению в концлагерь сроком на 5 лет с заменой высылкой в Алма-Ату (Казахстан) на тот же срок. </a:t>
            </a:r>
          </a:p>
          <a:p>
            <a:pPr lvl="1">
              <a:spcBef>
                <a:spcPts val="0"/>
              </a:spcBef>
            </a:pPr>
            <a:r>
              <a:rPr lang="ru-RU" sz="1600" dirty="0"/>
              <a:t>В Казахстане работал в очагах эпидемии малярии. </a:t>
            </a:r>
          </a:p>
          <a:p>
            <a:pPr lvl="1">
              <a:spcBef>
                <a:spcPts val="0"/>
              </a:spcBef>
            </a:pPr>
            <a:r>
              <a:rPr lang="ru-RU" sz="1600" dirty="0"/>
              <a:t>скончался там же в 1933 г </a:t>
            </a:r>
          </a:p>
          <a:p>
            <a:pPr marL="0" indent="0">
              <a:spcBef>
                <a:spcPts val="1200"/>
              </a:spcBef>
              <a:buNone/>
            </a:pPr>
            <a:r>
              <a:rPr lang="ru-RU" sz="1600" b="1" dirty="0" err="1"/>
              <a:t>Гартох</a:t>
            </a:r>
            <a:r>
              <a:rPr lang="ru-RU" sz="1600" b="1" dirty="0"/>
              <a:t> Оскар-Генрих </a:t>
            </a:r>
            <a:r>
              <a:rPr lang="ru-RU" sz="1600" b="1" dirty="0" err="1"/>
              <a:t>Оскарович</a:t>
            </a:r>
            <a:r>
              <a:rPr lang="en-US" sz="1600" dirty="0"/>
              <a:t>,</a:t>
            </a:r>
            <a:r>
              <a:rPr lang="ru-RU" sz="1600" dirty="0"/>
              <a:t> руководитель отдела бактериологии, заместитель директора Института по научной работе</a:t>
            </a:r>
            <a:r>
              <a:rPr lang="en-US" sz="1600" dirty="0"/>
              <a:t>,</a:t>
            </a:r>
            <a:r>
              <a:rPr lang="ru-RU" sz="1600" dirty="0"/>
              <a:t> арестовывался трижды</a:t>
            </a:r>
            <a:r>
              <a:rPr lang="en-US" sz="1600" dirty="0"/>
              <a:t>:</a:t>
            </a:r>
            <a:r>
              <a:rPr lang="ru-RU" sz="1600" dirty="0"/>
              <a:t> </a:t>
            </a:r>
          </a:p>
          <a:p>
            <a:pPr marL="800100" lvl="1" indent="-342900">
              <a:spcBef>
                <a:spcPts val="0"/>
              </a:spcBef>
              <a:buFont typeface="+mj-lt"/>
              <a:buAutoNum type="arabicPeriod"/>
            </a:pPr>
            <a:r>
              <a:rPr lang="ru-RU" sz="1600" dirty="0"/>
              <a:t>арестован 13 августа 1930 г.; через два с половиной месяца за отсутствием состава преступления был освобожден и вернулся к своим обязанностям</a:t>
            </a:r>
          </a:p>
          <a:p>
            <a:pPr marL="800100" lvl="1" indent="-342900">
              <a:spcBef>
                <a:spcPts val="0"/>
              </a:spcBef>
              <a:buFont typeface="+mj-lt"/>
              <a:buAutoNum type="arabicPeriod"/>
            </a:pPr>
            <a:r>
              <a:rPr lang="ru-RU" sz="1600" dirty="0"/>
              <a:t>арестован 2 августа 1937 г.; освобожден 20 мая 1938 г.</a:t>
            </a:r>
          </a:p>
          <a:p>
            <a:pPr marL="800100" lvl="1" indent="-342900">
              <a:spcBef>
                <a:spcPts val="0"/>
              </a:spcBef>
              <a:buFont typeface="+mj-lt"/>
              <a:buAutoNum type="arabicPeriod"/>
            </a:pPr>
            <a:r>
              <a:rPr lang="ru-RU" sz="1600" dirty="0"/>
              <a:t>арестован 31 мая 1941 г.; 28 ноября 1941 г. приговорен к смертной казни, расстрелян 30 января 1942 г. </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5373215"/>
            <a:ext cx="1008112" cy="14178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 name="Рисунок 220" descr="http://www.pasteurorg.ru/files/materials/d4bcbb_bc481f360fdf4804b1d14968ea580c29_mv2.jpg"/>
          <p:cNvPicPr/>
          <p:nvPr/>
        </p:nvPicPr>
        <p:blipFill>
          <a:blip r:embed="rId3">
            <a:extLst>
              <a:ext uri="{28A0092B-C50C-407E-A947-70E740481C1C}">
                <a14:useLocalDpi xmlns:a14="http://schemas.microsoft.com/office/drawing/2010/main" val="0"/>
              </a:ext>
            </a:extLst>
          </a:blip>
          <a:srcRect/>
          <a:stretch>
            <a:fillRect/>
          </a:stretch>
        </p:blipFill>
        <p:spPr bwMode="auto">
          <a:xfrm>
            <a:off x="107504" y="980728"/>
            <a:ext cx="1008112" cy="1368152"/>
          </a:xfrm>
          <a:prstGeom prst="rect">
            <a:avLst/>
          </a:prstGeom>
          <a:noFill/>
          <a:ln>
            <a:noFill/>
          </a:ln>
        </p:spPr>
      </p:pic>
      <p:pic>
        <p:nvPicPr>
          <p:cNvPr id="6" name="Рисунок 219" descr="http://www.pasteurorg.ru/files/materials/d4bcbb_0a3fbe37dbc24dbcbd71afc41e3a7478_mv2.jpg"/>
          <p:cNvPicPr/>
          <p:nvPr/>
        </p:nvPicPr>
        <p:blipFill>
          <a:blip r:embed="rId4">
            <a:extLst>
              <a:ext uri="{28A0092B-C50C-407E-A947-70E740481C1C}">
                <a14:useLocalDpi xmlns:a14="http://schemas.microsoft.com/office/drawing/2010/main" val="0"/>
              </a:ext>
            </a:extLst>
          </a:blip>
          <a:srcRect/>
          <a:stretch>
            <a:fillRect/>
          </a:stretch>
        </p:blipFill>
        <p:spPr bwMode="auto">
          <a:xfrm>
            <a:off x="107504" y="3284984"/>
            <a:ext cx="1008112" cy="1512168"/>
          </a:xfrm>
          <a:prstGeom prst="rect">
            <a:avLst/>
          </a:prstGeom>
          <a:noFill/>
          <a:ln>
            <a:noFill/>
          </a:ln>
        </p:spPr>
      </p:pic>
    </p:spTree>
    <p:extLst>
      <p:ext uri="{BB962C8B-B14F-4D97-AF65-F5344CB8AC3E}">
        <p14:creationId xmlns:p14="http://schemas.microsoft.com/office/powerpoint/2010/main" val="494840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79512" y="548680"/>
            <a:ext cx="8784976" cy="5688632"/>
          </a:xfrm>
        </p:spPr>
        <p:txBody>
          <a:bodyPr>
            <a:noAutofit/>
          </a:bodyPr>
          <a:lstStyle/>
          <a:p>
            <a:pPr marL="354013" indent="-354013">
              <a:spcBef>
                <a:spcPts val="0"/>
              </a:spcBef>
            </a:pPr>
            <a:r>
              <a:rPr lang="ru-RU" sz="1600" b="1" dirty="0" err="1"/>
              <a:t>Гах</a:t>
            </a:r>
            <a:r>
              <a:rPr lang="ru-RU" sz="1600" b="1" dirty="0"/>
              <a:t> Иван Васильевич</a:t>
            </a:r>
            <a:r>
              <a:rPr lang="ru-RU" sz="1600" dirty="0"/>
              <a:t>, зав. исследовательским отделением </a:t>
            </a:r>
            <a:r>
              <a:rPr lang="ru-RU" sz="1600" dirty="0" err="1"/>
              <a:t>эпидотдела</a:t>
            </a:r>
            <a:r>
              <a:rPr lang="ru-RU" sz="1600" dirty="0"/>
              <a:t> Института </a:t>
            </a:r>
          </a:p>
          <a:p>
            <a:pPr lvl="1">
              <a:spcBef>
                <a:spcPts val="0"/>
              </a:spcBef>
            </a:pPr>
            <a:r>
              <a:rPr lang="ru-RU" sz="1600" dirty="0"/>
              <a:t>арестован как член контрреволюционной организации микробиологов 31 февраля 1931г.</a:t>
            </a:r>
          </a:p>
          <a:p>
            <a:pPr lvl="1">
              <a:spcBef>
                <a:spcPts val="0"/>
              </a:spcBef>
            </a:pPr>
            <a:r>
              <a:rPr lang="ru-RU" sz="1600" dirty="0"/>
              <a:t>по решению коллегии ОГПУ от 2 ноября 1931 г. был выслан в Северный край сроком на 3 года; высылка в </a:t>
            </a:r>
            <a:r>
              <a:rPr lang="ru-RU" sz="1600" dirty="0" err="1"/>
              <a:t>Севкрай</a:t>
            </a:r>
            <a:r>
              <a:rPr lang="ru-RU" sz="1600" dirty="0"/>
              <a:t> заменена высылкой в Мурманск.</a:t>
            </a:r>
          </a:p>
          <a:p>
            <a:pPr lvl="1">
              <a:spcBef>
                <a:spcPts val="0"/>
              </a:spcBef>
            </a:pPr>
            <a:r>
              <a:rPr lang="ru-RU" sz="1600" dirty="0"/>
              <a:t>с января по июнь 1934 г. – директор Полярной станции ВИЭМ в Мурманске; с июня 1934 по июнь 1936 – научный консультант при Дирекции Института имени Пастера в Ленинграде, заведующий лабораторией фильтрующих вирусов</a:t>
            </a:r>
          </a:p>
          <a:p>
            <a:pPr>
              <a:spcBef>
                <a:spcPts val="600"/>
              </a:spcBef>
            </a:pPr>
            <a:r>
              <a:rPr lang="ru-RU" sz="1600" b="1" dirty="0" err="1"/>
              <a:t>Белоновский</a:t>
            </a:r>
            <a:r>
              <a:rPr lang="ru-RU" sz="1600" b="1" dirty="0"/>
              <a:t> Георгий Дмитриевич</a:t>
            </a:r>
            <a:r>
              <a:rPr lang="ru-RU" sz="1600" dirty="0"/>
              <a:t>, один из создателей Института имени Пастера, заведующий вакцинным отделением Института</a:t>
            </a:r>
          </a:p>
          <a:p>
            <a:pPr lvl="1">
              <a:spcBef>
                <a:spcPts val="0"/>
              </a:spcBef>
            </a:pPr>
            <a:r>
              <a:rPr lang="ru-RU" sz="1600" dirty="0"/>
              <a:t>арестован</a:t>
            </a:r>
            <a:r>
              <a:rPr lang="ru-RU" sz="1600" b="1" dirty="0"/>
              <a:t> </a:t>
            </a:r>
            <a:r>
              <a:rPr lang="ru-RU" sz="1600" dirty="0"/>
              <a:t>в 1931 г. в связи с "делом микробиологов" </a:t>
            </a:r>
          </a:p>
          <a:p>
            <a:pPr lvl="1">
              <a:spcBef>
                <a:spcPts val="0"/>
              </a:spcBef>
            </a:pPr>
            <a:r>
              <a:rPr lang="ru-RU" sz="1600" dirty="0"/>
              <a:t>несколько лет провел в лагерях; после освобождения был восстановлен в должности профессора Лен </a:t>
            </a:r>
            <a:r>
              <a:rPr lang="ru-RU" sz="1600" dirty="0" err="1"/>
              <a:t>ГИДУВа</a:t>
            </a:r>
            <a:endParaRPr lang="ru-RU" sz="1600" dirty="0"/>
          </a:p>
          <a:p>
            <a:pPr lvl="1">
              <a:spcBef>
                <a:spcPts val="0"/>
              </a:spcBef>
            </a:pPr>
            <a:r>
              <a:rPr lang="ru-RU" sz="1600" dirty="0"/>
              <a:t>арестован 14 августа 1938 г. по обвинению в участии в контрреволюционной диверсионно-террористической организации микробиологов (ст. 58 УК РСФСР) </a:t>
            </a:r>
          </a:p>
          <a:p>
            <a:pPr lvl="1">
              <a:spcBef>
                <a:spcPts val="0"/>
              </a:spcBef>
            </a:pPr>
            <a:r>
              <a:rPr lang="ru-RU" sz="1600" dirty="0"/>
              <a:t>постановлением военного прокурора Главной военной прокуратуры г. Москва от 19 ноября 1939 г. было установлено, что материалами дела преступная деятельность </a:t>
            </a:r>
            <a:r>
              <a:rPr lang="ru-RU" sz="1600" dirty="0" err="1"/>
              <a:t>Белоновского</a:t>
            </a:r>
            <a:r>
              <a:rPr lang="ru-RU" sz="1600" dirty="0"/>
              <a:t> Г.Д. не доказана; принято решение о прекращении дела и его немедленном освобождении</a:t>
            </a:r>
          </a:p>
          <a:p>
            <a:pPr>
              <a:spcBef>
                <a:spcPts val="600"/>
              </a:spcBef>
            </a:pPr>
            <a:r>
              <a:rPr lang="ru-RU" sz="1600" b="1" dirty="0" err="1"/>
              <a:t>Казарновская</a:t>
            </a:r>
            <a:r>
              <a:rPr lang="en-US" sz="1600" b="1" dirty="0"/>
              <a:t> </a:t>
            </a:r>
            <a:r>
              <a:rPr lang="ru-RU" sz="1600" b="1" dirty="0"/>
              <a:t>Софья </a:t>
            </a:r>
            <a:r>
              <a:rPr lang="ru-RU" sz="1600" b="1" dirty="0" err="1"/>
              <a:t>Самарьевна</a:t>
            </a:r>
            <a:r>
              <a:rPr lang="ru-RU" sz="1600" dirty="0"/>
              <a:t>, заведующая отделом кишечных инфекций Института </a:t>
            </a:r>
          </a:p>
          <a:p>
            <a:pPr lvl="1">
              <a:spcBef>
                <a:spcPts val="0"/>
              </a:spcBef>
            </a:pPr>
            <a:r>
              <a:rPr lang="ru-RU" sz="1600" dirty="0"/>
              <a:t>проходила по одному уголовному делу с Г.Д. </a:t>
            </a:r>
            <a:r>
              <a:rPr lang="ru-RU" sz="1600" dirty="0" err="1"/>
              <a:t>Белоновским</a:t>
            </a:r>
            <a:r>
              <a:rPr lang="en-US" sz="1600" dirty="0"/>
              <a:t> </a:t>
            </a:r>
            <a:r>
              <a:rPr lang="ru-RU" sz="1600" dirty="0"/>
              <a:t>во время его второго ареста</a:t>
            </a:r>
          </a:p>
          <a:p>
            <a:pPr lvl="1">
              <a:spcBef>
                <a:spcPts val="0"/>
              </a:spcBef>
            </a:pPr>
            <a:r>
              <a:rPr lang="ru-RU" sz="1600" dirty="0"/>
              <a:t>Постановлением от 01.08.1938 г. </a:t>
            </a:r>
            <a:r>
              <a:rPr lang="ru-RU" sz="1600" dirty="0" err="1"/>
              <a:t>Казарновская</a:t>
            </a:r>
            <a:r>
              <a:rPr lang="ru-RU" sz="1600" dirty="0"/>
              <a:t> С.С. была признана участником контрреволюционной организации (ст. 58)</a:t>
            </a:r>
          </a:p>
          <a:p>
            <a:pPr lvl="1">
              <a:spcBef>
                <a:spcPts val="0"/>
              </a:spcBef>
            </a:pPr>
            <a:r>
              <a:rPr lang="ru-RU" sz="1600" dirty="0"/>
              <a:t>постановлением от 19 ноября 1939 г. Дело было прекращено; </a:t>
            </a:r>
          </a:p>
          <a:p>
            <a:pPr lvl="1">
              <a:spcBef>
                <a:spcPts val="0"/>
              </a:spcBef>
            </a:pPr>
            <a:r>
              <a:rPr lang="ru-RU" sz="1600" dirty="0"/>
              <a:t>3 декабря 1939 г. была освобождена из-под стражи</a:t>
            </a:r>
          </a:p>
        </p:txBody>
      </p:sp>
      <p:sp>
        <p:nvSpPr>
          <p:cNvPr id="4" name="Название 1"/>
          <p:cNvSpPr txBox="1">
            <a:spLocks/>
          </p:cNvSpPr>
          <p:nvPr/>
        </p:nvSpPr>
        <p:spPr>
          <a:xfrm>
            <a:off x="467544" y="116632"/>
            <a:ext cx="8229600" cy="360040"/>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400" b="1" dirty="0"/>
              <a:t>Репрессированные сотрудники Института (2)</a:t>
            </a:r>
          </a:p>
        </p:txBody>
      </p:sp>
    </p:spTree>
    <p:extLst>
      <p:ext uri="{BB962C8B-B14F-4D97-AF65-F5344CB8AC3E}">
        <p14:creationId xmlns:p14="http://schemas.microsoft.com/office/powerpoint/2010/main" val="4088200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301920" y="188640"/>
            <a:ext cx="4032448" cy="1584176"/>
          </a:xfrm>
        </p:spPr>
        <p:txBody>
          <a:bodyPr>
            <a:noAutofit/>
          </a:bodyPr>
          <a:lstStyle/>
          <a:p>
            <a:pPr algn="l"/>
            <a:r>
              <a:rPr lang="ru-RU" sz="1600" b="1" i="1" dirty="0"/>
              <a:t>Аресты руководящего состава Ленинградского Бактериологического Института имени Пастера 1930-1931 гг. привели к тому, что в</a:t>
            </a:r>
            <a:r>
              <a:rPr lang="ru-RU" sz="1600" b="1" dirty="0"/>
              <a:t> 1 апреля 1931 г. Институт перестал функционировать как самостоятельное учреждение и был присоединен к ИЭМ</a:t>
            </a:r>
          </a:p>
        </p:txBody>
      </p:sp>
      <p:pic>
        <p:nvPicPr>
          <p:cNvPr id="4" name="Изображение 3" descr="bx000020025.pdf"/>
          <p:cNvPicPr>
            <a:picLocks noChangeAspect="1"/>
          </p:cNvPicPr>
          <p:nvPr/>
        </p:nvPicPr>
        <p:blipFill rotWithShape="1">
          <a:blip r:embed="rId2">
            <a:extLst>
              <a:ext uri="{28A0092B-C50C-407E-A947-70E740481C1C}">
                <a14:useLocalDpi xmlns:a14="http://schemas.microsoft.com/office/drawing/2010/main" val="0"/>
              </a:ext>
            </a:extLst>
          </a:blip>
          <a:srcRect l="33546" t="50442" r="33777" b="20812"/>
          <a:stretch/>
        </p:blipFill>
        <p:spPr>
          <a:xfrm>
            <a:off x="395536" y="1944210"/>
            <a:ext cx="3816424" cy="4913790"/>
          </a:xfrm>
          <a:prstGeom prst="rect">
            <a:avLst/>
          </a:prstGeom>
        </p:spPr>
      </p:pic>
      <p:pic>
        <p:nvPicPr>
          <p:cNvPr id="7" name="Изображение 6" descr="ВесьЛенинград1931-обложка.pdf"/>
          <p:cNvPicPr>
            <a:picLocks noChangeAspect="1"/>
          </p:cNvPicPr>
          <p:nvPr/>
        </p:nvPicPr>
        <p:blipFill rotWithShape="1">
          <a:blip r:embed="rId3">
            <a:extLst>
              <a:ext uri="{28A0092B-C50C-407E-A947-70E740481C1C}">
                <a14:useLocalDpi xmlns:a14="http://schemas.microsoft.com/office/drawing/2010/main" val="0"/>
              </a:ext>
            </a:extLst>
          </a:blip>
          <a:srcRect b="2011"/>
          <a:stretch/>
        </p:blipFill>
        <p:spPr>
          <a:xfrm>
            <a:off x="5004048" y="1916832"/>
            <a:ext cx="3547188" cy="4918802"/>
          </a:xfrm>
          <a:prstGeom prst="rect">
            <a:avLst/>
          </a:prstGeom>
        </p:spPr>
      </p:pic>
      <p:cxnSp>
        <p:nvCxnSpPr>
          <p:cNvPr id="5" name="Прямая соединительная линия 4"/>
          <p:cNvCxnSpPr/>
          <p:nvPr/>
        </p:nvCxnSpPr>
        <p:spPr>
          <a:xfrm>
            <a:off x="414457" y="3808572"/>
            <a:ext cx="3744416"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 name="Прямая соединительная линия 7"/>
          <p:cNvCxnSpPr/>
          <p:nvPr/>
        </p:nvCxnSpPr>
        <p:spPr>
          <a:xfrm>
            <a:off x="374130" y="4013256"/>
            <a:ext cx="108012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2" name="Прямоугольник 11"/>
          <p:cNvSpPr/>
          <p:nvPr/>
        </p:nvSpPr>
        <p:spPr>
          <a:xfrm>
            <a:off x="4788024" y="55436"/>
            <a:ext cx="4248472" cy="1754327"/>
          </a:xfrm>
          <a:prstGeom prst="rect">
            <a:avLst/>
          </a:prstGeom>
        </p:spPr>
        <p:txBody>
          <a:bodyPr wrap="square">
            <a:spAutoFit/>
          </a:bodyPr>
          <a:lstStyle/>
          <a:p>
            <a:r>
              <a:rPr lang="en-US" b="1" dirty="0">
                <a:solidFill>
                  <a:srgbClr val="0000FF"/>
                </a:solidFill>
              </a:rPr>
              <a:t>Arrests of the leadership of the Leningrad Pasteur Bacteriological Institute 1930-1931 led to the fact that in April 1, 1931 the Institute ceased to function as an independent institution and was attached to the Institute of Experimental Medicine</a:t>
            </a:r>
            <a:endParaRPr lang="ru-RU" b="1" dirty="0">
              <a:solidFill>
                <a:srgbClr val="0000FF"/>
              </a:solidFill>
            </a:endParaRPr>
          </a:p>
        </p:txBody>
      </p:sp>
    </p:spTree>
    <p:extLst>
      <p:ext uri="{BB962C8B-B14F-4D97-AF65-F5344CB8AC3E}">
        <p14:creationId xmlns:p14="http://schemas.microsoft.com/office/powerpoint/2010/main" val="35530144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4572000" y="0"/>
            <a:ext cx="4464496" cy="1656184"/>
          </a:xfrm>
        </p:spPr>
        <p:txBody>
          <a:bodyPr>
            <a:noAutofit/>
          </a:bodyPr>
          <a:lstStyle/>
          <a:p>
            <a:pPr algn="l"/>
            <a:r>
              <a:rPr lang="ru-RU" sz="1800" b="1" dirty="0"/>
              <a:t>На основании приказа №104 </a:t>
            </a:r>
            <a:r>
              <a:rPr lang="ru-RU" sz="1800" b="1" dirty="0" err="1"/>
              <a:t>Ленгорздравотдела</a:t>
            </a:r>
            <a:r>
              <a:rPr lang="ru-RU" sz="1800" b="1" dirty="0"/>
              <a:t> от 28 октября 1932 г. учреждение было восстановлено под названием Ленинградский институт эпидемиологии и микробиологии имени Пастера</a:t>
            </a:r>
          </a:p>
        </p:txBody>
      </p:sp>
      <p:pic>
        <p:nvPicPr>
          <p:cNvPr id="4" name="Содержимое 3" descr="28 октября 1932.jpg"/>
          <p:cNvPicPr>
            <a:picLocks noGrp="1" noChangeAspect="1"/>
          </p:cNvPicPr>
          <p:nvPr>
            <p:ph idx="1"/>
          </p:nvPr>
        </p:nvPicPr>
        <p:blipFill rotWithShape="1">
          <a:blip r:embed="rId2">
            <a:extLst>
              <a:ext uri="{28A0092B-C50C-407E-A947-70E740481C1C}">
                <a14:useLocalDpi xmlns:a14="http://schemas.microsoft.com/office/drawing/2010/main" val="0"/>
              </a:ext>
            </a:extLst>
          </a:blip>
          <a:srcRect l="922" r="-820" b="9469"/>
          <a:stretch/>
        </p:blipFill>
        <p:spPr>
          <a:xfrm>
            <a:off x="46300" y="332656"/>
            <a:ext cx="4403172" cy="6173543"/>
          </a:xfrm>
        </p:spPr>
      </p:pic>
      <p:sp>
        <p:nvSpPr>
          <p:cNvPr id="5" name="TextBox 4"/>
          <p:cNvSpPr txBox="1"/>
          <p:nvPr/>
        </p:nvSpPr>
        <p:spPr>
          <a:xfrm>
            <a:off x="4427984" y="3789040"/>
            <a:ext cx="4608512" cy="2893100"/>
          </a:xfrm>
          <a:prstGeom prst="rect">
            <a:avLst/>
          </a:prstGeom>
          <a:noFill/>
        </p:spPr>
        <p:txBody>
          <a:bodyPr wrap="square" rtlCol="0">
            <a:spAutoFit/>
          </a:bodyPr>
          <a:lstStyle/>
          <a:p>
            <a:r>
              <a:rPr lang="ru-RU" sz="1400" b="1" dirty="0"/>
              <a:t>ВИТЕ (ВИТТЕ) Лидия Николаевна</a:t>
            </a:r>
            <a:r>
              <a:rPr lang="ru-RU" sz="1400" dirty="0"/>
              <a:t> </a:t>
            </a:r>
            <a:r>
              <a:rPr lang="ru-RU" sz="1400" b="1" dirty="0"/>
              <a:t>[??? - .03.1942]</a:t>
            </a:r>
            <a:endParaRPr lang="ru-RU" sz="1400" dirty="0"/>
          </a:p>
          <a:p>
            <a:r>
              <a:rPr lang="ru-RU" sz="1400" dirty="0"/>
              <a:t>Родилась в Закаспийской обл. Отец - дворянин, штабс-капитан Николай Николаевич Вите, был военным комендантом железнодорожной станции </a:t>
            </a:r>
            <a:r>
              <a:rPr lang="ru-RU" sz="1400" dirty="0" err="1"/>
              <a:t>Кизыл-Арват</a:t>
            </a:r>
            <a:r>
              <a:rPr lang="ru-RU" sz="1400" dirty="0"/>
              <a:t>. Мать - Анна Георгиевна, была кастеляншей Ташкентской женской гимназии. В отдаленном родстве с маршалом </a:t>
            </a:r>
            <a:r>
              <a:rPr lang="ru-RU" sz="1400" dirty="0" err="1"/>
              <a:t>М.Тухачевским</a:t>
            </a:r>
            <a:r>
              <a:rPr lang="ru-RU" sz="1400" dirty="0"/>
              <a:t>.</a:t>
            </a:r>
            <a:br>
              <a:rPr lang="ru-RU" sz="1400" dirty="0"/>
            </a:br>
            <a:r>
              <a:rPr lang="ru-RU" sz="1400" dirty="0"/>
              <a:t>Училась на медфаке Санкт-Петербургского университета.</a:t>
            </a:r>
            <a:br>
              <a:rPr lang="ru-RU" sz="1400" dirty="0"/>
            </a:br>
            <a:r>
              <a:rPr lang="ru-RU" sz="1400" dirty="0"/>
              <a:t>Окончила курсы микробиологов, организованные Лигой Наций в Берлине и Гамбурге (1929г.).</a:t>
            </a:r>
            <a:br>
              <a:rPr lang="ru-RU" sz="1400" dirty="0"/>
            </a:br>
            <a:r>
              <a:rPr lang="ru-RU" sz="1400" dirty="0"/>
              <a:t>Сотрудник эпидемиологического отдела Ленинградского филиала </a:t>
            </a:r>
            <a:r>
              <a:rPr lang="ru-RU" sz="1400" dirty="0" err="1"/>
              <a:t>ВИЭМа</a:t>
            </a:r>
            <a:endParaRPr lang="ru-RU" sz="1400" dirty="0"/>
          </a:p>
          <a:p>
            <a:r>
              <a:rPr lang="ru-RU" sz="1400" dirty="0"/>
              <a:t>Скончалась в 1942 в блокадном Ленинграде</a:t>
            </a:r>
          </a:p>
        </p:txBody>
      </p:sp>
      <p:sp>
        <p:nvSpPr>
          <p:cNvPr id="3" name="Прямоугольник 2"/>
          <p:cNvSpPr/>
          <p:nvPr/>
        </p:nvSpPr>
        <p:spPr>
          <a:xfrm>
            <a:off x="4572000" y="1988840"/>
            <a:ext cx="4427984" cy="1754327"/>
          </a:xfrm>
          <a:prstGeom prst="rect">
            <a:avLst/>
          </a:prstGeom>
        </p:spPr>
        <p:txBody>
          <a:bodyPr wrap="square">
            <a:spAutoFit/>
          </a:bodyPr>
          <a:lstStyle/>
          <a:p>
            <a:r>
              <a:rPr lang="en-US" b="1" dirty="0">
                <a:solidFill>
                  <a:srgbClr val="0000FF"/>
                </a:solidFill>
              </a:rPr>
              <a:t>On the basis of the Order N104 of the Leningrad Public Health Department of October 28, 1932, the institution was restored as the Leningrad Institute of Epidemiology and Microbiology named after Pasteur</a:t>
            </a:r>
            <a:endParaRPr lang="ru-RU" b="1" dirty="0">
              <a:solidFill>
                <a:srgbClr val="0000FF"/>
              </a:solidFill>
            </a:endParaRPr>
          </a:p>
        </p:txBody>
      </p:sp>
    </p:spTree>
    <p:extLst>
      <p:ext uri="{BB962C8B-B14F-4D97-AF65-F5344CB8AC3E}">
        <p14:creationId xmlns:p14="http://schemas.microsoft.com/office/powerpoint/2010/main" val="630848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13-475х670мм-декабрь-01.jp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448" t="29251" r="127" b="28330"/>
          <a:stretch/>
        </p:blipFill>
        <p:spPr>
          <a:xfrm>
            <a:off x="-152617" y="620688"/>
            <a:ext cx="9417352" cy="5616623"/>
          </a:xfrm>
        </p:spPr>
      </p:pic>
      <p:pic>
        <p:nvPicPr>
          <p:cNvPr id="6" name="Содержимое 3" descr="13-475х670мм-декабрь-01.jpg"/>
          <p:cNvPicPr>
            <a:picLocks noChangeAspect="1"/>
          </p:cNvPicPr>
          <p:nvPr/>
        </p:nvPicPr>
        <p:blipFill rotWithShape="1">
          <a:blip r:embed="rId2" cstate="print">
            <a:extLst>
              <a:ext uri="{28A0092B-C50C-407E-A947-70E740481C1C}">
                <a14:useLocalDpi xmlns:a14="http://schemas.microsoft.com/office/drawing/2010/main" val="0"/>
              </a:ext>
            </a:extLst>
          </a:blip>
          <a:srcRect l="18761" t="46830" r="71696" b="51922"/>
          <a:stretch/>
        </p:blipFill>
        <p:spPr>
          <a:xfrm>
            <a:off x="2524040" y="2780928"/>
            <a:ext cx="895832" cy="165301"/>
          </a:xfrm>
          <a:prstGeom prst="rect">
            <a:avLst/>
          </a:prstGeom>
        </p:spPr>
      </p:pic>
    </p:spTree>
    <p:extLst>
      <p:ext uri="{BB962C8B-B14F-4D97-AF65-F5344CB8AC3E}">
        <p14:creationId xmlns:p14="http://schemas.microsoft.com/office/powerpoint/2010/main" val="465808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156" descr="http://www.pasteurorg.ru/files/materials/library/%D0%A1%D0%BE%D1%82%D1%80%D1%83%D0%B4%D0%BD%D0%B8%D0%BA%D0%B8_%D0%98%D0%BD%D1%81%D1%82%D0%B8%D1%82%D1%83%D1%82%D0%B0_1927-%D0%BE%D0%B1%D1%80%D0%B5%D0%B7%D0%BA%D0%B0.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24" y="2132856"/>
            <a:ext cx="6192688" cy="4586089"/>
          </a:xfrm>
          <a:prstGeom prst="rect">
            <a:avLst/>
          </a:prstGeom>
          <a:noFill/>
          <a:ln>
            <a:noFill/>
          </a:ln>
        </p:spPr>
      </p:pic>
      <p:pic>
        <p:nvPicPr>
          <p:cNvPr id="6" name="Рисунок 161" descr="http://www.pasteurorg.ru/files/materials/d4bcbb_1d4cf309c5ae4d4aa797f919ddf46542_mv2.jpg"/>
          <p:cNvPicPr/>
          <p:nvPr/>
        </p:nvPicPr>
        <p:blipFill>
          <a:blip r:embed="rId4">
            <a:extLst>
              <a:ext uri="{28A0092B-C50C-407E-A947-70E740481C1C}">
                <a14:useLocalDpi xmlns:a14="http://schemas.microsoft.com/office/drawing/2010/main" val="0"/>
              </a:ext>
            </a:extLst>
          </a:blip>
          <a:srcRect/>
          <a:stretch>
            <a:fillRect/>
          </a:stretch>
        </p:blipFill>
        <p:spPr bwMode="auto">
          <a:xfrm>
            <a:off x="4395217" y="116632"/>
            <a:ext cx="4724400" cy="3133725"/>
          </a:xfrm>
          <a:prstGeom prst="rect">
            <a:avLst/>
          </a:prstGeom>
          <a:noFill/>
          <a:ln>
            <a:noFill/>
          </a:ln>
        </p:spPr>
      </p:pic>
      <p:pic>
        <p:nvPicPr>
          <p:cNvPr id="7" name="Рисунок 162" descr="http://www.pasteurorg.ru/files/materials/d4bcbb_76e3fe4e838a415a9c5169b51fce234c_mv2.jpg"/>
          <p:cNvPicPr/>
          <p:nvPr/>
        </p:nvPicPr>
        <p:blipFill>
          <a:blip r:embed="rId5">
            <a:extLst>
              <a:ext uri="{28A0092B-C50C-407E-A947-70E740481C1C}">
                <a14:useLocalDpi xmlns:a14="http://schemas.microsoft.com/office/drawing/2010/main" val="0"/>
              </a:ext>
            </a:extLst>
          </a:blip>
          <a:srcRect/>
          <a:stretch>
            <a:fillRect/>
          </a:stretch>
        </p:blipFill>
        <p:spPr bwMode="auto">
          <a:xfrm>
            <a:off x="31130" y="116632"/>
            <a:ext cx="4362450" cy="3133725"/>
          </a:xfrm>
          <a:prstGeom prst="rect">
            <a:avLst/>
          </a:prstGeom>
          <a:noFill/>
          <a:ln>
            <a:noFill/>
          </a:ln>
        </p:spPr>
      </p:pic>
      <p:sp>
        <p:nvSpPr>
          <p:cNvPr id="8" name="TextBox 7"/>
          <p:cNvSpPr txBox="1"/>
          <p:nvPr/>
        </p:nvSpPr>
        <p:spPr>
          <a:xfrm>
            <a:off x="6259934" y="3875782"/>
            <a:ext cx="2808312" cy="1631216"/>
          </a:xfrm>
          <a:prstGeom prst="rect">
            <a:avLst/>
          </a:prstGeom>
          <a:noFill/>
        </p:spPr>
        <p:txBody>
          <a:bodyPr wrap="square" rtlCol="0">
            <a:spAutoFit/>
          </a:bodyPr>
          <a:lstStyle/>
          <a:p>
            <a:pPr algn="ctr"/>
            <a:r>
              <a:rPr lang="ru-RU" sz="2000" b="1" dirty="0"/>
              <a:t>Сотрудники Института, 1925-1927 годы</a:t>
            </a:r>
          </a:p>
          <a:p>
            <a:pPr algn="ctr"/>
            <a:endParaRPr lang="ru-RU" sz="2000" b="1" dirty="0"/>
          </a:p>
          <a:p>
            <a:pPr algn="ctr"/>
            <a:r>
              <a:rPr lang="en-US" sz="2000" b="1" dirty="0">
                <a:solidFill>
                  <a:srgbClr val="0000FF"/>
                </a:solidFill>
              </a:rPr>
              <a:t>Institute staff, 1925-1927</a:t>
            </a:r>
            <a:endParaRPr lang="ru-RU" sz="2000" b="1" dirty="0">
              <a:solidFill>
                <a:srgbClr val="0000FF"/>
              </a:solidFill>
            </a:endParaRPr>
          </a:p>
        </p:txBody>
      </p:sp>
    </p:spTree>
    <p:extLst>
      <p:ext uri="{BB962C8B-B14F-4D97-AF65-F5344CB8AC3E}">
        <p14:creationId xmlns:p14="http://schemas.microsoft.com/office/powerpoint/2010/main" val="13876041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133" descr="http://www.pasteurorg.ru/files/materials/d4bcbb_da099b6e48e243f199a67e2bc23c613e_mv2.jpg"/>
          <p:cNvPicPr/>
          <p:nvPr/>
        </p:nvPicPr>
        <p:blipFill rotWithShape="1">
          <a:blip r:embed="rId2">
            <a:extLst>
              <a:ext uri="{28A0092B-C50C-407E-A947-70E740481C1C}">
                <a14:useLocalDpi xmlns:a14="http://schemas.microsoft.com/office/drawing/2010/main" val="0"/>
              </a:ext>
            </a:extLst>
          </a:blip>
          <a:srcRect t="2282" b="13713"/>
          <a:stretch/>
        </p:blipFill>
        <p:spPr bwMode="auto">
          <a:xfrm>
            <a:off x="2915816" y="2420888"/>
            <a:ext cx="6213884" cy="3168352"/>
          </a:xfrm>
          <a:prstGeom prst="rect">
            <a:avLst/>
          </a:prstGeom>
          <a:noFill/>
          <a:ln>
            <a:noFill/>
          </a:ln>
        </p:spPr>
      </p:pic>
      <p:pic>
        <p:nvPicPr>
          <p:cNvPr id="4" name="Рисунок 138" descr="http://www.pasteurorg.ru/files/materials/d4bcbb_bd993465697a41a0a294239ebd47babf_mv2.jpg"/>
          <p:cNvPicPr/>
          <p:nvPr/>
        </p:nvPicPr>
        <p:blipFill>
          <a:blip r:embed="rId3">
            <a:extLst>
              <a:ext uri="{28A0092B-C50C-407E-A947-70E740481C1C}">
                <a14:useLocalDpi xmlns:a14="http://schemas.microsoft.com/office/drawing/2010/main" val="0"/>
              </a:ext>
            </a:extLst>
          </a:blip>
          <a:srcRect/>
          <a:stretch>
            <a:fillRect/>
          </a:stretch>
        </p:blipFill>
        <p:spPr bwMode="auto">
          <a:xfrm>
            <a:off x="0" y="2420888"/>
            <a:ext cx="2952328" cy="1800200"/>
          </a:xfrm>
          <a:prstGeom prst="rect">
            <a:avLst/>
          </a:prstGeom>
          <a:noFill/>
          <a:ln>
            <a:noFill/>
          </a:ln>
        </p:spPr>
      </p:pic>
      <p:pic>
        <p:nvPicPr>
          <p:cNvPr id="7" name="Picture 2" descr="C:\Users\Директор\Desktop\История НИИЭМ\Руководящ состав в годы войны.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5737" r="4624"/>
          <a:stretch/>
        </p:blipFill>
        <p:spPr bwMode="auto">
          <a:xfrm>
            <a:off x="-43584" y="188640"/>
            <a:ext cx="5418166" cy="2232248"/>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Рисунок 137" descr="http://www.pasteurorg.ru/files/materials/d4bcbb_33b801f44f23427f8a7ffec66745d6ff_mv2.jpg"/>
          <p:cNvPicPr/>
          <p:nvPr/>
        </p:nvPicPr>
        <p:blipFill rotWithShape="1">
          <a:blip r:embed="rId5">
            <a:extLst>
              <a:ext uri="{28A0092B-C50C-407E-A947-70E740481C1C}">
                <a14:useLocalDpi xmlns:a14="http://schemas.microsoft.com/office/drawing/2010/main" val="0"/>
              </a:ext>
            </a:extLst>
          </a:blip>
          <a:srcRect t="12564" r="9543"/>
          <a:stretch/>
        </p:blipFill>
        <p:spPr bwMode="auto">
          <a:xfrm>
            <a:off x="5050011" y="188640"/>
            <a:ext cx="4062958" cy="2238447"/>
          </a:xfrm>
          <a:prstGeom prst="rect">
            <a:avLst/>
          </a:prstGeom>
          <a:noFill/>
          <a:ln>
            <a:noFill/>
          </a:ln>
        </p:spPr>
      </p:pic>
      <p:pic>
        <p:nvPicPr>
          <p:cNvPr id="8" name="Изображение 7" descr="ScanImage004.jpg"/>
          <p:cNvPicPr>
            <a:picLocks noChangeAspect="1"/>
          </p:cNvPicPr>
          <p:nvPr/>
        </p:nvPicPr>
        <p:blipFill rotWithShape="1">
          <a:blip r:embed="rId6" cstate="print">
            <a:extLst>
              <a:ext uri="{28A0092B-C50C-407E-A947-70E740481C1C}">
                <a14:useLocalDpi xmlns:a14="http://schemas.microsoft.com/office/drawing/2010/main" val="0"/>
              </a:ext>
            </a:extLst>
          </a:blip>
          <a:srcRect b="9478"/>
          <a:stretch/>
        </p:blipFill>
        <p:spPr>
          <a:xfrm>
            <a:off x="0" y="3861049"/>
            <a:ext cx="2933973" cy="2996952"/>
          </a:xfrm>
          <a:prstGeom prst="rect">
            <a:avLst/>
          </a:prstGeom>
        </p:spPr>
      </p:pic>
      <p:sp>
        <p:nvSpPr>
          <p:cNvPr id="10" name="TextBox 9"/>
          <p:cNvSpPr txBox="1"/>
          <p:nvPr/>
        </p:nvSpPr>
        <p:spPr>
          <a:xfrm>
            <a:off x="2915816" y="5661248"/>
            <a:ext cx="6228184" cy="954107"/>
          </a:xfrm>
          <a:prstGeom prst="rect">
            <a:avLst/>
          </a:prstGeom>
          <a:noFill/>
        </p:spPr>
        <p:txBody>
          <a:bodyPr wrap="square" rtlCol="0">
            <a:spAutoFit/>
          </a:bodyPr>
          <a:lstStyle/>
          <a:p>
            <a:pPr algn="ctr"/>
            <a:r>
              <a:rPr lang="ru-RU" sz="2400" b="1" dirty="0"/>
              <a:t>Сотрудники Института, 1941-1945 годы</a:t>
            </a:r>
          </a:p>
          <a:p>
            <a:pPr algn="ctr"/>
            <a:endParaRPr lang="ru-RU" sz="800" b="1" dirty="0"/>
          </a:p>
          <a:p>
            <a:pPr algn="ctr"/>
            <a:r>
              <a:rPr lang="en-US" sz="2400" b="1" dirty="0">
                <a:solidFill>
                  <a:srgbClr val="0000FF"/>
                </a:solidFill>
              </a:rPr>
              <a:t>Institute staff, 19</a:t>
            </a:r>
            <a:r>
              <a:rPr lang="ru-RU" sz="2400" b="1" dirty="0">
                <a:solidFill>
                  <a:srgbClr val="0000FF"/>
                </a:solidFill>
              </a:rPr>
              <a:t>41</a:t>
            </a:r>
            <a:r>
              <a:rPr lang="en-US" sz="2400" b="1" dirty="0">
                <a:solidFill>
                  <a:srgbClr val="0000FF"/>
                </a:solidFill>
              </a:rPr>
              <a:t>-19</a:t>
            </a:r>
            <a:r>
              <a:rPr lang="ru-RU" sz="2400" b="1" dirty="0">
                <a:solidFill>
                  <a:srgbClr val="0000FF"/>
                </a:solidFill>
              </a:rPr>
              <a:t>45</a:t>
            </a:r>
          </a:p>
        </p:txBody>
      </p:sp>
    </p:spTree>
    <p:extLst>
      <p:ext uri="{BB962C8B-B14F-4D97-AF65-F5344CB8AC3E}">
        <p14:creationId xmlns:p14="http://schemas.microsoft.com/office/powerpoint/2010/main" val="22560035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6372200" y="476672"/>
            <a:ext cx="2627784" cy="4401205"/>
          </a:xfrm>
          <a:prstGeom prst="rect">
            <a:avLst/>
          </a:prstGeom>
        </p:spPr>
        <p:txBody>
          <a:bodyPr wrap="square">
            <a:spAutoFit/>
          </a:bodyPr>
          <a:lstStyle/>
          <a:p>
            <a:pPr algn="ctr"/>
            <a:r>
              <a:rPr lang="ru-RU" sz="2000" b="1" dirty="0"/>
              <a:t>Официальная церемония открытия Института Пастера в Париже с участием Президента Франции Мари-Франсуа-Сади Карно</a:t>
            </a:r>
            <a:endParaRPr lang="en-US" sz="2000" b="1" dirty="0"/>
          </a:p>
          <a:p>
            <a:pPr algn="ctr"/>
            <a:endParaRPr lang="en-US" sz="2000" b="1" dirty="0">
              <a:solidFill>
                <a:srgbClr val="FF0000"/>
              </a:solidFill>
            </a:endParaRPr>
          </a:p>
          <a:p>
            <a:pPr algn="ctr"/>
            <a:r>
              <a:rPr lang="en-US" sz="2000" b="1" dirty="0">
                <a:solidFill>
                  <a:srgbClr val="FF0000"/>
                </a:solidFill>
              </a:rPr>
              <a:t>November 14, 1888 </a:t>
            </a:r>
          </a:p>
          <a:p>
            <a:pPr algn="ctr"/>
            <a:endParaRPr lang="en-US" sz="2000" b="1" dirty="0"/>
          </a:p>
          <a:p>
            <a:pPr algn="ctr"/>
            <a:r>
              <a:rPr lang="en-US" sz="2000" b="1" dirty="0">
                <a:solidFill>
                  <a:srgbClr val="0000FF"/>
                </a:solidFill>
              </a:rPr>
              <a:t>The Institute Pasteur is officially opened by French President Mari Francois </a:t>
            </a:r>
            <a:r>
              <a:rPr lang="en-US" sz="2000" b="1" dirty="0" err="1">
                <a:solidFill>
                  <a:srgbClr val="0000FF"/>
                </a:solidFill>
              </a:rPr>
              <a:t>Sadi</a:t>
            </a:r>
            <a:r>
              <a:rPr lang="en-US" sz="2000" b="1" dirty="0">
                <a:solidFill>
                  <a:srgbClr val="0000FF"/>
                </a:solidFill>
              </a:rPr>
              <a:t> Carnot</a:t>
            </a:r>
            <a:endParaRPr lang="ru-RU" sz="2000" b="1" dirty="0">
              <a:solidFill>
                <a:srgbClr val="0000FF"/>
              </a:solidFill>
            </a:endParaRPr>
          </a:p>
        </p:txBody>
      </p:sp>
      <p:pic>
        <p:nvPicPr>
          <p:cNvPr id="6" name="Изображение 5" descr="PasteurInstitute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404664"/>
            <a:ext cx="5976664" cy="5976664"/>
          </a:xfrm>
          <a:prstGeom prst="rect">
            <a:avLst/>
          </a:prstGeom>
        </p:spPr>
      </p:pic>
      <p:pic>
        <p:nvPicPr>
          <p:cNvPr id="7" name="Изображение 6" descr="pasteur130an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4248" y="5517232"/>
            <a:ext cx="2095500" cy="800100"/>
          </a:xfrm>
          <a:prstGeom prst="rect">
            <a:avLst/>
          </a:prstGeom>
        </p:spPr>
      </p:pic>
    </p:spTree>
    <p:extLst>
      <p:ext uri="{BB962C8B-B14F-4D97-AF65-F5344CB8AC3E}">
        <p14:creationId xmlns:p14="http://schemas.microsoft.com/office/powerpoint/2010/main" val="5767844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611560" y="260649"/>
            <a:ext cx="5544616" cy="2160240"/>
          </a:xfrm>
        </p:spPr>
        <p:txBody>
          <a:bodyPr>
            <a:normAutofit fontScale="92500" lnSpcReduction="20000"/>
          </a:bodyPr>
          <a:lstStyle/>
          <a:p>
            <a:pPr marL="0" indent="0">
              <a:lnSpc>
                <a:spcPct val="110000"/>
              </a:lnSpc>
              <a:spcBef>
                <a:spcPts val="0"/>
              </a:spcBef>
              <a:buNone/>
            </a:pPr>
            <a:r>
              <a:rPr lang="ru-RU" sz="1800" b="1" i="1" dirty="0"/>
              <a:t>«Многие думают, что для того, чтобы делать науку, нужны дворцы. Но из истории величайших открытий мы знаем, что многие из открытий были сделаны в бедных, даже больше — в нищих лабораториях при обстановке чрезвычайно неблагоприятной. Не дворцы нужны для того, чтобы творить науку… здесь гораздо большее значение имеют творческие силы человеческой мысли…»</a:t>
            </a:r>
          </a:p>
        </p:txBody>
      </p:sp>
      <p:sp>
        <p:nvSpPr>
          <p:cNvPr id="4" name="Прямоугольник 3"/>
          <p:cNvSpPr/>
          <p:nvPr/>
        </p:nvSpPr>
        <p:spPr>
          <a:xfrm>
            <a:off x="755576" y="2492896"/>
            <a:ext cx="5580112" cy="461665"/>
          </a:xfrm>
          <a:prstGeom prst="rect">
            <a:avLst/>
          </a:prstGeom>
        </p:spPr>
        <p:txBody>
          <a:bodyPr wrap="square">
            <a:spAutoFit/>
          </a:bodyPr>
          <a:lstStyle/>
          <a:p>
            <a:pPr algn="r"/>
            <a:r>
              <a:rPr lang="ru-RU" sz="1200" dirty="0"/>
              <a:t>Из выступления Даниила Кирилловича Заболотного </a:t>
            </a:r>
          </a:p>
          <a:p>
            <a:pPr algn="r"/>
            <a:r>
              <a:rPr lang="ru-RU" sz="1200" dirty="0"/>
              <a:t>на </a:t>
            </a:r>
            <a:r>
              <a:rPr lang="ru-RU" sz="1200" dirty="0" err="1"/>
              <a:t>V</a:t>
            </a:r>
            <a:r>
              <a:rPr lang="ru-RU" sz="1200" dirty="0"/>
              <a:t> съезде Советов СССР, Москва, 20—28 мая 1929 года</a:t>
            </a:r>
          </a:p>
        </p:txBody>
      </p:sp>
      <p:pic>
        <p:nvPicPr>
          <p:cNvPr id="5" name="Изображение 4" descr="Заболотный.jpg"/>
          <p:cNvPicPr>
            <a:picLocks noChangeAspect="1"/>
          </p:cNvPicPr>
          <p:nvPr/>
        </p:nvPicPr>
        <p:blipFill rotWithShape="1">
          <a:blip r:embed="rId2" cstate="print">
            <a:extLst>
              <a:ext uri="{28A0092B-C50C-407E-A947-70E740481C1C}">
                <a14:useLocalDpi xmlns:a14="http://schemas.microsoft.com/office/drawing/2010/main" val="0"/>
              </a:ext>
            </a:extLst>
          </a:blip>
          <a:srcRect l="9612" t="11575" r="12598" b="19676"/>
          <a:stretch/>
        </p:blipFill>
        <p:spPr>
          <a:xfrm>
            <a:off x="6804247" y="116633"/>
            <a:ext cx="2203723" cy="2908915"/>
          </a:xfrm>
          <a:prstGeom prst="rect">
            <a:avLst/>
          </a:prstGeom>
        </p:spPr>
      </p:pic>
      <p:pic>
        <p:nvPicPr>
          <p:cNvPr id="6" name="Рисунок 157" descr="http://www.pasteurorg.ru/files/materials/d4bcbb_5067c489eb5c49ecbab69b17c05ff529_mv2.jpg"/>
          <p:cNvPicPr/>
          <p:nvPr/>
        </p:nvPicPr>
        <p:blipFill>
          <a:blip r:embed="rId3">
            <a:extLst>
              <a:ext uri="{28A0092B-C50C-407E-A947-70E740481C1C}">
                <a14:useLocalDpi xmlns:a14="http://schemas.microsoft.com/office/drawing/2010/main" val="0"/>
              </a:ext>
            </a:extLst>
          </a:blip>
          <a:srcRect/>
          <a:stretch>
            <a:fillRect/>
          </a:stretch>
        </p:blipFill>
        <p:spPr bwMode="auto">
          <a:xfrm>
            <a:off x="251520" y="3212976"/>
            <a:ext cx="5553075" cy="3524250"/>
          </a:xfrm>
          <a:prstGeom prst="rect">
            <a:avLst/>
          </a:prstGeom>
          <a:noFill/>
          <a:ln>
            <a:noFill/>
          </a:ln>
        </p:spPr>
      </p:pic>
      <p:sp>
        <p:nvSpPr>
          <p:cNvPr id="2" name="Прямоугольник 1"/>
          <p:cNvSpPr/>
          <p:nvPr/>
        </p:nvSpPr>
        <p:spPr>
          <a:xfrm>
            <a:off x="5868144" y="3356992"/>
            <a:ext cx="3024336" cy="2585323"/>
          </a:xfrm>
          <a:prstGeom prst="rect">
            <a:avLst/>
          </a:prstGeom>
        </p:spPr>
        <p:txBody>
          <a:bodyPr wrap="square">
            <a:spAutoFit/>
          </a:bodyPr>
          <a:lstStyle/>
          <a:p>
            <a:r>
              <a:rPr lang="ru-RU" b="1" dirty="0"/>
              <a:t>Первая в России вакцинно-сывороточная комиссия, работавшая на базе Института</a:t>
            </a:r>
          </a:p>
          <a:p>
            <a:endParaRPr lang="ru-RU" b="1" dirty="0"/>
          </a:p>
          <a:p>
            <a:r>
              <a:rPr lang="en-US" b="1" dirty="0">
                <a:solidFill>
                  <a:srgbClr val="0000FF"/>
                </a:solidFill>
              </a:rPr>
              <a:t>On the basis of the Institute the first in Russia Serum and Vaccine Commission was organized</a:t>
            </a:r>
            <a:endParaRPr lang="ru-RU" b="1" dirty="0">
              <a:solidFill>
                <a:srgbClr val="0000FF"/>
              </a:solidFill>
            </a:endParaRPr>
          </a:p>
        </p:txBody>
      </p:sp>
    </p:spTree>
    <p:extLst>
      <p:ext uri="{BB962C8B-B14F-4D97-AF65-F5344CB8AC3E}">
        <p14:creationId xmlns:p14="http://schemas.microsoft.com/office/powerpoint/2010/main" val="13807943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14"/>
          <p:cNvPicPr/>
          <p:nvPr/>
        </p:nvPicPr>
        <p:blipFill>
          <a:blip r:embed="rId2">
            <a:extLst>
              <a:ext uri="{28A0092B-C50C-407E-A947-70E740481C1C}">
                <a14:useLocalDpi xmlns:a14="http://schemas.microsoft.com/office/drawing/2010/main" val="0"/>
              </a:ext>
            </a:extLst>
          </a:blip>
          <a:stretch>
            <a:fillRect/>
          </a:stretch>
        </p:blipFill>
        <p:spPr>
          <a:xfrm>
            <a:off x="1259632" y="188640"/>
            <a:ext cx="6264696" cy="6048672"/>
          </a:xfrm>
          <a:prstGeom prst="rect">
            <a:avLst/>
          </a:prstGeom>
        </p:spPr>
      </p:pic>
      <p:pic>
        <p:nvPicPr>
          <p:cNvPr id="5" name="Изображение 4" descr="Либерман Я.Ю..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5656" y="303234"/>
            <a:ext cx="792088" cy="1026312"/>
          </a:xfrm>
          <a:prstGeom prst="rect">
            <a:avLst/>
          </a:prstGeom>
        </p:spPr>
      </p:pic>
      <p:pic>
        <p:nvPicPr>
          <p:cNvPr id="8" name="Изображение 7" descr="Крылов В.Н..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627" y="3140968"/>
            <a:ext cx="721604" cy="937793"/>
          </a:xfrm>
          <a:prstGeom prst="rect">
            <a:avLst/>
          </a:prstGeom>
        </p:spPr>
      </p:pic>
      <p:pic>
        <p:nvPicPr>
          <p:cNvPr id="9" name="Рисунок 130" descr="http://www.pasteurorg.ru/files/materials/%D0%93%D1%80%D0%B8%D0%B3%D0%BE%D1%80%D1%8C%D0%B5%D0%B2%D0%B0_%D0%90.%D0%93.-1.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627" y="4077072"/>
            <a:ext cx="708670" cy="936104"/>
          </a:xfrm>
          <a:prstGeom prst="rect">
            <a:avLst/>
          </a:prstGeom>
          <a:noFill/>
          <a:ln>
            <a:noFill/>
          </a:ln>
        </p:spPr>
      </p:pic>
      <p:pic>
        <p:nvPicPr>
          <p:cNvPr id="10" name="Изображение 9" descr="img297_2.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9672" y="4869160"/>
            <a:ext cx="864096" cy="1207186"/>
          </a:xfrm>
          <a:prstGeom prst="rect">
            <a:avLst/>
          </a:prstGeom>
        </p:spPr>
      </p:pic>
      <p:pic>
        <p:nvPicPr>
          <p:cNvPr id="12" name="Изображение 11" descr="Михайлов И.Ф.-оригинальное фото.jpg"/>
          <p:cNvPicPr>
            <a:picLocks noChangeAspect="1"/>
          </p:cNvPicPr>
          <p:nvPr/>
        </p:nvPicPr>
        <p:blipFill rotWithShape="1">
          <a:blip r:embed="rId7" cstate="print">
            <a:extLst>
              <a:ext uri="{28A0092B-C50C-407E-A947-70E740481C1C}">
                <a14:useLocalDpi xmlns:a14="http://schemas.microsoft.com/office/drawing/2010/main" val="0"/>
              </a:ext>
            </a:extLst>
          </a:blip>
          <a:srcRect l="10654" r="9790" b="37567"/>
          <a:stretch/>
        </p:blipFill>
        <p:spPr>
          <a:xfrm>
            <a:off x="7092280" y="2204864"/>
            <a:ext cx="717827" cy="854179"/>
          </a:xfrm>
          <a:prstGeom prst="rect">
            <a:avLst/>
          </a:prstGeom>
        </p:spPr>
      </p:pic>
      <p:pic>
        <p:nvPicPr>
          <p:cNvPr id="13" name="Изображение 12" descr="Nikitin-big.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92280" y="1196752"/>
            <a:ext cx="720080" cy="1015194"/>
          </a:xfrm>
          <a:prstGeom prst="rect">
            <a:avLst/>
          </a:prstGeom>
        </p:spPr>
      </p:pic>
      <p:pic>
        <p:nvPicPr>
          <p:cNvPr id="14" name="Изображение 13" descr="Перадзе Т.В..jp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92280" y="3068959"/>
            <a:ext cx="720080" cy="958781"/>
          </a:xfrm>
          <a:prstGeom prst="rect">
            <a:avLst/>
          </a:prstGeom>
        </p:spPr>
      </p:pic>
      <p:pic>
        <p:nvPicPr>
          <p:cNvPr id="15" name="Рисунок 83" descr="http://www.pasteurorg.ru/files/materials/d4bcbb_050d610e8e6c4ccf83487eac84bf257b_mv2.jpg"/>
          <p:cNvPicPr/>
          <p:nvPr/>
        </p:nvPicPr>
        <p:blipFill rotWithShape="1">
          <a:blip r:embed="rId10">
            <a:extLst>
              <a:ext uri="{28A0092B-C50C-407E-A947-70E740481C1C}">
                <a14:useLocalDpi xmlns:a14="http://schemas.microsoft.com/office/drawing/2010/main" val="0"/>
              </a:ext>
            </a:extLst>
          </a:blip>
          <a:srcRect l="74114" t="13114" r="9655" b="57026"/>
          <a:stretch/>
        </p:blipFill>
        <p:spPr bwMode="auto">
          <a:xfrm>
            <a:off x="7092280" y="4005064"/>
            <a:ext cx="720080" cy="894071"/>
          </a:xfrm>
          <a:prstGeom prst="rect">
            <a:avLst/>
          </a:prstGeom>
          <a:noFill/>
          <a:ln>
            <a:noFill/>
          </a:ln>
        </p:spPr>
      </p:pic>
      <p:pic>
        <p:nvPicPr>
          <p:cNvPr id="16" name="Рисунок 1" descr="http://www.pasteurorg.ru/files/materials/232dd1_9d73996873cf4103b3b189bca79e052f.jpg"/>
          <p:cNvPicPr/>
          <p:nvPr/>
        </p:nvPicPr>
        <p:blipFill>
          <a:blip r:embed="rId11">
            <a:extLst>
              <a:ext uri="{28A0092B-C50C-407E-A947-70E740481C1C}">
                <a14:useLocalDpi xmlns:a14="http://schemas.microsoft.com/office/drawing/2010/main" val="0"/>
              </a:ext>
            </a:extLst>
          </a:blip>
          <a:srcRect/>
          <a:stretch>
            <a:fillRect/>
          </a:stretch>
        </p:blipFill>
        <p:spPr bwMode="auto">
          <a:xfrm>
            <a:off x="6012160" y="4869160"/>
            <a:ext cx="1008112" cy="1080120"/>
          </a:xfrm>
          <a:prstGeom prst="rect">
            <a:avLst/>
          </a:prstGeom>
          <a:noFill/>
          <a:ln>
            <a:noFill/>
          </a:ln>
        </p:spPr>
      </p:pic>
      <p:pic>
        <p:nvPicPr>
          <p:cNvPr id="18" name="Изображение 17" descr="аватар-Ж.jpg"/>
          <p:cNvPicPr>
            <a:picLocks noChangeAspect="1"/>
          </p:cNvPicPr>
          <p:nvPr/>
        </p:nvPicPr>
        <p:blipFill rotWithShape="1">
          <a:blip r:embed="rId12" cstate="print">
            <a:extLst>
              <a:ext uri="{28A0092B-C50C-407E-A947-70E740481C1C}">
                <a14:useLocalDpi xmlns:a14="http://schemas.microsoft.com/office/drawing/2010/main" val="0"/>
              </a:ext>
            </a:extLst>
          </a:blip>
          <a:srcRect l="19251" t="9658" r="18634"/>
          <a:stretch/>
        </p:blipFill>
        <p:spPr>
          <a:xfrm>
            <a:off x="788705" y="2348880"/>
            <a:ext cx="769742" cy="792088"/>
          </a:xfrm>
          <a:prstGeom prst="rect">
            <a:avLst/>
          </a:prstGeom>
        </p:spPr>
      </p:pic>
      <p:pic>
        <p:nvPicPr>
          <p:cNvPr id="19" name="Изображение 18" descr="аватар-М2.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899592" y="1484784"/>
            <a:ext cx="668930" cy="866240"/>
          </a:xfrm>
          <a:prstGeom prst="rect">
            <a:avLst/>
          </a:prstGeom>
        </p:spPr>
      </p:pic>
      <p:pic>
        <p:nvPicPr>
          <p:cNvPr id="20" name="Изображение 19" descr="аватар-М2.p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732240" y="404664"/>
            <a:ext cx="576064" cy="745982"/>
          </a:xfrm>
          <a:prstGeom prst="rect">
            <a:avLst/>
          </a:prstGeom>
          <a:solidFill>
            <a:schemeClr val="bg1"/>
          </a:solidFill>
        </p:spPr>
      </p:pic>
      <p:sp>
        <p:nvSpPr>
          <p:cNvPr id="21" name="Прямоугольник 20"/>
          <p:cNvSpPr/>
          <p:nvPr/>
        </p:nvSpPr>
        <p:spPr>
          <a:xfrm>
            <a:off x="7092280" y="5301208"/>
            <a:ext cx="641146" cy="369332"/>
          </a:xfrm>
          <a:prstGeom prst="rect">
            <a:avLst/>
          </a:prstGeom>
          <a:solidFill>
            <a:srgbClr val="FFFFFF"/>
          </a:solidFill>
        </p:spPr>
        <p:txBody>
          <a:bodyPr wrap="none">
            <a:spAutoFit/>
          </a:bodyPr>
          <a:lstStyle/>
          <a:p>
            <a:r>
              <a:rPr lang="ru-RU" dirty="0"/>
              <a:t>ВМА</a:t>
            </a:r>
          </a:p>
        </p:txBody>
      </p:sp>
      <p:sp>
        <p:nvSpPr>
          <p:cNvPr id="22" name="Прямоугольник 21"/>
          <p:cNvSpPr/>
          <p:nvPr/>
        </p:nvSpPr>
        <p:spPr>
          <a:xfrm>
            <a:off x="7956376" y="1484784"/>
            <a:ext cx="641146" cy="369332"/>
          </a:xfrm>
          <a:prstGeom prst="rect">
            <a:avLst/>
          </a:prstGeom>
        </p:spPr>
        <p:txBody>
          <a:bodyPr wrap="none">
            <a:spAutoFit/>
          </a:bodyPr>
          <a:lstStyle/>
          <a:p>
            <a:r>
              <a:rPr lang="ru-RU" dirty="0"/>
              <a:t>ВМА</a:t>
            </a:r>
          </a:p>
        </p:txBody>
      </p:sp>
      <p:sp>
        <p:nvSpPr>
          <p:cNvPr id="23" name="Прямоугольник 22"/>
          <p:cNvSpPr/>
          <p:nvPr/>
        </p:nvSpPr>
        <p:spPr>
          <a:xfrm>
            <a:off x="7956376" y="4293096"/>
            <a:ext cx="641146" cy="369332"/>
          </a:xfrm>
          <a:prstGeom prst="rect">
            <a:avLst/>
          </a:prstGeom>
        </p:spPr>
        <p:txBody>
          <a:bodyPr wrap="none">
            <a:spAutoFit/>
          </a:bodyPr>
          <a:lstStyle/>
          <a:p>
            <a:r>
              <a:rPr lang="ru-RU" dirty="0"/>
              <a:t>ВМА</a:t>
            </a:r>
          </a:p>
        </p:txBody>
      </p:sp>
      <p:sp>
        <p:nvSpPr>
          <p:cNvPr id="24" name="Прямоугольник 23"/>
          <p:cNvSpPr/>
          <p:nvPr/>
        </p:nvSpPr>
        <p:spPr>
          <a:xfrm>
            <a:off x="107504" y="3284984"/>
            <a:ext cx="827584" cy="646331"/>
          </a:xfrm>
          <a:prstGeom prst="rect">
            <a:avLst/>
          </a:prstGeom>
        </p:spPr>
        <p:txBody>
          <a:bodyPr wrap="square">
            <a:spAutoFit/>
          </a:bodyPr>
          <a:lstStyle/>
          <a:p>
            <a:r>
              <a:rPr lang="ru-RU" dirty="0"/>
              <a:t>ВМА - ИЭМ</a:t>
            </a:r>
          </a:p>
        </p:txBody>
      </p:sp>
      <p:sp>
        <p:nvSpPr>
          <p:cNvPr id="25" name="Прямоугольник 24"/>
          <p:cNvSpPr/>
          <p:nvPr/>
        </p:nvSpPr>
        <p:spPr>
          <a:xfrm>
            <a:off x="251520" y="1772816"/>
            <a:ext cx="641146" cy="369332"/>
          </a:xfrm>
          <a:prstGeom prst="rect">
            <a:avLst/>
          </a:prstGeom>
        </p:spPr>
        <p:txBody>
          <a:bodyPr wrap="none">
            <a:spAutoFit/>
          </a:bodyPr>
          <a:lstStyle/>
          <a:p>
            <a:r>
              <a:rPr lang="ru-RU" dirty="0"/>
              <a:t>ВМА</a:t>
            </a:r>
          </a:p>
        </p:txBody>
      </p:sp>
      <p:sp>
        <p:nvSpPr>
          <p:cNvPr id="26" name="Прямоугольник 25"/>
          <p:cNvSpPr/>
          <p:nvPr/>
        </p:nvSpPr>
        <p:spPr>
          <a:xfrm>
            <a:off x="179512" y="2564904"/>
            <a:ext cx="607859" cy="369332"/>
          </a:xfrm>
          <a:prstGeom prst="rect">
            <a:avLst/>
          </a:prstGeom>
        </p:spPr>
        <p:txBody>
          <a:bodyPr wrap="none">
            <a:spAutoFit/>
          </a:bodyPr>
          <a:lstStyle/>
          <a:p>
            <a:r>
              <a:rPr lang="ru-RU" dirty="0"/>
              <a:t>МГУ</a:t>
            </a:r>
          </a:p>
        </p:txBody>
      </p:sp>
      <p:sp>
        <p:nvSpPr>
          <p:cNvPr id="27" name="Прямоугольник 26"/>
          <p:cNvSpPr/>
          <p:nvPr/>
        </p:nvSpPr>
        <p:spPr>
          <a:xfrm>
            <a:off x="7884368" y="3284984"/>
            <a:ext cx="893394" cy="369332"/>
          </a:xfrm>
          <a:prstGeom prst="rect">
            <a:avLst/>
          </a:prstGeom>
        </p:spPr>
        <p:txBody>
          <a:bodyPr wrap="none">
            <a:spAutoFit/>
          </a:bodyPr>
          <a:lstStyle/>
          <a:p>
            <a:r>
              <a:rPr lang="ru-RU" dirty="0"/>
              <a:t>ЛСГМИ</a:t>
            </a:r>
          </a:p>
        </p:txBody>
      </p:sp>
      <p:sp>
        <p:nvSpPr>
          <p:cNvPr id="28" name="Прямоугольник 27"/>
          <p:cNvSpPr/>
          <p:nvPr/>
        </p:nvSpPr>
        <p:spPr>
          <a:xfrm>
            <a:off x="7884368" y="2276872"/>
            <a:ext cx="1008112" cy="584776"/>
          </a:xfrm>
          <a:prstGeom prst="rect">
            <a:avLst/>
          </a:prstGeom>
        </p:spPr>
        <p:txBody>
          <a:bodyPr wrap="square">
            <a:spAutoFit/>
          </a:bodyPr>
          <a:lstStyle/>
          <a:p>
            <a:r>
              <a:rPr lang="ru-RU" sz="1600" dirty="0"/>
              <a:t>2 ММИ – ВМА </a:t>
            </a:r>
          </a:p>
        </p:txBody>
      </p:sp>
      <p:sp>
        <p:nvSpPr>
          <p:cNvPr id="29" name="Прямоугольник 28"/>
          <p:cNvSpPr/>
          <p:nvPr/>
        </p:nvSpPr>
        <p:spPr>
          <a:xfrm>
            <a:off x="7524328" y="476672"/>
            <a:ext cx="1008112" cy="646331"/>
          </a:xfrm>
          <a:prstGeom prst="rect">
            <a:avLst/>
          </a:prstGeom>
        </p:spPr>
        <p:txBody>
          <a:bodyPr wrap="square">
            <a:spAutoFit/>
          </a:bodyPr>
          <a:lstStyle/>
          <a:p>
            <a:r>
              <a:rPr lang="ru-RU" dirty="0"/>
              <a:t>1 Мед – ИЭМ </a:t>
            </a:r>
          </a:p>
        </p:txBody>
      </p:sp>
      <p:sp>
        <p:nvSpPr>
          <p:cNvPr id="30" name="Прямоугольник 29"/>
          <p:cNvSpPr/>
          <p:nvPr/>
        </p:nvSpPr>
        <p:spPr>
          <a:xfrm>
            <a:off x="0" y="332656"/>
            <a:ext cx="1201716" cy="646331"/>
          </a:xfrm>
          <a:prstGeom prst="rect">
            <a:avLst/>
          </a:prstGeom>
        </p:spPr>
        <p:txBody>
          <a:bodyPr wrap="square">
            <a:spAutoFit/>
          </a:bodyPr>
          <a:lstStyle/>
          <a:p>
            <a:pPr algn="ctr"/>
            <a:r>
              <a:rPr lang="ru-RU" dirty="0" err="1"/>
              <a:t>Каз.Унив</a:t>
            </a:r>
            <a:r>
              <a:rPr lang="ru-RU" dirty="0"/>
              <a:t> – ИЭМ </a:t>
            </a:r>
          </a:p>
        </p:txBody>
      </p:sp>
      <p:sp>
        <p:nvSpPr>
          <p:cNvPr id="31" name="Прямоугольник 30"/>
          <p:cNvSpPr/>
          <p:nvPr/>
        </p:nvSpPr>
        <p:spPr>
          <a:xfrm>
            <a:off x="107504" y="4293096"/>
            <a:ext cx="800219" cy="369332"/>
          </a:xfrm>
          <a:prstGeom prst="rect">
            <a:avLst/>
          </a:prstGeom>
        </p:spPr>
        <p:txBody>
          <a:bodyPr wrap="none">
            <a:spAutoFit/>
          </a:bodyPr>
          <a:lstStyle/>
          <a:p>
            <a:r>
              <a:rPr lang="ru-RU" dirty="0"/>
              <a:t>1 Мед</a:t>
            </a:r>
          </a:p>
        </p:txBody>
      </p:sp>
      <p:sp>
        <p:nvSpPr>
          <p:cNvPr id="32" name="Прямоугольник 31"/>
          <p:cNvSpPr/>
          <p:nvPr/>
        </p:nvSpPr>
        <p:spPr>
          <a:xfrm>
            <a:off x="827584" y="5301208"/>
            <a:ext cx="800219" cy="369332"/>
          </a:xfrm>
          <a:prstGeom prst="rect">
            <a:avLst/>
          </a:prstGeom>
          <a:solidFill>
            <a:srgbClr val="FFFFFF"/>
          </a:solidFill>
        </p:spPr>
        <p:txBody>
          <a:bodyPr wrap="none">
            <a:spAutoFit/>
          </a:bodyPr>
          <a:lstStyle/>
          <a:p>
            <a:r>
              <a:rPr lang="ru-RU" dirty="0"/>
              <a:t>1 Мед</a:t>
            </a:r>
          </a:p>
        </p:txBody>
      </p:sp>
    </p:spTree>
    <p:extLst>
      <p:ext uri="{BB962C8B-B14F-4D97-AF65-F5344CB8AC3E}">
        <p14:creationId xmlns:p14="http://schemas.microsoft.com/office/powerpoint/2010/main" val="42585501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95536" y="980728"/>
            <a:ext cx="4032448" cy="5400600"/>
          </a:xfrm>
        </p:spPr>
        <p:txBody>
          <a:bodyPr>
            <a:noAutofit/>
          </a:bodyPr>
          <a:lstStyle/>
          <a:p>
            <a:pPr>
              <a:spcBef>
                <a:spcPts val="0"/>
              </a:spcBef>
              <a:spcAft>
                <a:spcPts val="1200"/>
              </a:spcAft>
            </a:pPr>
            <a:r>
              <a:rPr lang="ru-RU" sz="2000" b="1" dirty="0"/>
              <a:t>30 лет Северо-Западному окружному Центру СПИД – 1988 год</a:t>
            </a:r>
          </a:p>
          <a:p>
            <a:pPr>
              <a:spcBef>
                <a:spcPts val="0"/>
              </a:spcBef>
              <a:spcAft>
                <a:spcPts val="1200"/>
              </a:spcAft>
            </a:pPr>
            <a:r>
              <a:rPr lang="ru-RU" sz="2000" b="1" dirty="0"/>
              <a:t>10 лет </a:t>
            </a:r>
            <a:r>
              <a:rPr lang="ru-RU" sz="2000" b="1" dirty="0" err="1"/>
              <a:t>референс</a:t>
            </a:r>
            <a:r>
              <a:rPr lang="ru-RU" sz="2000" b="1" dirty="0"/>
              <a:t>-центру по мониторингу за возбудителями брюшного тифа – 2008 год</a:t>
            </a:r>
          </a:p>
          <a:p>
            <a:pPr>
              <a:spcBef>
                <a:spcPts val="0"/>
              </a:spcBef>
              <a:spcAft>
                <a:spcPts val="1200"/>
              </a:spcAft>
            </a:pPr>
            <a:r>
              <a:rPr lang="ru-RU" sz="2000" b="1" dirty="0"/>
              <a:t>10 лет </a:t>
            </a:r>
            <a:r>
              <a:rPr lang="ru-RU" sz="2000" b="1" dirty="0" err="1"/>
              <a:t>референс</a:t>
            </a:r>
            <a:r>
              <a:rPr lang="ru-RU" sz="2000" b="1" dirty="0"/>
              <a:t>-центру по мониторингу за </a:t>
            </a:r>
            <a:r>
              <a:rPr lang="ru-RU" sz="2000" b="1" dirty="0" err="1"/>
              <a:t>иерсиниозами</a:t>
            </a:r>
            <a:r>
              <a:rPr lang="ru-RU" sz="2000" b="1" dirty="0"/>
              <a:t> – 2008 год</a:t>
            </a:r>
            <a:endParaRPr lang="en-US" sz="2000" b="1" dirty="0"/>
          </a:p>
          <a:p>
            <a:pPr>
              <a:spcBef>
                <a:spcPts val="0"/>
              </a:spcBef>
              <a:spcAft>
                <a:spcPts val="1200"/>
              </a:spcAft>
            </a:pPr>
            <a:endParaRPr lang="ru-RU" sz="2000" b="1" dirty="0"/>
          </a:p>
          <a:p>
            <a:pPr>
              <a:spcBef>
                <a:spcPts val="0"/>
              </a:spcBef>
              <a:spcAft>
                <a:spcPts val="1200"/>
              </a:spcAft>
            </a:pPr>
            <a:r>
              <a:rPr lang="ru-RU" sz="2000" b="1" dirty="0"/>
              <a:t>25 лет членства в международной сети Пастеровских институтов – 1993 год</a:t>
            </a:r>
          </a:p>
          <a:p>
            <a:pPr>
              <a:spcBef>
                <a:spcPts val="0"/>
              </a:spcBef>
              <a:spcAft>
                <a:spcPts val="1200"/>
              </a:spcAft>
            </a:pPr>
            <a:endParaRPr lang="ru-RU" sz="2000" b="1" dirty="0"/>
          </a:p>
        </p:txBody>
      </p:sp>
      <p:sp>
        <p:nvSpPr>
          <p:cNvPr id="4" name="TextBox 3"/>
          <p:cNvSpPr txBox="1"/>
          <p:nvPr/>
        </p:nvSpPr>
        <p:spPr>
          <a:xfrm>
            <a:off x="4716016" y="980728"/>
            <a:ext cx="3960440" cy="5170646"/>
          </a:xfrm>
          <a:prstGeom prst="rect">
            <a:avLst/>
          </a:prstGeom>
          <a:noFill/>
        </p:spPr>
        <p:txBody>
          <a:bodyPr wrap="square" rtlCol="0">
            <a:spAutoFit/>
          </a:bodyPr>
          <a:lstStyle/>
          <a:p>
            <a:pPr marL="285750" indent="-285750">
              <a:spcAft>
                <a:spcPts val="1200"/>
              </a:spcAft>
              <a:buFont typeface="Arial"/>
              <a:buChar char="•"/>
            </a:pPr>
            <a:r>
              <a:rPr lang="en-US" sz="2000" b="1" dirty="0">
                <a:solidFill>
                  <a:srgbClr val="0000FF"/>
                </a:solidFill>
              </a:rPr>
              <a:t>30</a:t>
            </a:r>
            <a:r>
              <a:rPr lang="en-US" sz="2000" b="1" baseline="30000" dirty="0">
                <a:solidFill>
                  <a:srgbClr val="0000FF"/>
                </a:solidFill>
              </a:rPr>
              <a:t>th</a:t>
            </a:r>
            <a:r>
              <a:rPr lang="en-US" sz="2000" b="1" dirty="0">
                <a:solidFill>
                  <a:srgbClr val="0000FF"/>
                </a:solidFill>
              </a:rPr>
              <a:t> anniversary of the North-Western District AIDS Center – 1988</a:t>
            </a:r>
          </a:p>
          <a:p>
            <a:pPr marL="285750" indent="-285750">
              <a:spcAft>
                <a:spcPts val="1200"/>
              </a:spcAft>
              <a:buFont typeface="Arial"/>
              <a:buChar char="•"/>
            </a:pPr>
            <a:r>
              <a:rPr lang="en-US" sz="2000" b="1" dirty="0">
                <a:solidFill>
                  <a:srgbClr val="0000FF"/>
                </a:solidFill>
              </a:rPr>
              <a:t>10</a:t>
            </a:r>
            <a:r>
              <a:rPr lang="en-US" sz="2000" b="1" baseline="30000" dirty="0">
                <a:solidFill>
                  <a:srgbClr val="0000FF"/>
                </a:solidFill>
              </a:rPr>
              <a:t>th</a:t>
            </a:r>
            <a:r>
              <a:rPr lang="en-US" sz="2000" b="1" dirty="0">
                <a:solidFill>
                  <a:srgbClr val="0000FF"/>
                </a:solidFill>
              </a:rPr>
              <a:t> anniversary of the Reference Center for Typhoid Fever – 2008</a:t>
            </a:r>
          </a:p>
          <a:p>
            <a:pPr marL="285750" indent="-285750">
              <a:buFont typeface="Arial"/>
              <a:buChar char="•"/>
            </a:pPr>
            <a:endParaRPr lang="en-US" sz="2000" b="1" dirty="0">
              <a:solidFill>
                <a:srgbClr val="0000FF"/>
              </a:solidFill>
            </a:endParaRPr>
          </a:p>
          <a:p>
            <a:pPr marL="285750" indent="-285750">
              <a:spcAft>
                <a:spcPts val="1200"/>
              </a:spcAft>
              <a:buFont typeface="Arial"/>
              <a:buChar char="•"/>
            </a:pPr>
            <a:r>
              <a:rPr lang="en-US" sz="2000" b="1" dirty="0">
                <a:solidFill>
                  <a:srgbClr val="0000FF"/>
                </a:solidFill>
              </a:rPr>
              <a:t>10</a:t>
            </a:r>
            <a:r>
              <a:rPr lang="en-US" sz="2000" b="1" baseline="30000" dirty="0">
                <a:solidFill>
                  <a:srgbClr val="0000FF"/>
                </a:solidFill>
              </a:rPr>
              <a:t>th</a:t>
            </a:r>
            <a:r>
              <a:rPr lang="en-US" sz="2000" b="1" dirty="0">
                <a:solidFill>
                  <a:srgbClr val="0000FF"/>
                </a:solidFill>
              </a:rPr>
              <a:t> anniversary of the </a:t>
            </a:r>
            <a:r>
              <a:rPr lang="en-US" sz="2000" b="1" dirty="0" err="1">
                <a:solidFill>
                  <a:srgbClr val="0000FF"/>
                </a:solidFill>
              </a:rPr>
              <a:t>Yersiniosis</a:t>
            </a:r>
            <a:r>
              <a:rPr lang="en-US" sz="2000" b="1" dirty="0">
                <a:solidFill>
                  <a:srgbClr val="0000FF"/>
                </a:solidFill>
              </a:rPr>
              <a:t> Reference Center – 2008</a:t>
            </a:r>
          </a:p>
          <a:p>
            <a:pPr marL="285750" indent="-285750">
              <a:spcAft>
                <a:spcPts val="1200"/>
              </a:spcAft>
              <a:buFont typeface="Arial"/>
              <a:buChar char="•"/>
            </a:pPr>
            <a:endParaRPr lang="en-US" sz="2000" b="1" dirty="0">
              <a:solidFill>
                <a:srgbClr val="0000FF"/>
              </a:solidFill>
            </a:endParaRPr>
          </a:p>
          <a:p>
            <a:pPr marL="285750" indent="-285750">
              <a:spcAft>
                <a:spcPts val="1200"/>
              </a:spcAft>
              <a:buFont typeface="Arial"/>
              <a:buChar char="•"/>
            </a:pPr>
            <a:r>
              <a:rPr lang="en-US" sz="2000" b="1" dirty="0">
                <a:solidFill>
                  <a:srgbClr val="0000FF"/>
                </a:solidFill>
              </a:rPr>
              <a:t>25</a:t>
            </a:r>
            <a:r>
              <a:rPr lang="en-US" sz="2000" b="1" baseline="30000" dirty="0">
                <a:solidFill>
                  <a:srgbClr val="0000FF"/>
                </a:solidFill>
              </a:rPr>
              <a:t>th</a:t>
            </a:r>
            <a:r>
              <a:rPr lang="en-US" sz="2000" b="1" dirty="0">
                <a:solidFill>
                  <a:srgbClr val="0000FF"/>
                </a:solidFill>
              </a:rPr>
              <a:t> anniversary of membership in the Institute Pasteur International Network – 1993</a:t>
            </a:r>
            <a:endParaRPr lang="ru-RU" sz="2000" b="1" dirty="0">
              <a:solidFill>
                <a:srgbClr val="0000FF"/>
              </a:solidFill>
            </a:endParaRPr>
          </a:p>
        </p:txBody>
      </p:sp>
    </p:spTree>
    <p:extLst>
      <p:ext uri="{BB962C8B-B14F-4D97-AF65-F5344CB8AC3E}">
        <p14:creationId xmlns:p14="http://schemas.microsoft.com/office/powerpoint/2010/main" val="22737436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РАН-Пастер.png"/>
          <p:cNvPicPr>
            <a:picLocks noGrp="1" noChangeAspect="1"/>
          </p:cNvPicPr>
          <p:nvPr>
            <p:ph idx="1"/>
          </p:nvPr>
        </p:nvPicPr>
        <p:blipFill rotWithShape="1">
          <a:blip r:embed="rId3">
            <a:extLst>
              <a:ext uri="{28A0092B-C50C-407E-A947-70E740481C1C}">
                <a14:useLocalDpi xmlns:a14="http://schemas.microsoft.com/office/drawing/2010/main" val="0"/>
              </a:ext>
            </a:extLst>
          </a:blip>
          <a:srcRect l="23448" t="12371" r="23193" b="51554"/>
          <a:stretch/>
        </p:blipFill>
        <p:spPr>
          <a:xfrm>
            <a:off x="467544" y="-30427"/>
            <a:ext cx="8496944" cy="3590397"/>
          </a:xfrm>
        </p:spPr>
      </p:pic>
      <p:pic>
        <p:nvPicPr>
          <p:cNvPr id="5" name="Изображение 4" descr="РАН-Мечников.png"/>
          <p:cNvPicPr>
            <a:picLocks noChangeAspect="1"/>
          </p:cNvPicPr>
          <p:nvPr/>
        </p:nvPicPr>
        <p:blipFill rotWithShape="1">
          <a:blip r:embed="rId4">
            <a:extLst>
              <a:ext uri="{28A0092B-C50C-407E-A947-70E740481C1C}">
                <a14:useLocalDpi xmlns:a14="http://schemas.microsoft.com/office/drawing/2010/main" val="0"/>
              </a:ext>
            </a:extLst>
          </a:blip>
          <a:srcRect l="22924" t="26279" r="23029" b="42352"/>
          <a:stretch/>
        </p:blipFill>
        <p:spPr>
          <a:xfrm>
            <a:off x="374730" y="3488285"/>
            <a:ext cx="8769270" cy="3181075"/>
          </a:xfrm>
          <a:prstGeom prst="rect">
            <a:avLst/>
          </a:prstGeom>
        </p:spPr>
      </p:pic>
      <p:pic>
        <p:nvPicPr>
          <p:cNvPr id="7" name="Изображение 6" descr="Пастер-фото.jpg"/>
          <p:cNvPicPr>
            <a:picLocks noChangeAspect="1"/>
          </p:cNvPicPr>
          <p:nvPr/>
        </p:nvPicPr>
        <p:blipFill rotWithShape="1">
          <a:blip r:embed="rId5">
            <a:extLst>
              <a:ext uri="{28A0092B-C50C-407E-A947-70E740481C1C}">
                <a14:useLocalDpi xmlns:a14="http://schemas.microsoft.com/office/drawing/2010/main" val="0"/>
              </a:ext>
            </a:extLst>
          </a:blip>
          <a:srcRect l="12262" r="13104" b="26966"/>
          <a:stretch/>
        </p:blipFill>
        <p:spPr>
          <a:xfrm>
            <a:off x="395536" y="908722"/>
            <a:ext cx="2376264" cy="3180318"/>
          </a:xfrm>
          <a:prstGeom prst="rect">
            <a:avLst/>
          </a:prstGeom>
        </p:spPr>
      </p:pic>
      <p:pic>
        <p:nvPicPr>
          <p:cNvPr id="6" name="Изображение 5" descr="Мечников-фото2.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5536" y="3501008"/>
            <a:ext cx="2376264" cy="3253219"/>
          </a:xfrm>
          <a:prstGeom prst="rect">
            <a:avLst/>
          </a:prstGeom>
        </p:spPr>
      </p:pic>
      <p:sp>
        <p:nvSpPr>
          <p:cNvPr id="8" name="TextBox 7"/>
          <p:cNvSpPr txBox="1"/>
          <p:nvPr/>
        </p:nvSpPr>
        <p:spPr>
          <a:xfrm>
            <a:off x="4427984" y="404664"/>
            <a:ext cx="2736304" cy="369332"/>
          </a:xfrm>
          <a:prstGeom prst="rect">
            <a:avLst/>
          </a:prstGeom>
          <a:noFill/>
        </p:spPr>
        <p:txBody>
          <a:bodyPr wrap="square" rtlCol="0">
            <a:spAutoFit/>
          </a:bodyPr>
          <a:lstStyle/>
          <a:p>
            <a:pPr algn="ctr"/>
            <a:r>
              <a:rPr lang="en-US" b="1" dirty="0">
                <a:solidFill>
                  <a:srgbClr val="0000FF"/>
                </a:solidFill>
              </a:rPr>
              <a:t>http://</a:t>
            </a:r>
            <a:r>
              <a:rPr lang="en-US" b="1" dirty="0" err="1">
                <a:solidFill>
                  <a:srgbClr val="0000FF"/>
                </a:solidFill>
              </a:rPr>
              <a:t>www.ras.ru</a:t>
            </a:r>
            <a:endParaRPr lang="ru-RU" b="1" dirty="0">
              <a:solidFill>
                <a:srgbClr val="0000FF"/>
              </a:solidFill>
            </a:endParaRPr>
          </a:p>
        </p:txBody>
      </p:sp>
    </p:spTree>
    <p:extLst>
      <p:ext uri="{BB962C8B-B14F-4D97-AF65-F5344CB8AC3E}">
        <p14:creationId xmlns:p14="http://schemas.microsoft.com/office/powerpoint/2010/main" val="36233565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457200" y="274638"/>
            <a:ext cx="6635080" cy="850106"/>
          </a:xfrm>
        </p:spPr>
        <p:txBody>
          <a:bodyPr>
            <a:normAutofit/>
          </a:bodyPr>
          <a:lstStyle/>
          <a:p>
            <a:r>
              <a:rPr lang="ru-RU" sz="2400" b="1" dirty="0"/>
              <a:t>Тарасевич Лев Александрович (1868-1927)</a:t>
            </a:r>
            <a:br>
              <a:rPr lang="ru-RU" sz="2400" b="1" dirty="0"/>
            </a:br>
            <a:r>
              <a:rPr lang="en-US" sz="2400" b="1" dirty="0">
                <a:solidFill>
                  <a:srgbClr val="0000FF"/>
                </a:solidFill>
              </a:rPr>
              <a:t>Lev </a:t>
            </a:r>
            <a:r>
              <a:rPr lang="en-US" sz="2400" b="1" dirty="0" err="1">
                <a:solidFill>
                  <a:srgbClr val="0000FF"/>
                </a:solidFill>
              </a:rPr>
              <a:t>Tarasevich</a:t>
            </a:r>
            <a:endParaRPr lang="ru-RU" sz="2400" b="1" dirty="0">
              <a:solidFill>
                <a:srgbClr val="0000FF"/>
              </a:solidFill>
            </a:endParaRPr>
          </a:p>
        </p:txBody>
      </p:sp>
      <p:sp>
        <p:nvSpPr>
          <p:cNvPr id="3" name="Содержимое 2"/>
          <p:cNvSpPr>
            <a:spLocks noGrp="1"/>
          </p:cNvSpPr>
          <p:nvPr>
            <p:ph idx="1"/>
          </p:nvPr>
        </p:nvSpPr>
        <p:spPr>
          <a:xfrm>
            <a:off x="251520" y="1268760"/>
            <a:ext cx="3240360" cy="3312367"/>
          </a:xfrm>
        </p:spPr>
        <p:txBody>
          <a:bodyPr>
            <a:noAutofit/>
          </a:bodyPr>
          <a:lstStyle/>
          <a:p>
            <a:pPr marL="176213" indent="-176213">
              <a:spcBef>
                <a:spcPts val="0"/>
              </a:spcBef>
            </a:pPr>
            <a:r>
              <a:rPr lang="ru-RU" sz="1400" b="1" dirty="0"/>
              <a:t>Микробиолог и патолог, академик АН УССР (1926). </a:t>
            </a:r>
            <a:endParaRPr lang="en-US" sz="1400" b="1" dirty="0"/>
          </a:p>
          <a:p>
            <a:pPr marL="176213" indent="-176213">
              <a:spcBef>
                <a:spcPts val="0"/>
              </a:spcBef>
            </a:pPr>
            <a:r>
              <a:rPr lang="ru-RU" sz="1400" b="1" dirty="0"/>
              <a:t>Работал в Киевском университете (1898-1900)</a:t>
            </a:r>
            <a:endParaRPr lang="en-US" sz="1400" b="1" dirty="0"/>
          </a:p>
          <a:p>
            <a:pPr marL="176213" indent="-176213">
              <a:spcBef>
                <a:spcPts val="0"/>
              </a:spcBef>
            </a:pPr>
            <a:r>
              <a:rPr lang="ru-RU" sz="1400" b="1" dirty="0"/>
              <a:t>Работал в Пастеровском институте в Париже (1900-1902)</a:t>
            </a:r>
          </a:p>
          <a:p>
            <a:pPr marL="176213" indent="-176213">
              <a:spcBef>
                <a:spcPts val="0"/>
              </a:spcBef>
            </a:pPr>
            <a:r>
              <a:rPr lang="ru-RU" sz="1400" b="1" dirty="0"/>
              <a:t>Председатель Ученого медицинского Совета </a:t>
            </a:r>
            <a:r>
              <a:rPr lang="ru-RU" sz="1400" b="1" dirty="0" err="1"/>
              <a:t>Наркомздрава</a:t>
            </a:r>
            <a:r>
              <a:rPr lang="ru-RU" sz="1400" b="1" dirty="0"/>
              <a:t> РСФСР (1918-1927)</a:t>
            </a:r>
          </a:p>
          <a:p>
            <a:pPr marL="176213" indent="-176213">
              <a:spcBef>
                <a:spcPts val="0"/>
              </a:spcBef>
            </a:pPr>
            <a:r>
              <a:rPr lang="ru-RU" sz="1400" b="1" dirty="0"/>
              <a:t>Преподавал в Новороссийском (1902-1907) и Московском (1908-1911, 1918-1924) университетах, на Высших женских курсах в Москве (1908-1918).</a:t>
            </a:r>
          </a:p>
        </p:txBody>
      </p:sp>
      <p:pic>
        <p:nvPicPr>
          <p:cNvPr id="4" name="Изображение 3" descr="250px-Тарасевич.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9360" y="116632"/>
            <a:ext cx="1743783" cy="2448272"/>
          </a:xfrm>
          <a:prstGeom prst="rect">
            <a:avLst/>
          </a:prstGeom>
        </p:spPr>
      </p:pic>
      <p:sp>
        <p:nvSpPr>
          <p:cNvPr id="6" name="Содержимое 2"/>
          <p:cNvSpPr txBox="1">
            <a:spLocks/>
          </p:cNvSpPr>
          <p:nvPr/>
        </p:nvSpPr>
        <p:spPr>
          <a:xfrm>
            <a:off x="251520" y="4437112"/>
            <a:ext cx="8733656" cy="22322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ru-RU" sz="1600" b="1" dirty="0"/>
              <a:t>Основатель Государственного института народного здравоохранения им. Л. Пастера (ГИНЗ), объединявшего специализированные научные учреждения </a:t>
            </a:r>
            <a:r>
              <a:rPr lang="ru-RU" sz="1600" b="1" dirty="0" err="1"/>
              <a:t>Наркомздрава</a:t>
            </a:r>
            <a:r>
              <a:rPr lang="ru-RU" sz="1600" b="1" dirty="0"/>
              <a:t> РСФСР, в том числе Контрольный институт. Первым директором и ГИНЗ, и Контрольного института был назначен Л.А. Тарасевич, возглавлявший оба института с 1919 до конца жизни (1927)</a:t>
            </a:r>
          </a:p>
          <a:p>
            <a:pPr marL="0" indent="0">
              <a:buNone/>
            </a:pPr>
            <a:r>
              <a:rPr lang="en-US" sz="1600" b="1" dirty="0">
                <a:solidFill>
                  <a:srgbClr val="0000FF"/>
                </a:solidFill>
              </a:rPr>
              <a:t>Founder of the State Institute of Public Health. L. Pasteur (GINZ), which united the Specialized scientific institutions of the People's Commissariat of Public Health of the RSFSR, including the Research Institute for Standardization and Control of Medical Biological Preparations. Lev </a:t>
            </a:r>
            <a:r>
              <a:rPr lang="en-US" sz="1600" b="1" dirty="0" err="1">
                <a:solidFill>
                  <a:srgbClr val="0000FF"/>
                </a:solidFill>
              </a:rPr>
              <a:t>Tarasevich</a:t>
            </a:r>
            <a:r>
              <a:rPr lang="en-US" sz="1600" b="1" dirty="0">
                <a:solidFill>
                  <a:srgbClr val="0000FF"/>
                </a:solidFill>
              </a:rPr>
              <a:t> was appointed as the first director of both both institutes from 1919 to the end of his life (1927).</a:t>
            </a:r>
            <a:endParaRPr lang="ru-RU" sz="1600" b="1" dirty="0">
              <a:solidFill>
                <a:srgbClr val="0000FF"/>
              </a:solidFill>
            </a:endParaRPr>
          </a:p>
        </p:txBody>
      </p:sp>
      <p:sp>
        <p:nvSpPr>
          <p:cNvPr id="7" name="TextBox 6"/>
          <p:cNvSpPr txBox="1"/>
          <p:nvPr/>
        </p:nvSpPr>
        <p:spPr>
          <a:xfrm>
            <a:off x="3563888" y="1268760"/>
            <a:ext cx="3672408" cy="2893100"/>
          </a:xfrm>
          <a:prstGeom prst="rect">
            <a:avLst/>
          </a:prstGeom>
          <a:noFill/>
        </p:spPr>
        <p:txBody>
          <a:bodyPr wrap="square" rtlCol="0">
            <a:spAutoFit/>
          </a:bodyPr>
          <a:lstStyle/>
          <a:p>
            <a:pPr marL="174625" indent="-174625">
              <a:buFont typeface="Arial"/>
              <a:buChar char="•"/>
            </a:pPr>
            <a:r>
              <a:rPr lang="en-US" sz="1400" b="1" dirty="0">
                <a:solidFill>
                  <a:srgbClr val="0000FF"/>
                </a:solidFill>
              </a:rPr>
              <a:t>Microbiologist and pathologist, academician of the Academy of Sciences of the Ukrainian SSR (1926).</a:t>
            </a:r>
          </a:p>
          <a:p>
            <a:pPr marL="174625" indent="-174625">
              <a:buFont typeface="Arial"/>
              <a:buChar char="•"/>
            </a:pPr>
            <a:r>
              <a:rPr lang="en-US" sz="1400" b="1" dirty="0">
                <a:solidFill>
                  <a:srgbClr val="0000FF"/>
                </a:solidFill>
              </a:rPr>
              <a:t>Worked at Kiev University (1898-1900)</a:t>
            </a:r>
          </a:p>
          <a:p>
            <a:pPr marL="174625" indent="-174625">
              <a:buFont typeface="Arial"/>
              <a:buChar char="•"/>
            </a:pPr>
            <a:r>
              <a:rPr lang="en-US" sz="1400" b="1" dirty="0">
                <a:solidFill>
                  <a:srgbClr val="0000FF"/>
                </a:solidFill>
              </a:rPr>
              <a:t>Worked at the Pasteur Institute in Paris (1900-1902)</a:t>
            </a:r>
          </a:p>
          <a:p>
            <a:pPr marL="174625" indent="-174625">
              <a:buFont typeface="Arial"/>
              <a:buChar char="•"/>
            </a:pPr>
            <a:r>
              <a:rPr lang="en-US" sz="1400" b="1" dirty="0">
                <a:solidFill>
                  <a:srgbClr val="0000FF"/>
                </a:solidFill>
              </a:rPr>
              <a:t>Chairman of the Scientific Medical Council of the People's Commissariat of Health of the RSFSR (1918-1927)</a:t>
            </a:r>
          </a:p>
          <a:p>
            <a:pPr marL="174625" indent="-174625">
              <a:buFont typeface="Arial"/>
              <a:buChar char="•"/>
            </a:pPr>
            <a:r>
              <a:rPr lang="en-US" sz="1400" b="1" dirty="0">
                <a:solidFill>
                  <a:srgbClr val="0000FF"/>
                </a:solidFill>
              </a:rPr>
              <a:t>He lectured</a:t>
            </a:r>
            <a:r>
              <a:rPr lang="ru-RU" sz="1400" b="1" dirty="0">
                <a:solidFill>
                  <a:srgbClr val="0000FF"/>
                </a:solidFill>
              </a:rPr>
              <a:t> </a:t>
            </a:r>
            <a:r>
              <a:rPr lang="en-US" sz="1400" b="1" dirty="0">
                <a:solidFill>
                  <a:srgbClr val="0000FF"/>
                </a:solidFill>
              </a:rPr>
              <a:t>at Novorossiysk (1902-1907) and Moscow (1908-1911, 1918-1924) Universities, at the Higher Women's Courses in Moscow (1908-1918).</a:t>
            </a:r>
            <a:endParaRPr lang="ru-RU" sz="1400" b="1" dirty="0">
              <a:solidFill>
                <a:srgbClr val="0000FF"/>
              </a:solidFill>
            </a:endParaRPr>
          </a:p>
        </p:txBody>
      </p:sp>
    </p:spTree>
    <p:extLst>
      <p:ext uri="{BB962C8B-B14F-4D97-AF65-F5344CB8AC3E}">
        <p14:creationId xmlns:p14="http://schemas.microsoft.com/office/powerpoint/2010/main" val="13848341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7504" y="5013176"/>
            <a:ext cx="8928992" cy="1631216"/>
          </a:xfrm>
          <a:prstGeom prst="rect">
            <a:avLst/>
          </a:prstGeom>
        </p:spPr>
        <p:txBody>
          <a:bodyPr wrap="square">
            <a:spAutoFit/>
          </a:bodyPr>
          <a:lstStyle/>
          <a:p>
            <a:pPr algn="ctr"/>
            <a:r>
              <a:rPr lang="en-US" sz="2000" b="1" dirty="0">
                <a:solidFill>
                  <a:srgbClr val="0000FF"/>
                </a:solidFill>
              </a:rPr>
              <a:t>Based on the petition of </a:t>
            </a:r>
            <a:r>
              <a:rPr lang="en-US" sz="2000" b="1" dirty="0" err="1">
                <a:solidFill>
                  <a:srgbClr val="0000FF"/>
                </a:solidFill>
              </a:rPr>
              <a:t>Gubzdravotdel</a:t>
            </a:r>
            <a:r>
              <a:rPr lang="en-US" sz="2000" b="1" dirty="0">
                <a:solidFill>
                  <a:srgbClr val="0000FF"/>
                </a:solidFill>
              </a:rPr>
              <a:t> (the Health Department of the Region)</a:t>
            </a:r>
          </a:p>
          <a:p>
            <a:pPr algn="ctr"/>
            <a:r>
              <a:rPr lang="en-US" sz="2000" b="1" dirty="0">
                <a:solidFill>
                  <a:srgbClr val="0000FF"/>
                </a:solidFill>
              </a:rPr>
              <a:t>by the Presidium of the </a:t>
            </a:r>
            <a:r>
              <a:rPr lang="en-US" sz="2000" b="1" dirty="0" err="1">
                <a:solidFill>
                  <a:srgbClr val="0000FF"/>
                </a:solidFill>
              </a:rPr>
              <a:t>Petrogubispolkom</a:t>
            </a:r>
            <a:r>
              <a:rPr lang="en-US" sz="2000" b="1" dirty="0">
                <a:solidFill>
                  <a:srgbClr val="0000FF"/>
                </a:solidFill>
              </a:rPr>
              <a:t> (the Executive Committee of the region) </a:t>
            </a:r>
          </a:p>
          <a:p>
            <a:pPr algn="ctr"/>
            <a:r>
              <a:rPr lang="en-US" sz="2000" b="1" dirty="0">
                <a:solidFill>
                  <a:srgbClr val="0000FF"/>
                </a:solidFill>
              </a:rPr>
              <a:t>on May 5, 1923, the Institution was renamed </a:t>
            </a:r>
          </a:p>
          <a:p>
            <a:pPr algn="ctr"/>
            <a:r>
              <a:rPr lang="en-US" sz="2000" b="1" dirty="0">
                <a:solidFill>
                  <a:srgbClr val="0000FF"/>
                </a:solidFill>
              </a:rPr>
              <a:t>the Petrograd Bacteriological Institute named after Pasteur </a:t>
            </a:r>
          </a:p>
          <a:p>
            <a:pPr algn="ctr"/>
            <a:r>
              <a:rPr lang="en-US" sz="2000" b="1" dirty="0">
                <a:solidFill>
                  <a:srgbClr val="0000FF"/>
                </a:solidFill>
              </a:rPr>
              <a:t>(in commemoration of the 100</a:t>
            </a:r>
            <a:r>
              <a:rPr lang="en-US" sz="2000" b="1" baseline="30000" dirty="0">
                <a:solidFill>
                  <a:srgbClr val="0000FF"/>
                </a:solidFill>
              </a:rPr>
              <a:t>th</a:t>
            </a:r>
            <a:r>
              <a:rPr lang="en-US" sz="2000" b="1" dirty="0">
                <a:solidFill>
                  <a:srgbClr val="0000FF"/>
                </a:solidFill>
              </a:rPr>
              <a:t> anniversary of Louis Pasteur)</a:t>
            </a:r>
            <a:endParaRPr lang="ru-RU" sz="2000" b="1" dirty="0">
              <a:solidFill>
                <a:srgbClr val="0000FF"/>
              </a:solidFill>
            </a:endParaRPr>
          </a:p>
        </p:txBody>
      </p:sp>
      <p:pic>
        <p:nvPicPr>
          <p:cNvPr id="2" name="Изображение 1" descr="protokolNo28.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7021" y="260628"/>
            <a:ext cx="6943371" cy="4608532"/>
          </a:xfrm>
          <a:prstGeom prst="rect">
            <a:avLst/>
          </a:prstGeom>
        </p:spPr>
      </p:pic>
    </p:spTree>
    <p:extLst>
      <p:ext uri="{BB962C8B-B14F-4D97-AF65-F5344CB8AC3E}">
        <p14:creationId xmlns:p14="http://schemas.microsoft.com/office/powerpoint/2010/main" val="41964977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1835696" y="404664"/>
            <a:ext cx="1944216" cy="1728192"/>
          </a:xfrm>
        </p:spPr>
        <p:txBody>
          <a:bodyPr>
            <a:noAutofit/>
          </a:bodyPr>
          <a:lstStyle/>
          <a:p>
            <a:r>
              <a:rPr lang="ru-RU" sz="1800" b="1" dirty="0" err="1"/>
              <a:t>Белоновский</a:t>
            </a:r>
            <a:r>
              <a:rPr lang="ru-RU" sz="1800" b="1" dirty="0"/>
              <a:t> Георгий Дмитриевич (1875 – 1950) </a:t>
            </a:r>
            <a:r>
              <a:rPr lang="en-US" sz="1800" b="1" dirty="0" err="1">
                <a:solidFill>
                  <a:srgbClr val="0000FF"/>
                </a:solidFill>
              </a:rPr>
              <a:t>Georgii</a:t>
            </a:r>
            <a:r>
              <a:rPr lang="en-US" sz="1800" b="1" dirty="0">
                <a:solidFill>
                  <a:srgbClr val="0000FF"/>
                </a:solidFill>
              </a:rPr>
              <a:t> </a:t>
            </a:r>
            <a:r>
              <a:rPr lang="en-US" sz="1800" b="1" dirty="0" err="1">
                <a:solidFill>
                  <a:srgbClr val="0000FF"/>
                </a:solidFill>
              </a:rPr>
              <a:t>Belonovsky</a:t>
            </a:r>
            <a:r>
              <a:rPr lang="en-US" sz="1800" b="1" dirty="0">
                <a:solidFill>
                  <a:srgbClr val="0000FF"/>
                </a:solidFill>
              </a:rPr>
              <a:t> </a:t>
            </a:r>
            <a:endParaRPr lang="ru-RU" sz="1800" b="1" dirty="0"/>
          </a:p>
        </p:txBody>
      </p:sp>
      <p:sp>
        <p:nvSpPr>
          <p:cNvPr id="3" name="Содержимое 2"/>
          <p:cNvSpPr>
            <a:spLocks noGrp="1"/>
          </p:cNvSpPr>
          <p:nvPr>
            <p:ph idx="1"/>
          </p:nvPr>
        </p:nvSpPr>
        <p:spPr>
          <a:xfrm>
            <a:off x="3995936" y="116632"/>
            <a:ext cx="5148064" cy="6552728"/>
          </a:xfrm>
        </p:spPr>
        <p:txBody>
          <a:bodyPr>
            <a:noAutofit/>
          </a:bodyPr>
          <a:lstStyle/>
          <a:p>
            <a:pPr marL="0" indent="0">
              <a:spcBef>
                <a:spcPts val="0"/>
              </a:spcBef>
              <a:buNone/>
            </a:pPr>
            <a:r>
              <a:rPr lang="ru-RU" sz="1500" b="1" dirty="0"/>
              <a:t>1899 – ВМА с отличием, с  4-го курса бактериология</a:t>
            </a:r>
          </a:p>
          <a:p>
            <a:pPr marL="0" indent="0">
              <a:spcBef>
                <a:spcPts val="0"/>
              </a:spcBef>
              <a:buNone/>
            </a:pPr>
            <a:r>
              <a:rPr lang="ru-RU" sz="1500" b="1" dirty="0"/>
              <a:t>1902 –диссертация «О влиянии вспрыскивания разных доз гемолитической сыворотки на состав элементов крови»</a:t>
            </a:r>
          </a:p>
          <a:p>
            <a:pPr marL="0" indent="0">
              <a:spcBef>
                <a:spcPts val="0"/>
              </a:spcBef>
              <a:buNone/>
            </a:pPr>
            <a:r>
              <a:rPr lang="ru-RU" sz="1500" b="1" dirty="0"/>
              <a:t>1902 – 1904 Форт Александр </a:t>
            </a:r>
            <a:r>
              <a:rPr lang="en-US" sz="1500" b="1" dirty="0"/>
              <a:t>I –</a:t>
            </a:r>
            <a:r>
              <a:rPr lang="ru-RU" sz="1500" b="1" dirty="0"/>
              <a:t> работы по изучению бактериологии и иммунитета чумы</a:t>
            </a:r>
            <a:endParaRPr lang="en-US" sz="1500" b="1" dirty="0"/>
          </a:p>
          <a:p>
            <a:pPr marL="0" indent="0">
              <a:spcBef>
                <a:spcPts val="0"/>
              </a:spcBef>
              <a:buNone/>
            </a:pPr>
            <a:r>
              <a:rPr lang="en-US" sz="1500" b="1" dirty="0"/>
              <a:t>1905 – 1906 </a:t>
            </a:r>
            <a:r>
              <a:rPr lang="ru-RU" sz="1500" b="1" dirty="0"/>
              <a:t>Парижский институт Пастера, лаб. Мечникова</a:t>
            </a:r>
          </a:p>
          <a:p>
            <a:pPr marL="0" indent="0">
              <a:spcBef>
                <a:spcPts val="0"/>
              </a:spcBef>
              <a:buNone/>
            </a:pPr>
            <a:r>
              <a:rPr lang="ru-RU" sz="1500" b="1" dirty="0"/>
              <a:t>1906 – 1908 года работал в Берлине и Лондоне в лабораториях </a:t>
            </a:r>
            <a:r>
              <a:rPr lang="ru-RU" sz="1500" b="1" dirty="0" err="1"/>
              <a:t>Моргенрота</a:t>
            </a:r>
            <a:r>
              <a:rPr lang="ru-RU" sz="1500" b="1" dirty="0"/>
              <a:t>, </a:t>
            </a:r>
            <a:r>
              <a:rPr lang="ru-RU" sz="1500" b="1" dirty="0" err="1"/>
              <a:t>Сальковского</a:t>
            </a:r>
            <a:r>
              <a:rPr lang="ru-RU" sz="1500" b="1" dirty="0"/>
              <a:t>, Райта</a:t>
            </a:r>
          </a:p>
          <a:p>
            <a:pPr marL="0" indent="0">
              <a:spcBef>
                <a:spcPts val="0"/>
              </a:spcBef>
              <a:buNone/>
            </a:pPr>
            <a:r>
              <a:rPr lang="ru-RU" sz="1500" b="1" dirty="0"/>
              <a:t>С 1908 года приват-доцент кафедр бактериологии ЖМИ и ВМА</a:t>
            </a:r>
          </a:p>
          <a:p>
            <a:pPr marL="0" indent="0">
              <a:spcBef>
                <a:spcPts val="0"/>
              </a:spcBef>
              <a:buNone/>
            </a:pPr>
            <a:r>
              <a:rPr lang="ru-RU" sz="1500" b="1" dirty="0"/>
              <a:t>С 1909 года штатный доцент кафедры бактериологии Императорского Клинического Института (ГИДУВ), а с 1917 до 1950 года – заведующий этой кафедрой</a:t>
            </a:r>
          </a:p>
          <a:p>
            <a:pPr marL="0" indent="0">
              <a:spcBef>
                <a:spcPts val="0"/>
              </a:spcBef>
              <a:buNone/>
            </a:pPr>
            <a:r>
              <a:rPr lang="ru-RU" sz="1500" b="1" dirty="0"/>
              <a:t>С 1921 года работы по сущности и динамике иммунитета в целях использования его для борьбы с инфекционными заболеваниями</a:t>
            </a:r>
          </a:p>
          <a:p>
            <a:pPr marL="0" indent="0">
              <a:spcBef>
                <a:spcPts val="0"/>
              </a:spcBef>
              <a:buNone/>
            </a:pPr>
            <a:r>
              <a:rPr lang="ru-RU" sz="1500" b="1" dirty="0"/>
              <a:t>1928 – почетный член-корреспондент Венского общества микробиологов</a:t>
            </a:r>
          </a:p>
          <a:p>
            <a:pPr marL="0" indent="0">
              <a:spcBef>
                <a:spcPts val="0"/>
              </a:spcBef>
              <a:buNone/>
            </a:pPr>
            <a:r>
              <a:rPr lang="ru-RU" sz="1500" b="1" dirty="0"/>
              <a:t>1929 – избран член-корреспондентом АН СССР, отделение физико-математических наук (по разряду биологическому: микробиология, эпидемиология)</a:t>
            </a:r>
          </a:p>
          <a:p>
            <a:pPr marL="0" indent="0">
              <a:spcBef>
                <a:spcPts val="0"/>
              </a:spcBef>
              <a:buNone/>
            </a:pPr>
            <a:r>
              <a:rPr lang="ru-RU" sz="1500" b="1" dirty="0"/>
              <a:t>1934 – за совокупность работ в области иммунитета присуждена степень доктора микробиологии</a:t>
            </a:r>
          </a:p>
          <a:p>
            <a:pPr marL="0" indent="0">
              <a:spcBef>
                <a:spcPts val="0"/>
              </a:spcBef>
              <a:buNone/>
            </a:pPr>
            <a:r>
              <a:rPr lang="ru-RU" sz="1500" b="1" dirty="0"/>
              <a:t>1935 – присвоено звание заслуженного деятеля науки</a:t>
            </a:r>
          </a:p>
          <a:p>
            <a:pPr marL="0" indent="0">
              <a:spcBef>
                <a:spcPts val="0"/>
              </a:spcBef>
              <a:buNone/>
            </a:pPr>
            <a:r>
              <a:rPr lang="ru-RU" sz="1500" b="1" dirty="0"/>
              <a:t>1942 – по Постановлению Военного Совета Ленинградского фронта в состоянии дистрофии эвакуирован в Боровое </a:t>
            </a:r>
            <a:r>
              <a:rPr lang="ru-RU" sz="1500" b="1" dirty="0" err="1"/>
              <a:t>Акмолинской</a:t>
            </a:r>
            <a:r>
              <a:rPr lang="ru-RU" sz="1500" b="1" dirty="0"/>
              <a:t> области</a:t>
            </a:r>
          </a:p>
          <a:p>
            <a:pPr marL="0" indent="0">
              <a:spcBef>
                <a:spcPts val="0"/>
              </a:spcBef>
              <a:buNone/>
            </a:pPr>
            <a:r>
              <a:rPr lang="ru-RU" sz="1500" b="1" dirty="0"/>
              <a:t>1950 – умер в Ленинграде</a:t>
            </a:r>
          </a:p>
          <a:p>
            <a:pPr marL="0" indent="0">
              <a:spcBef>
                <a:spcPts val="0"/>
              </a:spcBef>
              <a:buNone/>
            </a:pPr>
            <a:endParaRPr lang="ru-RU" sz="1500" b="1" dirty="0"/>
          </a:p>
        </p:txBody>
      </p:sp>
      <p:pic>
        <p:nvPicPr>
          <p:cNvPr id="4" name="Рисунок 218" descr="http://www.pasteurorg.ru/files/materials/d4bcbb_8d911b255c4b45099acba2a8899e891c_mv2.jpg"/>
          <p:cNvPicPr/>
          <p:nvPr/>
        </p:nvPicPr>
        <p:blipFill>
          <a:blip r:embed="rId2">
            <a:extLst>
              <a:ext uri="{28A0092B-C50C-407E-A947-70E740481C1C}">
                <a14:useLocalDpi xmlns:a14="http://schemas.microsoft.com/office/drawing/2010/main" val="0"/>
              </a:ext>
            </a:extLst>
          </a:blip>
          <a:srcRect/>
          <a:stretch>
            <a:fillRect/>
          </a:stretch>
        </p:blipFill>
        <p:spPr bwMode="auto">
          <a:xfrm>
            <a:off x="251520" y="116632"/>
            <a:ext cx="1584176" cy="2304256"/>
          </a:xfrm>
          <a:prstGeom prst="rect">
            <a:avLst/>
          </a:prstGeom>
          <a:noFill/>
          <a:ln>
            <a:noFill/>
          </a:ln>
        </p:spPr>
      </p:pic>
      <p:sp>
        <p:nvSpPr>
          <p:cNvPr id="5" name="TextBox 4"/>
          <p:cNvSpPr txBox="1"/>
          <p:nvPr/>
        </p:nvSpPr>
        <p:spPr>
          <a:xfrm>
            <a:off x="179512" y="2636912"/>
            <a:ext cx="3809255" cy="4016484"/>
          </a:xfrm>
          <a:prstGeom prst="rect">
            <a:avLst/>
          </a:prstGeom>
          <a:noFill/>
        </p:spPr>
        <p:txBody>
          <a:bodyPr wrap="square" rtlCol="0">
            <a:spAutoFit/>
          </a:bodyPr>
          <a:lstStyle/>
          <a:p>
            <a:r>
              <a:rPr lang="ru-RU" sz="1700" b="1" dirty="0">
                <a:solidFill>
                  <a:srgbClr val="0000FF"/>
                </a:solidFill>
              </a:rPr>
              <a:t>1899 - </a:t>
            </a:r>
            <a:r>
              <a:rPr lang="en-US" sz="1700" b="1" dirty="0">
                <a:solidFill>
                  <a:srgbClr val="0000FF"/>
                </a:solidFill>
              </a:rPr>
              <a:t>graduated with honors the Military Medical Academy</a:t>
            </a:r>
            <a:endParaRPr lang="ru-RU" sz="1700" b="1" dirty="0">
              <a:solidFill>
                <a:srgbClr val="0000FF"/>
              </a:solidFill>
            </a:endParaRPr>
          </a:p>
          <a:p>
            <a:r>
              <a:rPr lang="en-US" sz="1700" b="1" dirty="0">
                <a:solidFill>
                  <a:srgbClr val="0000FF"/>
                </a:solidFill>
              </a:rPr>
              <a:t>1905 - 1906 he worked at the Pasteur Institute in Paris in the </a:t>
            </a:r>
            <a:r>
              <a:rPr lang="en-US" sz="1700" b="1" dirty="0" err="1">
                <a:solidFill>
                  <a:srgbClr val="0000FF"/>
                </a:solidFill>
              </a:rPr>
              <a:t>Mechnikov</a:t>
            </a:r>
            <a:r>
              <a:rPr lang="en-US" sz="1700" b="1" dirty="0">
                <a:solidFill>
                  <a:srgbClr val="0000FF"/>
                </a:solidFill>
              </a:rPr>
              <a:t> laboratory.</a:t>
            </a:r>
          </a:p>
          <a:p>
            <a:r>
              <a:rPr lang="en-US" sz="1700" b="1" dirty="0">
                <a:solidFill>
                  <a:srgbClr val="0000FF"/>
                </a:solidFill>
              </a:rPr>
              <a:t>1906 - 1908 he worked in Berlin and London in the laboratories of </a:t>
            </a:r>
            <a:r>
              <a:rPr lang="en-US" sz="1700" b="1" dirty="0" err="1">
                <a:solidFill>
                  <a:srgbClr val="0000FF"/>
                </a:solidFill>
              </a:rPr>
              <a:t>Morgenroth</a:t>
            </a:r>
            <a:r>
              <a:rPr lang="en-US" sz="1700" b="1" dirty="0">
                <a:solidFill>
                  <a:srgbClr val="0000FF"/>
                </a:solidFill>
              </a:rPr>
              <a:t>, </a:t>
            </a:r>
            <a:r>
              <a:rPr lang="en-US" sz="1700" b="1" dirty="0" err="1">
                <a:solidFill>
                  <a:srgbClr val="0000FF"/>
                </a:solidFill>
              </a:rPr>
              <a:t>Salkovsky</a:t>
            </a:r>
            <a:r>
              <a:rPr lang="en-US" sz="1700" b="1" dirty="0">
                <a:solidFill>
                  <a:srgbClr val="0000FF"/>
                </a:solidFill>
              </a:rPr>
              <a:t>, Wright</a:t>
            </a:r>
            <a:endParaRPr lang="ru-RU" sz="1700" b="1" dirty="0">
              <a:solidFill>
                <a:srgbClr val="0000FF"/>
              </a:solidFill>
            </a:endParaRPr>
          </a:p>
          <a:p>
            <a:r>
              <a:rPr lang="en-US" sz="1700" b="1" dirty="0">
                <a:solidFill>
                  <a:srgbClr val="0000FF"/>
                </a:solidFill>
              </a:rPr>
              <a:t>1928 - Honorary Corresponding Member of the Vienna Society of Microbiology</a:t>
            </a:r>
          </a:p>
          <a:p>
            <a:r>
              <a:rPr lang="en-US" sz="1700" b="1" dirty="0">
                <a:solidFill>
                  <a:srgbClr val="0000FF"/>
                </a:solidFill>
              </a:rPr>
              <a:t>1929 - elected a corresponding member of the USSR Academy of Sciences</a:t>
            </a:r>
          </a:p>
          <a:p>
            <a:r>
              <a:rPr lang="en-US" sz="1700" b="1" dirty="0">
                <a:solidFill>
                  <a:srgbClr val="0000FF"/>
                </a:solidFill>
              </a:rPr>
              <a:t>1934 - awarded the degree of Doctor of Microbiology in the field of immunity</a:t>
            </a:r>
          </a:p>
        </p:txBody>
      </p:sp>
    </p:spTree>
    <p:extLst>
      <p:ext uri="{BB962C8B-B14F-4D97-AF65-F5344CB8AC3E}">
        <p14:creationId xmlns:p14="http://schemas.microsoft.com/office/powerpoint/2010/main" val="36016875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3203848" y="404664"/>
            <a:ext cx="2880320" cy="1143000"/>
          </a:xfrm>
        </p:spPr>
        <p:txBody>
          <a:bodyPr>
            <a:normAutofit/>
          </a:bodyPr>
          <a:lstStyle/>
          <a:p>
            <a:r>
              <a:rPr lang="ru-RU" sz="3200" b="1" dirty="0"/>
              <a:t>Бюст Пастера</a:t>
            </a:r>
            <a:br>
              <a:rPr lang="ru-RU" sz="3200" b="1" dirty="0"/>
            </a:br>
            <a:r>
              <a:rPr lang="en-US" sz="3200" b="1" dirty="0">
                <a:solidFill>
                  <a:srgbClr val="0000FF"/>
                </a:solidFill>
              </a:rPr>
              <a:t>Pasteur’s bust</a:t>
            </a:r>
            <a:endParaRPr lang="ru-RU" sz="3200" b="1" dirty="0"/>
          </a:p>
        </p:txBody>
      </p:sp>
      <p:sp>
        <p:nvSpPr>
          <p:cNvPr id="3" name="Содержимое 2"/>
          <p:cNvSpPr>
            <a:spLocks noGrp="1"/>
          </p:cNvSpPr>
          <p:nvPr>
            <p:ph idx="1"/>
          </p:nvPr>
        </p:nvSpPr>
        <p:spPr>
          <a:xfrm>
            <a:off x="467544" y="3794536"/>
            <a:ext cx="8229600" cy="3129211"/>
          </a:xfrm>
        </p:spPr>
        <p:txBody>
          <a:bodyPr>
            <a:normAutofit/>
          </a:bodyPr>
          <a:lstStyle/>
          <a:p>
            <a:pPr marL="0" indent="0">
              <a:spcBef>
                <a:spcPts val="0"/>
              </a:spcBef>
              <a:spcAft>
                <a:spcPts val="1200"/>
              </a:spcAft>
              <a:buNone/>
            </a:pPr>
            <a:r>
              <a:rPr lang="ru-RU" sz="1800" b="1" dirty="0"/>
              <a:t>Выдающийся российский скульптор к 100-летию Луи Пастера по заказу Правительства Франции выполнил у себя в мастерской в Париже более десяти бюстов ученого, которые впоследствии были установлены в саду Пастеровского института в Париже (25 мая 1923 г.), в Токио, Брюсселе, Сайгоне, Ханое и Ленинграде (в Ленинградском Бактериологическом Институте имени Пастера)</a:t>
            </a:r>
          </a:p>
          <a:p>
            <a:pPr marL="0" indent="0">
              <a:spcBef>
                <a:spcPts val="0"/>
              </a:spcBef>
              <a:spcAft>
                <a:spcPts val="1200"/>
              </a:spcAft>
              <a:buNone/>
            </a:pPr>
            <a:r>
              <a:rPr lang="en-US" sz="1800" b="1" dirty="0">
                <a:solidFill>
                  <a:srgbClr val="0000FF"/>
                </a:solidFill>
              </a:rPr>
              <a:t>The famous</a:t>
            </a:r>
            <a:r>
              <a:rPr lang="ru-RU" sz="1800" b="1" dirty="0">
                <a:solidFill>
                  <a:srgbClr val="0000FF"/>
                </a:solidFill>
              </a:rPr>
              <a:t> </a:t>
            </a:r>
            <a:r>
              <a:rPr lang="en-US" sz="1800" b="1" dirty="0">
                <a:solidFill>
                  <a:srgbClr val="0000FF"/>
                </a:solidFill>
              </a:rPr>
              <a:t>Russian sculptor on the 100</a:t>
            </a:r>
            <a:r>
              <a:rPr lang="en-US" sz="1800" b="1" baseline="30000" dirty="0">
                <a:solidFill>
                  <a:srgbClr val="0000FF"/>
                </a:solidFill>
              </a:rPr>
              <a:t>th</a:t>
            </a:r>
            <a:r>
              <a:rPr lang="en-US" sz="1800" b="1" dirty="0">
                <a:solidFill>
                  <a:srgbClr val="0000FF"/>
                </a:solidFill>
              </a:rPr>
              <a:t> anniversary of Louis Pasteur, by order of the Government of France, performed in his workshop in Paris more than </a:t>
            </a:r>
            <a:r>
              <a:rPr lang="ru-RU" sz="1800" b="1" dirty="0">
                <a:solidFill>
                  <a:srgbClr val="0000FF"/>
                </a:solidFill>
              </a:rPr>
              <a:t>10 </a:t>
            </a:r>
            <a:r>
              <a:rPr lang="en-US" sz="1800" b="1" dirty="0">
                <a:solidFill>
                  <a:srgbClr val="0000FF"/>
                </a:solidFill>
              </a:rPr>
              <a:t>busts of the great scientist, which were later installed in the garden of the Pasteur Institute in Paris (May 25, 1923), in Tokyo, Brussels, Saigon, Hanoi and Leningrad (at the Pasteur Leningrad Bacteriological Institute)</a:t>
            </a:r>
            <a:endParaRPr lang="ru-RU" sz="1800" b="1" dirty="0">
              <a:solidFill>
                <a:srgbClr val="0000FF"/>
              </a:solidFill>
            </a:endParaRPr>
          </a:p>
        </p:txBody>
      </p:sp>
      <p:pic>
        <p:nvPicPr>
          <p:cNvPr id="4" name="Рисунок 12"/>
          <p:cNvPicPr/>
          <p:nvPr/>
        </p:nvPicPr>
        <p:blipFill>
          <a:blip r:embed="rId2" cstate="print">
            <a:extLst>
              <a:ext uri="{28A0092B-C50C-407E-A947-70E740481C1C}">
                <a14:useLocalDpi xmlns:a14="http://schemas.microsoft.com/office/drawing/2010/main" val="0"/>
              </a:ext>
            </a:extLst>
          </a:blip>
          <a:stretch>
            <a:fillRect/>
          </a:stretch>
        </p:blipFill>
        <p:spPr>
          <a:xfrm>
            <a:off x="6084168" y="98504"/>
            <a:ext cx="2952328" cy="3690536"/>
          </a:xfrm>
          <a:prstGeom prst="rect">
            <a:avLst/>
          </a:prstGeom>
        </p:spPr>
      </p:pic>
      <p:pic>
        <p:nvPicPr>
          <p:cNvPr id="5" name="Рисунок 10"/>
          <p:cNvPicPr/>
          <p:nvPr/>
        </p:nvPicPr>
        <p:blipFill>
          <a:blip r:embed="rId3" cstate="print">
            <a:extLst>
              <a:ext uri="{28A0092B-C50C-407E-A947-70E740481C1C}">
                <a14:useLocalDpi xmlns:a14="http://schemas.microsoft.com/office/drawing/2010/main" val="0"/>
              </a:ext>
            </a:extLst>
          </a:blip>
          <a:stretch>
            <a:fillRect/>
          </a:stretch>
        </p:blipFill>
        <p:spPr>
          <a:xfrm>
            <a:off x="3347864" y="2335944"/>
            <a:ext cx="2630810" cy="1440160"/>
          </a:xfrm>
          <a:prstGeom prst="rect">
            <a:avLst/>
          </a:prstGeom>
        </p:spPr>
      </p:pic>
      <p:sp>
        <p:nvSpPr>
          <p:cNvPr id="6" name="TextBox 5"/>
          <p:cNvSpPr txBox="1"/>
          <p:nvPr/>
        </p:nvSpPr>
        <p:spPr>
          <a:xfrm>
            <a:off x="179512" y="2924944"/>
            <a:ext cx="2808312" cy="830997"/>
          </a:xfrm>
          <a:prstGeom prst="rect">
            <a:avLst/>
          </a:prstGeom>
          <a:noFill/>
        </p:spPr>
        <p:txBody>
          <a:bodyPr wrap="square" rtlCol="0">
            <a:spAutoFit/>
          </a:bodyPr>
          <a:lstStyle/>
          <a:p>
            <a:pPr algn="ctr"/>
            <a:r>
              <a:rPr lang="ru-RU" sz="1600" b="1" dirty="0"/>
              <a:t>Наум Львович </a:t>
            </a:r>
            <a:r>
              <a:rPr lang="ru-RU" sz="1600" b="1" dirty="0" err="1"/>
              <a:t>Арансон</a:t>
            </a:r>
            <a:r>
              <a:rPr lang="ru-RU" sz="1600" b="1" dirty="0"/>
              <a:t> </a:t>
            </a:r>
          </a:p>
          <a:p>
            <a:pPr algn="ctr"/>
            <a:r>
              <a:rPr lang="ru-RU" sz="1600" b="1" dirty="0"/>
              <a:t>(1872 – 1943) </a:t>
            </a:r>
          </a:p>
          <a:p>
            <a:pPr algn="ctr"/>
            <a:r>
              <a:rPr lang="en-US" sz="1600" b="1" dirty="0" err="1">
                <a:solidFill>
                  <a:srgbClr val="0000FF"/>
                </a:solidFill>
              </a:rPr>
              <a:t>Naum</a:t>
            </a:r>
            <a:r>
              <a:rPr lang="en-US" sz="1600" b="1" dirty="0">
                <a:solidFill>
                  <a:srgbClr val="0000FF"/>
                </a:solidFill>
              </a:rPr>
              <a:t> </a:t>
            </a:r>
            <a:r>
              <a:rPr lang="en-US" sz="1600" b="1" dirty="0" err="1">
                <a:solidFill>
                  <a:srgbClr val="0000FF"/>
                </a:solidFill>
              </a:rPr>
              <a:t>Aranson</a:t>
            </a:r>
            <a:endParaRPr lang="ru-RU" sz="1600" b="1" dirty="0"/>
          </a:p>
        </p:txBody>
      </p:sp>
      <p:pic>
        <p:nvPicPr>
          <p:cNvPr id="7" name="Изображение 6" descr="Арансон.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7308" y="8063"/>
            <a:ext cx="2116460" cy="2941005"/>
          </a:xfrm>
          <a:prstGeom prst="rect">
            <a:avLst/>
          </a:prstGeom>
        </p:spPr>
      </p:pic>
    </p:spTree>
    <p:extLst>
      <p:ext uri="{BB962C8B-B14F-4D97-AF65-F5344CB8AC3E}">
        <p14:creationId xmlns:p14="http://schemas.microsoft.com/office/powerpoint/2010/main" val="42012508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6"/>
          <p:cNvPicPr/>
          <p:nvPr/>
        </p:nvPicPr>
        <p:blipFill>
          <a:blip r:embed="rId2">
            <a:extLst>
              <a:ext uri="{28A0092B-C50C-407E-A947-70E740481C1C}">
                <a14:useLocalDpi xmlns:a14="http://schemas.microsoft.com/office/drawing/2010/main" val="0"/>
              </a:ext>
            </a:extLst>
          </a:blip>
          <a:stretch>
            <a:fillRect/>
          </a:stretch>
        </p:blipFill>
        <p:spPr>
          <a:xfrm rot="179998">
            <a:off x="179512" y="1052736"/>
            <a:ext cx="4032448" cy="3766299"/>
          </a:xfrm>
          <a:prstGeom prst="rect">
            <a:avLst/>
          </a:prstGeom>
        </p:spPr>
      </p:pic>
      <p:pic>
        <p:nvPicPr>
          <p:cNvPr id="6" name="Рисунок 7"/>
          <p:cNvPicPr/>
          <p:nvPr/>
        </p:nvPicPr>
        <p:blipFill>
          <a:blip r:embed="rId3">
            <a:extLst>
              <a:ext uri="{28A0092B-C50C-407E-A947-70E740481C1C}">
                <a14:useLocalDpi xmlns:a14="http://schemas.microsoft.com/office/drawing/2010/main" val="0"/>
              </a:ext>
            </a:extLst>
          </a:blip>
          <a:stretch>
            <a:fillRect/>
          </a:stretch>
        </p:blipFill>
        <p:spPr>
          <a:xfrm>
            <a:off x="4283968" y="850404"/>
            <a:ext cx="4860032" cy="6007596"/>
          </a:xfrm>
          <a:prstGeom prst="rect">
            <a:avLst/>
          </a:prstGeom>
        </p:spPr>
      </p:pic>
      <p:sp>
        <p:nvSpPr>
          <p:cNvPr id="3" name="Содержимое 2"/>
          <p:cNvSpPr>
            <a:spLocks noGrp="1"/>
          </p:cNvSpPr>
          <p:nvPr>
            <p:ph idx="1"/>
          </p:nvPr>
        </p:nvSpPr>
        <p:spPr>
          <a:xfrm>
            <a:off x="179513" y="116632"/>
            <a:ext cx="4176464" cy="1008112"/>
          </a:xfrm>
          <a:solidFill>
            <a:srgbClr val="FFFFFF"/>
          </a:solidFill>
        </p:spPr>
        <p:txBody>
          <a:bodyPr>
            <a:normAutofit/>
          </a:bodyPr>
          <a:lstStyle/>
          <a:p>
            <a:pPr marL="0" indent="0">
              <a:buNone/>
            </a:pPr>
            <a:r>
              <a:rPr lang="ru-RU" sz="1800" b="1" dirty="0"/>
              <a:t>Копия статьи из парижской газеты "Слово" от 15 января 1923 г. с интервью скульптора о работе над бюстом. </a:t>
            </a:r>
          </a:p>
        </p:txBody>
      </p:sp>
      <p:pic>
        <p:nvPicPr>
          <p:cNvPr id="4" name="Рисунок 13"/>
          <p:cNvPicPr/>
          <p:nvPr/>
        </p:nvPicPr>
        <p:blipFill>
          <a:blip r:embed="rId4">
            <a:extLst>
              <a:ext uri="{28A0092B-C50C-407E-A947-70E740481C1C}">
                <a14:useLocalDpi xmlns:a14="http://schemas.microsoft.com/office/drawing/2010/main" val="0"/>
              </a:ext>
            </a:extLst>
          </a:blip>
          <a:stretch>
            <a:fillRect/>
          </a:stretch>
        </p:blipFill>
        <p:spPr>
          <a:xfrm>
            <a:off x="6948264" y="20690"/>
            <a:ext cx="2068577" cy="2760238"/>
          </a:xfrm>
          <a:prstGeom prst="rect">
            <a:avLst/>
          </a:prstGeom>
        </p:spPr>
      </p:pic>
      <p:sp>
        <p:nvSpPr>
          <p:cNvPr id="7" name="Прямоугольник 6"/>
          <p:cNvSpPr/>
          <p:nvPr/>
        </p:nvSpPr>
        <p:spPr>
          <a:xfrm>
            <a:off x="251520" y="4725144"/>
            <a:ext cx="3888432" cy="1938992"/>
          </a:xfrm>
          <a:prstGeom prst="rect">
            <a:avLst/>
          </a:prstGeom>
          <a:solidFill>
            <a:srgbClr val="FFFFFF"/>
          </a:solidFill>
        </p:spPr>
        <p:txBody>
          <a:bodyPr wrap="square">
            <a:spAutoFit/>
          </a:bodyPr>
          <a:lstStyle/>
          <a:p>
            <a:r>
              <a:rPr lang="en-US" sz="2000" b="1" dirty="0">
                <a:solidFill>
                  <a:srgbClr val="0000FF"/>
                </a:solidFill>
              </a:rPr>
              <a:t>A copy of an article from the Parisian newspaper “</a:t>
            </a:r>
            <a:r>
              <a:rPr lang="en-US" sz="2000" b="1" dirty="0" err="1">
                <a:solidFill>
                  <a:srgbClr val="0000FF"/>
                </a:solidFill>
              </a:rPr>
              <a:t>Slovo</a:t>
            </a:r>
            <a:r>
              <a:rPr lang="en-US" sz="2000" b="1" dirty="0">
                <a:solidFill>
                  <a:srgbClr val="0000FF"/>
                </a:solidFill>
              </a:rPr>
              <a:t>”, dated January 15, 1923, with an interview with sculptor </a:t>
            </a:r>
            <a:r>
              <a:rPr lang="en-US" sz="2000" b="1" dirty="0" err="1">
                <a:solidFill>
                  <a:srgbClr val="0000FF"/>
                </a:solidFill>
              </a:rPr>
              <a:t>Naum</a:t>
            </a:r>
            <a:r>
              <a:rPr lang="en-US" sz="2000" b="1" dirty="0">
                <a:solidFill>
                  <a:srgbClr val="0000FF"/>
                </a:solidFill>
              </a:rPr>
              <a:t> </a:t>
            </a:r>
            <a:r>
              <a:rPr lang="en-US" sz="2000" b="1" dirty="0" err="1">
                <a:solidFill>
                  <a:srgbClr val="0000FF"/>
                </a:solidFill>
              </a:rPr>
              <a:t>Aranson</a:t>
            </a:r>
            <a:r>
              <a:rPr lang="en-US" sz="2000" b="1" dirty="0">
                <a:solidFill>
                  <a:srgbClr val="0000FF"/>
                </a:solidFill>
              </a:rPr>
              <a:t> about work on the creation of Pasteur’s bust.</a:t>
            </a:r>
            <a:endParaRPr lang="ru-RU" sz="2000" b="1" dirty="0">
              <a:solidFill>
                <a:srgbClr val="0000FF"/>
              </a:solidFill>
            </a:endParaRPr>
          </a:p>
        </p:txBody>
      </p:sp>
    </p:spTree>
    <p:extLst>
      <p:ext uri="{BB962C8B-B14F-4D97-AF65-F5344CB8AC3E}">
        <p14:creationId xmlns:p14="http://schemas.microsoft.com/office/powerpoint/2010/main" val="38672574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Изображение 5" descr="img299.jpg"/>
          <p:cNvPicPr>
            <a:picLocks noChangeAspect="1"/>
          </p:cNvPicPr>
          <p:nvPr/>
        </p:nvPicPr>
        <p:blipFill rotWithShape="1">
          <a:blip r:embed="rId2" cstate="print">
            <a:extLst>
              <a:ext uri="{28A0092B-C50C-407E-A947-70E740481C1C}">
                <a14:useLocalDpi xmlns:a14="http://schemas.microsoft.com/office/drawing/2010/main" val="0"/>
              </a:ext>
            </a:extLst>
          </a:blip>
          <a:srcRect t="61191" b="6925"/>
          <a:stretch/>
        </p:blipFill>
        <p:spPr>
          <a:xfrm>
            <a:off x="4160982" y="3429000"/>
            <a:ext cx="4983018" cy="2186608"/>
          </a:xfrm>
          <a:prstGeom prst="rect">
            <a:avLst/>
          </a:prstGeom>
        </p:spPr>
      </p:pic>
      <p:pic>
        <p:nvPicPr>
          <p:cNvPr id="7" name="Изображение 6" descr="img30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73453">
            <a:off x="-20778" y="-57265"/>
            <a:ext cx="4688989" cy="6453336"/>
          </a:xfrm>
          <a:prstGeom prst="rect">
            <a:avLst/>
          </a:prstGeom>
        </p:spPr>
      </p:pic>
      <p:pic>
        <p:nvPicPr>
          <p:cNvPr id="5" name="Изображение 4" descr="img299.jpg"/>
          <p:cNvPicPr>
            <a:picLocks noChangeAspect="1"/>
          </p:cNvPicPr>
          <p:nvPr/>
        </p:nvPicPr>
        <p:blipFill rotWithShape="1">
          <a:blip r:embed="rId2" cstate="print">
            <a:extLst>
              <a:ext uri="{28A0092B-C50C-407E-A947-70E740481C1C}">
                <a14:useLocalDpi xmlns:a14="http://schemas.microsoft.com/office/drawing/2010/main" val="0"/>
              </a:ext>
            </a:extLst>
          </a:blip>
          <a:srcRect t="2094" b="48148"/>
          <a:stretch/>
        </p:blipFill>
        <p:spPr>
          <a:xfrm>
            <a:off x="4148699" y="116632"/>
            <a:ext cx="4983018" cy="3672408"/>
          </a:xfrm>
          <a:prstGeom prst="rect">
            <a:avLst/>
          </a:prstGeom>
        </p:spPr>
      </p:pic>
      <p:pic>
        <p:nvPicPr>
          <p:cNvPr id="8" name="Изображение 7" descr="img301.jpg"/>
          <p:cNvPicPr>
            <a:picLocks noChangeAspect="1"/>
          </p:cNvPicPr>
          <p:nvPr/>
        </p:nvPicPr>
        <p:blipFill rotWithShape="1">
          <a:blip r:embed="rId4" cstate="print">
            <a:extLst>
              <a:ext uri="{28A0092B-C50C-407E-A947-70E740481C1C}">
                <a14:useLocalDpi xmlns:a14="http://schemas.microsoft.com/office/drawing/2010/main" val="0"/>
              </a:ext>
            </a:extLst>
          </a:blip>
          <a:srcRect l="7656" t="8213" r="15441" b="79710"/>
          <a:stretch/>
        </p:blipFill>
        <p:spPr>
          <a:xfrm>
            <a:off x="0" y="764704"/>
            <a:ext cx="4427984" cy="1008112"/>
          </a:xfrm>
          <a:prstGeom prst="rect">
            <a:avLst/>
          </a:prstGeom>
        </p:spPr>
      </p:pic>
      <p:sp>
        <p:nvSpPr>
          <p:cNvPr id="9" name="TextBox 8"/>
          <p:cNvSpPr txBox="1"/>
          <p:nvPr/>
        </p:nvSpPr>
        <p:spPr>
          <a:xfrm>
            <a:off x="0" y="5949280"/>
            <a:ext cx="9144000" cy="584776"/>
          </a:xfrm>
          <a:prstGeom prst="rect">
            <a:avLst/>
          </a:prstGeom>
          <a:solidFill>
            <a:schemeClr val="bg1"/>
          </a:solidFill>
        </p:spPr>
        <p:txBody>
          <a:bodyPr wrap="square" rtlCol="0">
            <a:spAutoFit/>
          </a:bodyPr>
          <a:lstStyle/>
          <a:p>
            <a:pPr algn="ctr"/>
            <a:r>
              <a:rPr lang="ru-RU" sz="1600" b="1" dirty="0"/>
              <a:t>Генеральная Декларация, подписанная </a:t>
            </a:r>
            <a:r>
              <a:rPr lang="ru-RU" sz="1600" b="1" dirty="0" err="1"/>
              <a:t>Ф.С.Носковым</a:t>
            </a:r>
            <a:r>
              <a:rPr lang="ru-RU" sz="1600" b="1" dirty="0"/>
              <a:t>, и письмо из Парижского Института Пастера о включении Института в международную Ассоциацию Пастеровских Институтов</a:t>
            </a:r>
          </a:p>
        </p:txBody>
      </p:sp>
    </p:spTree>
    <p:extLst>
      <p:ext uri="{BB962C8B-B14F-4D97-AF65-F5344CB8AC3E}">
        <p14:creationId xmlns:p14="http://schemas.microsoft.com/office/powerpoint/2010/main" val="29300749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580112" y="692696"/>
            <a:ext cx="3312368" cy="5324535"/>
          </a:xfrm>
          <a:prstGeom prst="rect">
            <a:avLst/>
          </a:prstGeom>
          <a:noFill/>
        </p:spPr>
        <p:txBody>
          <a:bodyPr wrap="square" rtlCol="0">
            <a:spAutoFit/>
          </a:bodyPr>
          <a:lstStyle/>
          <a:p>
            <a:pPr>
              <a:spcAft>
                <a:spcPts val="1200"/>
              </a:spcAft>
            </a:pPr>
            <a:r>
              <a:rPr lang="en-US" sz="2000" b="1" dirty="0">
                <a:solidFill>
                  <a:srgbClr val="0000FF"/>
                </a:solidFill>
              </a:rPr>
              <a:t>On April 4, 1923, by order of the Petrograd Health Department, the Second City Bacteriological Laboratory was transformed into the Petrograd Bacteriological and Diagnostic Institute</a:t>
            </a:r>
          </a:p>
          <a:p>
            <a:pPr>
              <a:spcAft>
                <a:spcPts val="1200"/>
              </a:spcAft>
            </a:pPr>
            <a:r>
              <a:rPr lang="en-US" sz="2000" b="1" dirty="0">
                <a:solidFill>
                  <a:srgbClr val="0000FF"/>
                </a:solidFill>
              </a:rPr>
              <a:t>Dr. </a:t>
            </a:r>
            <a:r>
              <a:rPr lang="en-US" sz="2000" b="1" dirty="0" err="1">
                <a:solidFill>
                  <a:srgbClr val="0000FF"/>
                </a:solidFill>
              </a:rPr>
              <a:t>Yakov</a:t>
            </a:r>
            <a:r>
              <a:rPr lang="en-US" sz="2000" b="1" dirty="0">
                <a:solidFill>
                  <a:srgbClr val="0000FF"/>
                </a:solidFill>
              </a:rPr>
              <a:t> Lieberman was appointed as the Director of the Institute</a:t>
            </a:r>
          </a:p>
          <a:p>
            <a:pPr>
              <a:spcAft>
                <a:spcPts val="1200"/>
              </a:spcAft>
            </a:pPr>
            <a:r>
              <a:rPr lang="en-US" sz="2000" b="1" dirty="0">
                <a:solidFill>
                  <a:srgbClr val="0000FF"/>
                </a:solidFill>
              </a:rPr>
              <a:t>The Chief of the 2</a:t>
            </a:r>
            <a:r>
              <a:rPr lang="en-US" sz="2000" b="1" baseline="30000" dirty="0">
                <a:solidFill>
                  <a:srgbClr val="0000FF"/>
                </a:solidFill>
              </a:rPr>
              <a:t>nd</a:t>
            </a:r>
            <a:r>
              <a:rPr lang="en-US" sz="2000" b="1" dirty="0">
                <a:solidFill>
                  <a:srgbClr val="0000FF"/>
                </a:solidFill>
              </a:rPr>
              <a:t> City Bacteriological Laboratory professor </a:t>
            </a:r>
            <a:r>
              <a:rPr lang="en-US" sz="2000" b="1" dirty="0" err="1">
                <a:solidFill>
                  <a:srgbClr val="0000FF"/>
                </a:solidFill>
              </a:rPr>
              <a:t>Georgii</a:t>
            </a:r>
            <a:r>
              <a:rPr lang="en-US" sz="2000" dirty="0">
                <a:solidFill>
                  <a:srgbClr val="0000FF"/>
                </a:solidFill>
              </a:rPr>
              <a:t> </a:t>
            </a:r>
            <a:r>
              <a:rPr lang="en-US" sz="2000" b="1" dirty="0" err="1">
                <a:solidFill>
                  <a:srgbClr val="0000FF"/>
                </a:solidFill>
              </a:rPr>
              <a:t>Belonovsky</a:t>
            </a:r>
            <a:r>
              <a:rPr lang="en-US" sz="2000" b="1" dirty="0">
                <a:solidFill>
                  <a:srgbClr val="0000FF"/>
                </a:solidFill>
              </a:rPr>
              <a:t> was dismissed from the position of the transformed laboratory head </a:t>
            </a:r>
          </a:p>
        </p:txBody>
      </p:sp>
      <p:pic>
        <p:nvPicPr>
          <p:cNvPr id="6" name="Изображение 5" descr="Ris_12.tif"/>
          <p:cNvPicPr>
            <a:picLocks noChangeAspect="1"/>
          </p:cNvPicPr>
          <p:nvPr/>
        </p:nvPicPr>
        <p:blipFill rotWithShape="1">
          <a:blip r:embed="rId2" cstate="print">
            <a:extLst>
              <a:ext uri="{28A0092B-C50C-407E-A947-70E740481C1C}">
                <a14:useLocalDpi xmlns:a14="http://schemas.microsoft.com/office/drawing/2010/main" val="0"/>
              </a:ext>
            </a:extLst>
          </a:blip>
          <a:srcRect l="500" t="963" r="3939" b="1086"/>
          <a:stretch/>
        </p:blipFill>
        <p:spPr>
          <a:xfrm>
            <a:off x="606378" y="106920"/>
            <a:ext cx="4304098" cy="6634448"/>
          </a:xfrm>
          <a:prstGeom prst="rect">
            <a:avLst/>
          </a:prstGeom>
        </p:spPr>
      </p:pic>
    </p:spTree>
    <p:extLst>
      <p:ext uri="{BB962C8B-B14F-4D97-AF65-F5344CB8AC3E}">
        <p14:creationId xmlns:p14="http://schemas.microsoft.com/office/powerpoint/2010/main" val="35920862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Изображение 3" descr="img298.jpg"/>
          <p:cNvPicPr>
            <a:picLocks noChangeAspect="1"/>
          </p:cNvPicPr>
          <p:nvPr/>
        </p:nvPicPr>
        <p:blipFill rotWithShape="1">
          <a:blip r:embed="rId2" cstate="print">
            <a:extLst>
              <a:ext uri="{28A0092B-C50C-407E-A947-70E740481C1C}">
                <a14:useLocalDpi xmlns:a14="http://schemas.microsoft.com/office/drawing/2010/main" val="0"/>
              </a:ext>
            </a:extLst>
          </a:blip>
          <a:srcRect l="3010" r="3717" b="18793"/>
          <a:stretch/>
        </p:blipFill>
        <p:spPr>
          <a:xfrm rot="173897">
            <a:off x="-19861" y="232956"/>
            <a:ext cx="5418082" cy="6492220"/>
          </a:xfrm>
          <a:prstGeom prst="rect">
            <a:avLst/>
          </a:prstGeom>
        </p:spPr>
      </p:pic>
      <p:sp>
        <p:nvSpPr>
          <p:cNvPr id="2" name="TextBox 1"/>
          <p:cNvSpPr txBox="1"/>
          <p:nvPr/>
        </p:nvSpPr>
        <p:spPr>
          <a:xfrm>
            <a:off x="5796136" y="2348880"/>
            <a:ext cx="3168352" cy="1754327"/>
          </a:xfrm>
          <a:prstGeom prst="rect">
            <a:avLst/>
          </a:prstGeom>
          <a:noFill/>
        </p:spPr>
        <p:txBody>
          <a:bodyPr wrap="square" rtlCol="0">
            <a:spAutoFit/>
          </a:bodyPr>
          <a:lstStyle/>
          <a:p>
            <a:pPr algn="ctr"/>
            <a:r>
              <a:rPr lang="ru-RU" b="1" dirty="0"/>
              <a:t>Письмо Парижского Института Пастера, предоставляющее Институту исключительные права на использование имени Пастера</a:t>
            </a:r>
          </a:p>
        </p:txBody>
      </p:sp>
    </p:spTree>
    <p:extLst>
      <p:ext uri="{BB962C8B-B14F-4D97-AF65-F5344CB8AC3E}">
        <p14:creationId xmlns:p14="http://schemas.microsoft.com/office/powerpoint/2010/main" val="29169235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1691680" y="116632"/>
            <a:ext cx="5976664" cy="432048"/>
          </a:xfrm>
        </p:spPr>
        <p:txBody>
          <a:bodyPr>
            <a:noAutofit/>
          </a:bodyPr>
          <a:lstStyle/>
          <a:p>
            <a:r>
              <a:rPr lang="ru-RU" sz="2200" b="1" dirty="0"/>
              <a:t>Мост дружбы и сотрудничества</a:t>
            </a:r>
            <a:r>
              <a:rPr lang="en-US" sz="2200" b="1" dirty="0"/>
              <a:t> </a:t>
            </a:r>
            <a:br>
              <a:rPr lang="en-US" sz="2200" b="1" dirty="0"/>
            </a:br>
            <a:r>
              <a:rPr lang="en-US" sz="2200" b="1" dirty="0">
                <a:solidFill>
                  <a:srgbClr val="0000FF"/>
                </a:solidFill>
              </a:rPr>
              <a:t>Bridge of Friendship and Cooperation</a:t>
            </a:r>
            <a:endParaRPr lang="ru-RU" sz="2200" b="1" dirty="0">
              <a:solidFill>
                <a:srgbClr val="0000FF"/>
              </a:solidFill>
            </a:endParaRPr>
          </a:p>
        </p:txBody>
      </p:sp>
      <p:pic>
        <p:nvPicPr>
          <p:cNvPr id="4" name="Picture 4" descr="IMG_7264"/>
          <p:cNvPicPr>
            <a:picLocks noChangeAspect="1" noChangeArrowheads="1"/>
          </p:cNvPicPr>
          <p:nvPr/>
        </p:nvPicPr>
        <p:blipFill>
          <a:blip r:embed="rId2" cstate="print"/>
          <a:srcRect/>
          <a:stretch>
            <a:fillRect/>
          </a:stretch>
        </p:blipFill>
        <p:spPr bwMode="auto">
          <a:xfrm>
            <a:off x="6426574" y="739406"/>
            <a:ext cx="2465906" cy="3265658"/>
          </a:xfrm>
          <a:prstGeom prst="rect">
            <a:avLst/>
          </a:prstGeom>
          <a:noFill/>
          <a:ln w="9525">
            <a:noFill/>
            <a:miter lim="800000"/>
            <a:headEnd/>
            <a:tailEnd/>
          </a:ln>
        </p:spPr>
      </p:pic>
      <p:pic>
        <p:nvPicPr>
          <p:cNvPr id="5" name="Изображение 4" descr="МостАлександра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4140079"/>
            <a:ext cx="4139952" cy="2587470"/>
          </a:xfrm>
          <a:prstGeom prst="rect">
            <a:avLst/>
          </a:prstGeom>
        </p:spPr>
      </p:pic>
      <p:pic>
        <p:nvPicPr>
          <p:cNvPr id="6" name="Изображение 5" descr="ТроицкийМост.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52416" y="4077072"/>
            <a:ext cx="3959933" cy="2639956"/>
          </a:xfrm>
          <a:prstGeom prst="rect">
            <a:avLst/>
          </a:prstGeom>
        </p:spPr>
      </p:pic>
      <p:sp>
        <p:nvSpPr>
          <p:cNvPr id="7" name="Прямоугольник 6"/>
          <p:cNvSpPr/>
          <p:nvPr/>
        </p:nvSpPr>
        <p:spPr>
          <a:xfrm>
            <a:off x="2267744" y="4221088"/>
            <a:ext cx="1903286" cy="369332"/>
          </a:xfrm>
          <a:prstGeom prst="rect">
            <a:avLst/>
          </a:prstGeom>
        </p:spPr>
        <p:txBody>
          <a:bodyPr wrap="none">
            <a:spAutoFit/>
          </a:bodyPr>
          <a:lstStyle/>
          <a:p>
            <a:r>
              <a:rPr lang="en-US" b="1" dirty="0">
                <a:solidFill>
                  <a:schemeClr val="bg1"/>
                </a:solidFill>
              </a:rPr>
              <a:t>Pont </a:t>
            </a:r>
            <a:r>
              <a:rPr lang="en-US" b="1" dirty="0" err="1">
                <a:solidFill>
                  <a:schemeClr val="bg1"/>
                </a:solidFill>
              </a:rPr>
              <a:t>Alexandre</a:t>
            </a:r>
            <a:r>
              <a:rPr lang="en-US" b="1" dirty="0">
                <a:solidFill>
                  <a:schemeClr val="bg1"/>
                </a:solidFill>
              </a:rPr>
              <a:t> III</a:t>
            </a:r>
            <a:endParaRPr lang="ru-RU" dirty="0">
              <a:solidFill>
                <a:schemeClr val="bg1"/>
              </a:solidFill>
            </a:endParaRPr>
          </a:p>
        </p:txBody>
      </p:sp>
      <p:sp>
        <p:nvSpPr>
          <p:cNvPr id="8" name="Прямоугольник 7"/>
          <p:cNvSpPr/>
          <p:nvPr/>
        </p:nvSpPr>
        <p:spPr>
          <a:xfrm>
            <a:off x="5652120" y="4221088"/>
            <a:ext cx="1623875" cy="369332"/>
          </a:xfrm>
          <a:prstGeom prst="rect">
            <a:avLst/>
          </a:prstGeom>
        </p:spPr>
        <p:txBody>
          <a:bodyPr wrap="none">
            <a:spAutoFit/>
          </a:bodyPr>
          <a:lstStyle/>
          <a:p>
            <a:r>
              <a:rPr lang="en-US" b="1" dirty="0" err="1">
                <a:solidFill>
                  <a:srgbClr val="FFFFFF"/>
                </a:solidFill>
              </a:rPr>
              <a:t>Troitsky</a:t>
            </a:r>
            <a:r>
              <a:rPr lang="en-US" b="1" dirty="0">
                <a:solidFill>
                  <a:srgbClr val="FFFFFF"/>
                </a:solidFill>
              </a:rPr>
              <a:t> Bridge</a:t>
            </a:r>
            <a:endParaRPr lang="ru-RU" dirty="0">
              <a:solidFill>
                <a:srgbClr val="FFFFFF"/>
              </a:solidFill>
            </a:endParaRPr>
          </a:p>
        </p:txBody>
      </p:sp>
      <p:pic>
        <p:nvPicPr>
          <p:cNvPr id="9" name="Изображение 8" descr="Pasteur-Institute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528" y="764704"/>
            <a:ext cx="4897773" cy="3289548"/>
          </a:xfrm>
          <a:prstGeom prst="rect">
            <a:avLst/>
          </a:prstGeom>
        </p:spPr>
      </p:pic>
      <p:pic>
        <p:nvPicPr>
          <p:cNvPr id="11" name="Изображение 10" descr="pasteur130ans2.png"/>
          <p:cNvPicPr>
            <a:picLocks noChangeAspect="1"/>
          </p:cNvPicPr>
          <p:nvPr/>
        </p:nvPicPr>
        <p:blipFill rotWithShape="1">
          <a:blip r:embed="rId6">
            <a:extLst>
              <a:ext uri="{28A0092B-C50C-407E-A947-70E740481C1C}">
                <a14:useLocalDpi xmlns:a14="http://schemas.microsoft.com/office/drawing/2010/main" val="0"/>
              </a:ext>
            </a:extLst>
          </a:blip>
          <a:srcRect l="65455" b="27381"/>
          <a:stretch/>
        </p:blipFill>
        <p:spPr>
          <a:xfrm>
            <a:off x="179512" y="116632"/>
            <a:ext cx="807434" cy="648072"/>
          </a:xfrm>
          <a:prstGeom prst="rect">
            <a:avLst/>
          </a:prstGeom>
        </p:spPr>
      </p:pic>
      <p:pic>
        <p:nvPicPr>
          <p:cNvPr id="12" name="Picture 4" descr="Пастер"/>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85163" y="115888"/>
            <a:ext cx="708025" cy="720725"/>
          </a:xfrm>
          <a:prstGeom prst="rect">
            <a:avLst/>
          </a:prstGeom>
          <a:solidFill>
            <a:srgbClr val="FFFFFF"/>
          </a:solidFill>
          <a:ln>
            <a:noFill/>
          </a:ln>
          <a:extLst/>
        </p:spPr>
      </p:pic>
    </p:spTree>
    <p:extLst>
      <p:ext uri="{BB962C8B-B14F-4D97-AF65-F5344CB8AC3E}">
        <p14:creationId xmlns:p14="http://schemas.microsoft.com/office/powerpoint/2010/main" val="13921927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2843808" y="33313"/>
            <a:ext cx="3312368" cy="490066"/>
          </a:xfrm>
        </p:spPr>
        <p:txBody>
          <a:bodyPr>
            <a:normAutofit/>
          </a:bodyPr>
          <a:lstStyle/>
          <a:p>
            <a:r>
              <a:rPr lang="ru-RU" sz="2400" b="1" dirty="0"/>
              <a:t>Благодарности</a:t>
            </a:r>
            <a:r>
              <a:rPr lang="ru-RU" sz="2400" b="1" dirty="0">
                <a:solidFill>
                  <a:srgbClr val="0000FF"/>
                </a:solidFill>
              </a:rPr>
              <a:t> </a:t>
            </a:r>
          </a:p>
        </p:txBody>
      </p:sp>
      <p:sp>
        <p:nvSpPr>
          <p:cNvPr id="3" name="Содержимое 2"/>
          <p:cNvSpPr>
            <a:spLocks noGrp="1"/>
          </p:cNvSpPr>
          <p:nvPr>
            <p:ph idx="1"/>
          </p:nvPr>
        </p:nvSpPr>
        <p:spPr>
          <a:xfrm>
            <a:off x="179512" y="116632"/>
            <a:ext cx="3096344" cy="6552728"/>
          </a:xfrm>
        </p:spPr>
        <p:txBody>
          <a:bodyPr>
            <a:noAutofit/>
          </a:bodyPr>
          <a:lstStyle/>
          <a:p>
            <a:pPr marL="0" indent="0">
              <a:spcBef>
                <a:spcPts val="0"/>
              </a:spcBef>
              <a:buNone/>
            </a:pPr>
            <a:r>
              <a:rPr lang="ru-RU" sz="1400" b="1" u="sng" dirty="0">
                <a:solidFill>
                  <a:srgbClr val="0000FF"/>
                </a:solidFill>
              </a:rPr>
              <a:t>Сотрудники НИИЭМ имени Пастера:</a:t>
            </a:r>
          </a:p>
          <a:p>
            <a:pPr marL="0" indent="0">
              <a:spcBef>
                <a:spcPts val="0"/>
              </a:spcBef>
              <a:buNone/>
            </a:pPr>
            <a:r>
              <a:rPr lang="ru-RU" sz="1200" b="1" dirty="0"/>
              <a:t>Алексеева Наталья Германовна</a:t>
            </a:r>
            <a:endParaRPr lang="ru-RU" sz="1200" dirty="0"/>
          </a:p>
          <a:p>
            <a:pPr marL="0" indent="0">
              <a:spcBef>
                <a:spcPts val="0"/>
              </a:spcBef>
              <a:buNone/>
            </a:pPr>
            <a:r>
              <a:rPr lang="ru-RU" sz="1200" b="1" dirty="0" err="1"/>
              <a:t>Асатрян</a:t>
            </a:r>
            <a:r>
              <a:rPr lang="ru-RU" sz="1200" b="1" dirty="0"/>
              <a:t> </a:t>
            </a:r>
            <a:r>
              <a:rPr lang="ru-RU" sz="1200" b="1" dirty="0" err="1"/>
              <a:t>Асмик</a:t>
            </a:r>
            <a:r>
              <a:rPr lang="ru-RU" sz="1200" b="1" dirty="0"/>
              <a:t> Георгиевна</a:t>
            </a:r>
            <a:endParaRPr lang="ru-RU" sz="1200" dirty="0"/>
          </a:p>
          <a:p>
            <a:pPr marL="0" indent="0">
              <a:spcBef>
                <a:spcPts val="0"/>
              </a:spcBef>
              <a:buNone/>
            </a:pPr>
            <a:r>
              <a:rPr lang="ru-RU" sz="1200" b="1" dirty="0"/>
              <a:t>Бичурина </a:t>
            </a:r>
            <a:r>
              <a:rPr lang="ru-RU" sz="1200" b="1" dirty="0" err="1"/>
              <a:t>Маина</a:t>
            </a:r>
            <a:r>
              <a:rPr lang="ru-RU" sz="1200" b="1" dirty="0"/>
              <a:t> Александровна </a:t>
            </a:r>
            <a:endParaRPr lang="ru-RU" sz="1200" dirty="0"/>
          </a:p>
          <a:p>
            <a:pPr marL="0" indent="0">
              <a:spcBef>
                <a:spcPts val="0"/>
              </a:spcBef>
              <a:buNone/>
            </a:pPr>
            <a:r>
              <a:rPr lang="ru-RU" sz="1200" b="1" dirty="0" err="1"/>
              <a:t>Вербов</a:t>
            </a:r>
            <a:r>
              <a:rPr lang="ru-RU" sz="1200" b="1" dirty="0"/>
              <a:t> Вячеслав Николаевич </a:t>
            </a:r>
            <a:endParaRPr lang="ru-RU" sz="1200" dirty="0"/>
          </a:p>
          <a:p>
            <a:pPr marL="0" indent="0">
              <a:spcBef>
                <a:spcPts val="0"/>
              </a:spcBef>
              <a:buNone/>
            </a:pPr>
            <a:r>
              <a:rPr lang="ru-RU" sz="1200" b="1" dirty="0"/>
              <a:t>Воскресенская Екатерина Александровна </a:t>
            </a:r>
            <a:endParaRPr lang="ru-RU" sz="1200" dirty="0"/>
          </a:p>
          <a:p>
            <a:pPr marL="0" indent="0">
              <a:spcBef>
                <a:spcPts val="0"/>
              </a:spcBef>
              <a:buNone/>
            </a:pPr>
            <a:r>
              <a:rPr lang="ru-RU" sz="1200" b="1" dirty="0"/>
              <a:t>Калинина Ольга Викторовна</a:t>
            </a:r>
            <a:endParaRPr lang="ru-RU" sz="1200" dirty="0"/>
          </a:p>
          <a:p>
            <a:pPr marL="0" indent="0">
              <a:spcBef>
                <a:spcPts val="0"/>
              </a:spcBef>
              <a:buNone/>
            </a:pPr>
            <a:r>
              <a:rPr lang="ru-RU" sz="1200" b="1" dirty="0" err="1"/>
              <a:t>Карбышева</a:t>
            </a:r>
            <a:r>
              <a:rPr lang="ru-RU" sz="1200" b="1" dirty="0"/>
              <a:t> Марина Валентиновна </a:t>
            </a:r>
            <a:endParaRPr lang="ru-RU" sz="1200" dirty="0"/>
          </a:p>
          <a:p>
            <a:pPr marL="0" indent="0">
              <a:spcBef>
                <a:spcPts val="0"/>
              </a:spcBef>
              <a:buNone/>
            </a:pPr>
            <a:r>
              <a:rPr lang="ru-RU" sz="1200" b="1" dirty="0" err="1"/>
              <a:t>Кафтырева</a:t>
            </a:r>
            <a:r>
              <a:rPr lang="ru-RU" sz="1200" b="1" dirty="0"/>
              <a:t> Лидия Алексеевна </a:t>
            </a:r>
            <a:endParaRPr lang="ru-RU" sz="1200" dirty="0"/>
          </a:p>
          <a:p>
            <a:pPr marL="0" indent="0">
              <a:spcBef>
                <a:spcPts val="0"/>
              </a:spcBef>
              <a:buNone/>
            </a:pPr>
            <a:r>
              <a:rPr lang="ru-RU" sz="1200" b="1" dirty="0"/>
              <a:t>Краева Людмила Александровна</a:t>
            </a:r>
            <a:endParaRPr lang="ru-RU" sz="1200" dirty="0"/>
          </a:p>
          <a:p>
            <a:pPr marL="0" indent="0">
              <a:spcBef>
                <a:spcPts val="0"/>
              </a:spcBef>
              <a:buNone/>
            </a:pPr>
            <a:r>
              <a:rPr lang="ru-RU" sz="1200" b="1" dirty="0"/>
              <a:t>Кубарь Ольга Иосифовна </a:t>
            </a:r>
            <a:endParaRPr lang="ru-RU" sz="1200" dirty="0"/>
          </a:p>
          <a:p>
            <a:pPr marL="0" indent="0">
              <a:spcBef>
                <a:spcPts val="0"/>
              </a:spcBef>
              <a:buNone/>
            </a:pPr>
            <a:r>
              <a:rPr lang="ru-RU" sz="1200" b="1" dirty="0" err="1"/>
              <a:t>Куляшова</a:t>
            </a:r>
            <a:r>
              <a:rPr lang="ru-RU" sz="1200" b="1" dirty="0"/>
              <a:t> Лидия Борисовна</a:t>
            </a:r>
            <a:endParaRPr lang="ru-RU" sz="1200" dirty="0"/>
          </a:p>
          <a:p>
            <a:pPr marL="0" indent="0">
              <a:spcBef>
                <a:spcPts val="0"/>
              </a:spcBef>
              <a:buNone/>
            </a:pPr>
            <a:r>
              <a:rPr lang="ru-RU" sz="1200" b="1" dirty="0"/>
              <a:t>Лаврентьева Ирина Николаевна </a:t>
            </a:r>
            <a:endParaRPr lang="ru-RU" sz="1200" dirty="0"/>
          </a:p>
          <a:p>
            <a:pPr marL="0" indent="0">
              <a:spcBef>
                <a:spcPts val="0"/>
              </a:spcBef>
              <a:buNone/>
            </a:pPr>
            <a:r>
              <a:rPr lang="ru-RU" sz="1200" b="1" dirty="0" err="1"/>
              <a:t>Левакова</a:t>
            </a:r>
            <a:r>
              <a:rPr lang="ru-RU" sz="1200" b="1" dirty="0"/>
              <a:t> Ирина Александровна </a:t>
            </a:r>
            <a:endParaRPr lang="ru-RU" sz="1200" dirty="0"/>
          </a:p>
          <a:p>
            <a:pPr marL="0" indent="0">
              <a:spcBef>
                <a:spcPts val="0"/>
              </a:spcBef>
              <a:buNone/>
            </a:pPr>
            <a:r>
              <a:rPr lang="ru-RU" sz="1200" b="1" dirty="0"/>
              <a:t>Лялина Людмила Владимировна </a:t>
            </a:r>
            <a:endParaRPr lang="ru-RU" sz="1200" dirty="0"/>
          </a:p>
          <a:p>
            <a:pPr marL="0" indent="0">
              <a:spcBef>
                <a:spcPts val="0"/>
              </a:spcBef>
              <a:buNone/>
            </a:pPr>
            <a:r>
              <a:rPr lang="ru-RU" sz="1200" b="1" dirty="0"/>
              <a:t>Максимова Наталья Владимировна </a:t>
            </a:r>
            <a:endParaRPr lang="ru-RU" sz="1200" dirty="0"/>
          </a:p>
          <a:p>
            <a:pPr marL="0" indent="0">
              <a:spcBef>
                <a:spcPts val="0"/>
              </a:spcBef>
              <a:buNone/>
            </a:pPr>
            <a:r>
              <a:rPr lang="ru-RU" sz="1200" b="1" dirty="0" err="1"/>
              <a:t>Миличкина</a:t>
            </a:r>
            <a:r>
              <a:rPr lang="ru-RU" sz="1200" b="1" dirty="0"/>
              <a:t> Анжелика </a:t>
            </a:r>
            <a:r>
              <a:rPr lang="ru-RU" sz="1200" b="1" dirty="0" err="1"/>
              <a:t>Марсовна</a:t>
            </a:r>
            <a:endParaRPr lang="ru-RU" sz="1200" dirty="0"/>
          </a:p>
          <a:p>
            <a:pPr marL="0" indent="0">
              <a:spcBef>
                <a:spcPts val="0"/>
              </a:spcBef>
              <a:buNone/>
            </a:pPr>
            <a:r>
              <a:rPr lang="ru-RU" sz="1200" b="1" dirty="0" err="1"/>
              <a:t>Мирошникова</a:t>
            </a:r>
            <a:r>
              <a:rPr lang="ru-RU" sz="1200" b="1" dirty="0"/>
              <a:t> Наталия Константиновна </a:t>
            </a:r>
          </a:p>
          <a:p>
            <a:pPr marL="0" indent="0">
              <a:spcBef>
                <a:spcPts val="0"/>
              </a:spcBef>
              <a:buNone/>
            </a:pPr>
            <a:r>
              <a:rPr lang="ru-RU" sz="1200" b="1" dirty="0"/>
              <a:t>Михайлова Светлана Николаевна</a:t>
            </a:r>
            <a:endParaRPr lang="ru-RU" sz="1200" dirty="0"/>
          </a:p>
          <a:p>
            <a:pPr marL="0" indent="0">
              <a:spcBef>
                <a:spcPts val="0"/>
              </a:spcBef>
              <a:buNone/>
            </a:pPr>
            <a:r>
              <a:rPr lang="ru-RU" sz="1200" b="1" dirty="0"/>
              <a:t>Мокроусов Игорь Владиславович</a:t>
            </a:r>
            <a:endParaRPr lang="ru-RU" sz="1200" dirty="0"/>
          </a:p>
          <a:p>
            <a:pPr marL="0" indent="0">
              <a:spcBef>
                <a:spcPts val="0"/>
              </a:spcBef>
              <a:buNone/>
            </a:pPr>
            <a:r>
              <a:rPr lang="ru-RU" sz="1200" b="1" dirty="0"/>
              <a:t>Мурадян Арам Яковлевич </a:t>
            </a:r>
            <a:endParaRPr lang="ru-RU" sz="1200" dirty="0"/>
          </a:p>
          <a:p>
            <a:pPr marL="0" indent="0">
              <a:spcBef>
                <a:spcPts val="0"/>
              </a:spcBef>
              <a:buNone/>
            </a:pPr>
            <a:r>
              <a:rPr lang="ru-RU" sz="1200" b="1" dirty="0"/>
              <a:t>Нарвская Ольга Викторовна </a:t>
            </a:r>
            <a:endParaRPr lang="ru-RU" sz="1200" dirty="0"/>
          </a:p>
          <a:p>
            <a:pPr marL="0" indent="0">
              <a:spcBef>
                <a:spcPts val="0"/>
              </a:spcBef>
              <a:buNone/>
            </a:pPr>
            <a:r>
              <a:rPr lang="ru-RU" sz="1200" b="1" dirty="0"/>
              <a:t>Овсянникова Ирина Васильевна </a:t>
            </a:r>
            <a:endParaRPr lang="ru-RU" sz="1200" dirty="0"/>
          </a:p>
          <a:p>
            <a:pPr marL="0" indent="0">
              <a:spcBef>
                <a:spcPts val="0"/>
              </a:spcBef>
              <a:buNone/>
            </a:pPr>
            <a:r>
              <a:rPr lang="ru-RU" sz="1200" b="1" dirty="0" err="1"/>
              <a:t>Романенкова</a:t>
            </a:r>
            <a:r>
              <a:rPr lang="ru-RU" sz="1200" b="1" dirty="0"/>
              <a:t> Наталья Ивановна </a:t>
            </a:r>
            <a:endParaRPr lang="ru-RU" sz="1200" dirty="0"/>
          </a:p>
          <a:p>
            <a:pPr marL="0" indent="0">
              <a:spcBef>
                <a:spcPts val="0"/>
              </a:spcBef>
              <a:buNone/>
            </a:pPr>
            <a:r>
              <a:rPr lang="ru-RU" sz="1200" b="1" dirty="0"/>
              <a:t>Рощина Наталия Георгиевна </a:t>
            </a:r>
            <a:endParaRPr lang="ru-RU" sz="1200" dirty="0"/>
          </a:p>
          <a:p>
            <a:pPr marL="0" indent="0">
              <a:spcBef>
                <a:spcPts val="0"/>
              </a:spcBef>
              <a:buNone/>
            </a:pPr>
            <a:r>
              <a:rPr lang="ru-RU" sz="1200" b="1" dirty="0"/>
              <a:t>Семенова Ольга Игоревна</a:t>
            </a:r>
            <a:endParaRPr lang="ru-RU" sz="1200" dirty="0"/>
          </a:p>
          <a:p>
            <a:pPr marL="0" indent="0">
              <a:spcBef>
                <a:spcPts val="0"/>
              </a:spcBef>
              <a:buNone/>
            </a:pPr>
            <a:r>
              <a:rPr lang="ru-RU" sz="1200" b="1" dirty="0"/>
              <a:t>Смирнова Ксения Александровна </a:t>
            </a:r>
            <a:endParaRPr lang="ru-RU" sz="1200" dirty="0"/>
          </a:p>
          <a:p>
            <a:pPr marL="0" indent="0">
              <a:spcBef>
                <a:spcPts val="0"/>
              </a:spcBef>
              <a:buNone/>
            </a:pPr>
            <a:r>
              <a:rPr lang="ru-RU" sz="1200" b="1" dirty="0" err="1"/>
              <a:t>Соковенина</a:t>
            </a:r>
            <a:r>
              <a:rPr lang="ru-RU" sz="1200" b="1" dirty="0"/>
              <a:t> Анна Игоревна</a:t>
            </a:r>
            <a:endParaRPr lang="ru-RU" sz="1200" dirty="0"/>
          </a:p>
          <a:p>
            <a:pPr marL="0" indent="0">
              <a:spcBef>
                <a:spcPts val="0"/>
              </a:spcBef>
              <a:buNone/>
            </a:pPr>
            <a:r>
              <a:rPr lang="ru-RU" sz="1200" b="1" dirty="0"/>
              <a:t>Стоянова Наталия Анатольевна </a:t>
            </a:r>
            <a:endParaRPr lang="ru-RU" sz="1200" dirty="0"/>
          </a:p>
          <a:p>
            <a:pPr marL="0" indent="0">
              <a:spcBef>
                <a:spcPts val="0"/>
              </a:spcBef>
              <a:buNone/>
            </a:pPr>
            <a:r>
              <a:rPr lang="ru-RU" sz="1200" b="1" dirty="0" err="1"/>
              <a:t>Сусенко</a:t>
            </a:r>
            <a:r>
              <a:rPr lang="ru-RU" sz="1200" b="1" dirty="0"/>
              <a:t> Галина Александровна </a:t>
            </a:r>
            <a:endParaRPr lang="ru-RU" sz="1200" dirty="0"/>
          </a:p>
          <a:p>
            <a:pPr marL="0" indent="0">
              <a:spcBef>
                <a:spcPts val="0"/>
              </a:spcBef>
              <a:buNone/>
            </a:pPr>
            <a:r>
              <a:rPr lang="ru-RU" sz="1200" b="1" dirty="0"/>
              <a:t>Токаревич Николай Константинович </a:t>
            </a:r>
            <a:endParaRPr lang="ru-RU" sz="1200" dirty="0"/>
          </a:p>
          <a:p>
            <a:pPr marL="0" indent="0">
              <a:spcBef>
                <a:spcPts val="0"/>
              </a:spcBef>
              <a:buNone/>
            </a:pPr>
            <a:r>
              <a:rPr lang="ru-RU" sz="1200" b="1" dirty="0"/>
              <a:t>Трифонова Галина Федоровна</a:t>
            </a:r>
            <a:endParaRPr lang="ru-RU" sz="1200" dirty="0"/>
          </a:p>
          <a:p>
            <a:pPr marL="0" indent="0">
              <a:spcBef>
                <a:spcPts val="0"/>
              </a:spcBef>
              <a:buNone/>
            </a:pPr>
            <a:r>
              <a:rPr lang="ru-RU" sz="1200" b="1" dirty="0"/>
              <a:t>Цвирко Людмила Ивановна </a:t>
            </a:r>
            <a:endParaRPr lang="ru-RU" sz="1200" dirty="0"/>
          </a:p>
          <a:p>
            <a:pPr marL="0" indent="0">
              <a:spcBef>
                <a:spcPts val="0"/>
              </a:spcBef>
              <a:buNone/>
            </a:pPr>
            <a:r>
              <a:rPr lang="ru-RU" sz="1200" b="1" dirty="0"/>
              <a:t>Чайка Николай Анатольевич</a:t>
            </a:r>
          </a:p>
          <a:p>
            <a:pPr marL="0" indent="0">
              <a:spcBef>
                <a:spcPts val="0"/>
              </a:spcBef>
              <a:buNone/>
            </a:pPr>
            <a:r>
              <a:rPr lang="ru-RU" sz="1200" b="1" dirty="0" err="1"/>
              <a:t>Чеснокова</a:t>
            </a:r>
            <a:r>
              <a:rPr lang="ru-RU" sz="1200" b="1" dirty="0"/>
              <a:t> Валентина Викторовна </a:t>
            </a:r>
            <a:endParaRPr lang="ru-RU" sz="1200" dirty="0"/>
          </a:p>
          <a:p>
            <a:pPr marL="0" indent="0">
              <a:spcBef>
                <a:spcPts val="0"/>
              </a:spcBef>
              <a:buNone/>
            </a:pPr>
            <a:endParaRPr lang="ru-RU" sz="1200" b="1" dirty="0"/>
          </a:p>
        </p:txBody>
      </p:sp>
      <p:sp>
        <p:nvSpPr>
          <p:cNvPr id="4" name="Прямоугольник 3"/>
          <p:cNvSpPr/>
          <p:nvPr/>
        </p:nvSpPr>
        <p:spPr>
          <a:xfrm>
            <a:off x="3203848" y="548680"/>
            <a:ext cx="3456384" cy="954107"/>
          </a:xfrm>
          <a:prstGeom prst="rect">
            <a:avLst/>
          </a:prstGeom>
        </p:spPr>
        <p:txBody>
          <a:bodyPr wrap="square">
            <a:spAutoFit/>
          </a:bodyPr>
          <a:lstStyle/>
          <a:p>
            <a:r>
              <a:rPr lang="ru-RU" sz="1400" b="1" u="sng" dirty="0">
                <a:solidFill>
                  <a:srgbClr val="0000FF"/>
                </a:solidFill>
              </a:rPr>
              <a:t>ИЭМ</a:t>
            </a:r>
          </a:p>
          <a:p>
            <a:r>
              <a:rPr lang="ru-RU" sz="1400" b="1" dirty="0"/>
              <a:t>Голиков Юрий Павлович</a:t>
            </a:r>
          </a:p>
          <a:p>
            <a:r>
              <a:rPr lang="ru-RU" sz="1400" b="1" dirty="0"/>
              <a:t>Курбатова Юлия Андреевна</a:t>
            </a:r>
          </a:p>
          <a:p>
            <a:r>
              <a:rPr lang="ru-RU" sz="1400" b="1" dirty="0"/>
              <a:t>Мазинг Юрий Андреевич </a:t>
            </a:r>
          </a:p>
        </p:txBody>
      </p:sp>
      <p:sp>
        <p:nvSpPr>
          <p:cNvPr id="5" name="Прямоугольник 4"/>
          <p:cNvSpPr/>
          <p:nvPr/>
        </p:nvSpPr>
        <p:spPr>
          <a:xfrm>
            <a:off x="3203848" y="2420888"/>
            <a:ext cx="2808312" cy="738664"/>
          </a:xfrm>
          <a:prstGeom prst="rect">
            <a:avLst/>
          </a:prstGeom>
        </p:spPr>
        <p:txBody>
          <a:bodyPr wrap="square">
            <a:spAutoFit/>
          </a:bodyPr>
          <a:lstStyle/>
          <a:p>
            <a:r>
              <a:rPr lang="ru-RU" sz="1400" b="1" u="sng" dirty="0" err="1">
                <a:solidFill>
                  <a:srgbClr val="0000FF"/>
                </a:solidFill>
              </a:rPr>
              <a:t>ПСПбГМУ</a:t>
            </a:r>
            <a:r>
              <a:rPr lang="ru-RU" sz="1400" b="1" u="sng" dirty="0">
                <a:solidFill>
                  <a:srgbClr val="0000FF"/>
                </a:solidFill>
              </a:rPr>
              <a:t> им. акад. И.П. Павлова </a:t>
            </a:r>
          </a:p>
          <a:p>
            <a:r>
              <a:rPr lang="ru-RU" sz="1400" b="1" dirty="0"/>
              <a:t>Павлова Наталия Васильевна</a:t>
            </a:r>
          </a:p>
          <a:p>
            <a:r>
              <a:rPr lang="ru-RU" sz="1400" b="1" dirty="0" err="1"/>
              <a:t>Тец</a:t>
            </a:r>
            <a:r>
              <a:rPr lang="ru-RU" sz="1400" b="1" dirty="0"/>
              <a:t> Виктор Вениаминович</a:t>
            </a:r>
          </a:p>
        </p:txBody>
      </p:sp>
      <p:sp>
        <p:nvSpPr>
          <p:cNvPr id="6" name="Прямоугольник 5"/>
          <p:cNvSpPr/>
          <p:nvPr/>
        </p:nvSpPr>
        <p:spPr>
          <a:xfrm>
            <a:off x="3203848" y="5733256"/>
            <a:ext cx="3235669" cy="954107"/>
          </a:xfrm>
          <a:prstGeom prst="rect">
            <a:avLst/>
          </a:prstGeom>
        </p:spPr>
        <p:txBody>
          <a:bodyPr wrap="none">
            <a:spAutoFit/>
          </a:bodyPr>
          <a:lstStyle/>
          <a:p>
            <a:r>
              <a:rPr lang="ru-RU" sz="1400" b="1" dirty="0"/>
              <a:t>Михайлов Михаил Иванович</a:t>
            </a:r>
          </a:p>
          <a:p>
            <a:r>
              <a:rPr lang="ru-RU" sz="1400" b="1" dirty="0" err="1"/>
              <a:t>Казимирова</a:t>
            </a:r>
            <a:r>
              <a:rPr lang="ru-RU" sz="1400" dirty="0"/>
              <a:t> </a:t>
            </a:r>
            <a:r>
              <a:rPr lang="ru-RU" sz="1400" b="1" dirty="0"/>
              <a:t>Александра Дмитриевна</a:t>
            </a:r>
            <a:endParaRPr lang="ru-RU" sz="1400" dirty="0"/>
          </a:p>
          <a:p>
            <a:r>
              <a:rPr lang="ru-RU" sz="1400" b="1" dirty="0"/>
              <a:t>Колотилова Наталия Николаевна</a:t>
            </a:r>
            <a:endParaRPr lang="ru-RU" sz="1400" dirty="0"/>
          </a:p>
          <a:p>
            <a:r>
              <a:rPr lang="ru-RU" sz="1400" b="1" dirty="0"/>
              <a:t>Асташева-Шапиро Светлана Марковна </a:t>
            </a:r>
            <a:r>
              <a:rPr lang="ru-RU" sz="1400" dirty="0"/>
              <a:t> </a:t>
            </a:r>
          </a:p>
        </p:txBody>
      </p:sp>
      <p:sp>
        <p:nvSpPr>
          <p:cNvPr id="7" name="TextBox 6"/>
          <p:cNvSpPr txBox="1"/>
          <p:nvPr/>
        </p:nvSpPr>
        <p:spPr>
          <a:xfrm>
            <a:off x="5872510" y="260648"/>
            <a:ext cx="3240360" cy="2893100"/>
          </a:xfrm>
          <a:prstGeom prst="rect">
            <a:avLst/>
          </a:prstGeom>
          <a:noFill/>
        </p:spPr>
        <p:txBody>
          <a:bodyPr wrap="square" rtlCol="0">
            <a:spAutoFit/>
          </a:bodyPr>
          <a:lstStyle/>
          <a:p>
            <a:r>
              <a:rPr lang="ru-RU" sz="1400" b="1" u="sng" dirty="0">
                <a:solidFill>
                  <a:srgbClr val="0000FF"/>
                </a:solidFill>
              </a:rPr>
              <a:t>Ветераны НИИЭМ имени Пастера</a:t>
            </a:r>
          </a:p>
          <a:p>
            <a:r>
              <a:rPr lang="ru-RU" sz="1400" b="1" dirty="0" err="1"/>
              <a:t>Бохневич</a:t>
            </a:r>
            <a:r>
              <a:rPr lang="ru-RU" sz="1400" b="1" dirty="0"/>
              <a:t> Галина Михайловна</a:t>
            </a:r>
          </a:p>
          <a:p>
            <a:r>
              <a:rPr lang="ru-RU" sz="1400" b="1" dirty="0"/>
              <a:t>Дорофеева Галина Яковлевна</a:t>
            </a:r>
          </a:p>
          <a:p>
            <a:r>
              <a:rPr lang="ru-RU" sz="1400" b="1" dirty="0"/>
              <a:t>Евстафьева Надежда Иосифовна</a:t>
            </a:r>
          </a:p>
          <a:p>
            <a:r>
              <a:rPr lang="ru-RU" sz="1400" b="1" dirty="0"/>
              <a:t>Исаева Мария Сергеевна</a:t>
            </a:r>
          </a:p>
          <a:p>
            <a:r>
              <a:rPr lang="ru-RU" sz="1400" b="1" dirty="0"/>
              <a:t>Кузнецова Нина Андреевна</a:t>
            </a:r>
          </a:p>
          <a:p>
            <a:r>
              <a:rPr lang="ru-RU" sz="1400" b="1" dirty="0"/>
              <a:t>Лебедев Юрий Алексеевич</a:t>
            </a:r>
          </a:p>
          <a:p>
            <a:r>
              <a:rPr lang="ru-RU" sz="1400" b="1" dirty="0"/>
              <a:t>Нифонтова Антонина Ивановна</a:t>
            </a:r>
            <a:endParaRPr lang="ru-RU" sz="1400" b="1" dirty="0">
              <a:solidFill>
                <a:srgbClr val="FF0000"/>
              </a:solidFill>
            </a:endParaRPr>
          </a:p>
          <a:p>
            <a:r>
              <a:rPr lang="ru-RU" sz="1400" b="1" dirty="0" err="1"/>
              <a:t>Смородинцев</a:t>
            </a:r>
            <a:r>
              <a:rPr lang="ru-RU" sz="1400" b="1" dirty="0"/>
              <a:t> Александр Анатольевич</a:t>
            </a:r>
          </a:p>
          <a:p>
            <a:r>
              <a:rPr lang="ru-RU" sz="1400" b="1" dirty="0" err="1"/>
              <a:t>Смородинова</a:t>
            </a:r>
            <a:r>
              <a:rPr lang="ru-RU" sz="1400" b="1" dirty="0"/>
              <a:t> Инна Павловна </a:t>
            </a:r>
          </a:p>
          <a:p>
            <a:r>
              <a:rPr lang="ru-RU" sz="1400" b="1" dirty="0"/>
              <a:t>Стрелкова Марина Ростиславовна</a:t>
            </a:r>
          </a:p>
          <a:p>
            <a:r>
              <a:rPr lang="ru-RU" sz="1400" b="1" dirty="0" err="1"/>
              <a:t>Тенцер</a:t>
            </a:r>
            <a:r>
              <a:rPr lang="ru-RU" sz="1400" b="1" dirty="0"/>
              <a:t> Полина Симоновна</a:t>
            </a:r>
          </a:p>
          <a:p>
            <a:endParaRPr lang="ru-RU" sz="1400" b="1" dirty="0"/>
          </a:p>
        </p:txBody>
      </p:sp>
      <p:sp>
        <p:nvSpPr>
          <p:cNvPr id="8" name="Прямоугольник 7"/>
          <p:cNvSpPr/>
          <p:nvPr/>
        </p:nvSpPr>
        <p:spPr>
          <a:xfrm>
            <a:off x="2987824" y="3212976"/>
            <a:ext cx="5580112" cy="2554546"/>
          </a:xfrm>
          <a:prstGeom prst="rect">
            <a:avLst/>
          </a:prstGeom>
        </p:spPr>
        <p:txBody>
          <a:bodyPr wrap="square">
            <a:spAutoFit/>
          </a:bodyPr>
          <a:lstStyle/>
          <a:p>
            <a:pPr marL="285750" indent="-190500">
              <a:spcAft>
                <a:spcPts val="300"/>
              </a:spcAft>
              <a:buFont typeface="Arial"/>
              <a:buChar char="•"/>
            </a:pPr>
            <a:r>
              <a:rPr lang="ru-RU" sz="1400" b="1" dirty="0">
                <a:solidFill>
                  <a:srgbClr val="0000FF"/>
                </a:solidFill>
              </a:rPr>
              <a:t>Служба регистрации и архивных фондов ФСБ России </a:t>
            </a:r>
          </a:p>
          <a:p>
            <a:pPr marL="285750" indent="-190500">
              <a:spcAft>
                <a:spcPts val="300"/>
              </a:spcAft>
              <a:buFont typeface="Arial"/>
              <a:buChar char="•"/>
            </a:pPr>
            <a:r>
              <a:rPr lang="ru-RU" sz="1400" b="1" dirty="0">
                <a:solidFill>
                  <a:srgbClr val="0000FF"/>
                </a:solidFill>
              </a:rPr>
              <a:t>Центральный государственный исторический архив </a:t>
            </a:r>
          </a:p>
          <a:p>
            <a:pPr marL="285750" indent="-190500">
              <a:spcAft>
                <a:spcPts val="300"/>
              </a:spcAft>
              <a:buFont typeface="Arial"/>
              <a:buChar char="•"/>
            </a:pPr>
            <a:r>
              <a:rPr lang="ru-RU" sz="1400" b="1" dirty="0">
                <a:solidFill>
                  <a:srgbClr val="0000FF"/>
                </a:solidFill>
              </a:rPr>
              <a:t>Российский государственный исторический архив</a:t>
            </a:r>
          </a:p>
          <a:p>
            <a:pPr marL="285750" indent="-190500">
              <a:spcAft>
                <a:spcPts val="300"/>
              </a:spcAft>
              <a:buFont typeface="Arial"/>
              <a:buChar char="•"/>
            </a:pPr>
            <a:r>
              <a:rPr lang="ru-RU" sz="1400" b="1" dirty="0">
                <a:solidFill>
                  <a:srgbClr val="0000FF"/>
                </a:solidFill>
              </a:rPr>
              <a:t>Центральный государственный архив Санкт-Петербурга</a:t>
            </a:r>
          </a:p>
          <a:p>
            <a:pPr marL="285750" indent="-190500">
              <a:spcAft>
                <a:spcPts val="300"/>
              </a:spcAft>
              <a:buFont typeface="Arial"/>
              <a:buChar char="•"/>
            </a:pPr>
            <a:r>
              <a:rPr lang="ru-RU" sz="1400" b="1" dirty="0">
                <a:solidFill>
                  <a:srgbClr val="0000FF"/>
                </a:solidFill>
              </a:rPr>
              <a:t>Центральный государственный архив научно-технической документации Санкт-Петербурга</a:t>
            </a:r>
          </a:p>
          <a:p>
            <a:pPr marL="285750" indent="-190500">
              <a:spcAft>
                <a:spcPts val="300"/>
              </a:spcAft>
              <a:buFont typeface="Arial"/>
              <a:buChar char="•"/>
            </a:pPr>
            <a:r>
              <a:rPr lang="ru-RU" sz="1400" b="1" dirty="0">
                <a:solidFill>
                  <a:srgbClr val="0000FF"/>
                </a:solidFill>
              </a:rPr>
              <a:t>Российская национальная библиотека </a:t>
            </a:r>
          </a:p>
          <a:p>
            <a:pPr marL="285750" indent="-190500">
              <a:spcAft>
                <a:spcPts val="300"/>
              </a:spcAft>
              <a:buFont typeface="Arial"/>
              <a:buChar char="•"/>
            </a:pPr>
            <a:r>
              <a:rPr lang="ru-RU" sz="1400" b="1" dirty="0">
                <a:solidFill>
                  <a:srgbClr val="0000FF"/>
                </a:solidFill>
              </a:rPr>
              <a:t>Санкт-Петербургское научное общество историков медицины</a:t>
            </a:r>
          </a:p>
          <a:p>
            <a:pPr marL="285750" indent="-190500">
              <a:spcAft>
                <a:spcPts val="300"/>
              </a:spcAft>
              <a:buFont typeface="Arial"/>
              <a:buChar char="•"/>
            </a:pPr>
            <a:r>
              <a:rPr lang="ru-RU" sz="1400" b="1" dirty="0">
                <a:solidFill>
                  <a:srgbClr val="0000FF"/>
                </a:solidFill>
              </a:rPr>
              <a:t>Военно-медицинский музей </a:t>
            </a:r>
          </a:p>
          <a:p>
            <a:pPr marL="285750" indent="-190500">
              <a:spcAft>
                <a:spcPts val="300"/>
              </a:spcAft>
              <a:buFont typeface="Arial"/>
              <a:buChar char="•"/>
            </a:pPr>
            <a:r>
              <a:rPr lang="ru-RU" sz="1400" b="1" dirty="0">
                <a:solidFill>
                  <a:srgbClr val="0000FF"/>
                </a:solidFill>
              </a:rPr>
              <a:t>Объединенный архив Комитета по здравоохранению СПб</a:t>
            </a:r>
          </a:p>
        </p:txBody>
      </p:sp>
      <p:sp>
        <p:nvSpPr>
          <p:cNvPr id="9" name="Прямоугольник 8"/>
          <p:cNvSpPr/>
          <p:nvPr/>
        </p:nvSpPr>
        <p:spPr>
          <a:xfrm>
            <a:off x="3203848" y="1556792"/>
            <a:ext cx="3024336" cy="738664"/>
          </a:xfrm>
          <a:prstGeom prst="rect">
            <a:avLst/>
          </a:prstGeom>
        </p:spPr>
        <p:txBody>
          <a:bodyPr wrap="square">
            <a:spAutoFit/>
          </a:bodyPr>
          <a:lstStyle/>
          <a:p>
            <a:r>
              <a:rPr lang="ru-RU" sz="1400" b="1" u="sng" dirty="0">
                <a:solidFill>
                  <a:srgbClr val="0000FF"/>
                </a:solidFill>
              </a:rPr>
              <a:t>Архивный отдел Парижского Института Пастера (</a:t>
            </a:r>
            <a:r>
              <a:rPr lang="en-US" sz="1400" b="1" u="sng" dirty="0" err="1">
                <a:solidFill>
                  <a:srgbClr val="0000FF"/>
                </a:solidFill>
              </a:rPr>
              <a:t>CeRIS</a:t>
            </a:r>
            <a:r>
              <a:rPr lang="ru-RU" sz="1400" b="1" u="sng" dirty="0">
                <a:solidFill>
                  <a:srgbClr val="0000FF"/>
                </a:solidFill>
              </a:rPr>
              <a:t>)</a:t>
            </a:r>
          </a:p>
          <a:p>
            <a:r>
              <a:rPr lang="ru-RU" sz="1400" b="1" dirty="0"/>
              <a:t>Доминик </a:t>
            </a:r>
            <a:r>
              <a:rPr lang="ru-RU" sz="1400" b="1" dirty="0" err="1"/>
              <a:t>Штайнмец</a:t>
            </a:r>
            <a:r>
              <a:rPr lang="ru-RU" sz="1400" b="1" dirty="0"/>
              <a:t> </a:t>
            </a:r>
          </a:p>
        </p:txBody>
      </p:sp>
    </p:spTree>
    <p:extLst>
      <p:ext uri="{BB962C8B-B14F-4D97-AF65-F5344CB8AC3E}">
        <p14:creationId xmlns:p14="http://schemas.microsoft.com/office/powerpoint/2010/main" val="37261955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171" descr="http://www.pasteurorg.ru/files/materials/d4bcbb_fedfb0b1d588465a97287501205ceba2_mv2.jpg"/>
          <p:cNvPicPr/>
          <p:nvPr/>
        </p:nvPicPr>
        <p:blipFill>
          <a:blip r:embed="rId2">
            <a:extLst>
              <a:ext uri="{28A0092B-C50C-407E-A947-70E740481C1C}">
                <a14:useLocalDpi xmlns:a14="http://schemas.microsoft.com/office/drawing/2010/main" val="0"/>
              </a:ext>
            </a:extLst>
          </a:blip>
          <a:srcRect/>
          <a:stretch>
            <a:fillRect/>
          </a:stretch>
        </p:blipFill>
        <p:spPr bwMode="auto">
          <a:xfrm>
            <a:off x="107504" y="548680"/>
            <a:ext cx="4392488" cy="2880320"/>
          </a:xfrm>
          <a:prstGeom prst="rect">
            <a:avLst/>
          </a:prstGeom>
          <a:noFill/>
          <a:ln>
            <a:noFill/>
          </a:ln>
        </p:spPr>
      </p:pic>
      <p:pic>
        <p:nvPicPr>
          <p:cNvPr id="5" name="Рисунок 170" descr="http://www.pasteurorg.ru/files/materials/d4bcbb_cae2d72b57e64bfca6906e39db00b2bb_mv2.jpg"/>
          <p:cNvPicPr/>
          <p:nvPr/>
        </p:nvPicPr>
        <p:blipFill>
          <a:blip r:embed="rId3">
            <a:extLst>
              <a:ext uri="{28A0092B-C50C-407E-A947-70E740481C1C}">
                <a14:useLocalDpi xmlns:a14="http://schemas.microsoft.com/office/drawing/2010/main" val="0"/>
              </a:ext>
            </a:extLst>
          </a:blip>
          <a:srcRect/>
          <a:stretch>
            <a:fillRect/>
          </a:stretch>
        </p:blipFill>
        <p:spPr bwMode="auto">
          <a:xfrm>
            <a:off x="107504" y="3933056"/>
            <a:ext cx="4486275" cy="2667000"/>
          </a:xfrm>
          <a:prstGeom prst="rect">
            <a:avLst/>
          </a:prstGeom>
          <a:noFill/>
          <a:ln>
            <a:noFill/>
          </a:ln>
        </p:spPr>
      </p:pic>
      <p:sp>
        <p:nvSpPr>
          <p:cNvPr id="6" name="TextBox 5"/>
          <p:cNvSpPr txBox="1"/>
          <p:nvPr/>
        </p:nvSpPr>
        <p:spPr>
          <a:xfrm>
            <a:off x="4499992" y="548680"/>
            <a:ext cx="4644008" cy="2739211"/>
          </a:xfrm>
          <a:prstGeom prst="rect">
            <a:avLst/>
          </a:prstGeom>
          <a:noFill/>
        </p:spPr>
        <p:txBody>
          <a:bodyPr wrap="square" rtlCol="0">
            <a:spAutoFit/>
          </a:bodyPr>
          <a:lstStyle/>
          <a:p>
            <a:pPr algn="ctr"/>
            <a:r>
              <a:rPr lang="ru-RU" sz="1600" b="1" i="1" dirty="0"/>
              <a:t>5 мая 1923 года Институт переименован в Петроградский Бактериологический Институт имени Пастера </a:t>
            </a:r>
          </a:p>
          <a:p>
            <a:pPr algn="ctr"/>
            <a:r>
              <a:rPr lang="ru-RU" sz="1400" b="1" i="1" dirty="0"/>
              <a:t>(в ознаменование 100-летия со дня рождения Пастера)</a:t>
            </a:r>
            <a:r>
              <a:rPr lang="ru-RU" sz="1400" dirty="0"/>
              <a:t> </a:t>
            </a:r>
          </a:p>
          <a:p>
            <a:endParaRPr lang="ru-RU" sz="1600" dirty="0"/>
          </a:p>
          <a:p>
            <a:pPr algn="ctr"/>
            <a:r>
              <a:rPr lang="en-US" sz="1600" b="1" dirty="0">
                <a:solidFill>
                  <a:srgbClr val="0000FF"/>
                </a:solidFill>
              </a:rPr>
              <a:t>May 5, 1923</a:t>
            </a:r>
            <a:endParaRPr lang="ru-RU" sz="1600" b="1" dirty="0">
              <a:solidFill>
                <a:srgbClr val="0000FF"/>
              </a:solidFill>
            </a:endParaRPr>
          </a:p>
          <a:p>
            <a:pPr algn="ctr"/>
            <a:r>
              <a:rPr lang="en-US" sz="1600" b="1" dirty="0">
                <a:solidFill>
                  <a:srgbClr val="0000FF"/>
                </a:solidFill>
              </a:rPr>
              <a:t>the Institution was renamed </a:t>
            </a:r>
          </a:p>
          <a:p>
            <a:pPr algn="ctr"/>
            <a:r>
              <a:rPr lang="en-US" sz="1600" b="1" dirty="0">
                <a:solidFill>
                  <a:srgbClr val="0000FF"/>
                </a:solidFill>
              </a:rPr>
              <a:t>the Petrograd Bacteriological Institute </a:t>
            </a:r>
            <a:endParaRPr lang="ru-RU" sz="1600" b="1" dirty="0">
              <a:solidFill>
                <a:srgbClr val="0000FF"/>
              </a:solidFill>
            </a:endParaRPr>
          </a:p>
          <a:p>
            <a:pPr algn="ctr"/>
            <a:r>
              <a:rPr lang="en-US" sz="1600" b="1" dirty="0">
                <a:solidFill>
                  <a:srgbClr val="0000FF"/>
                </a:solidFill>
              </a:rPr>
              <a:t>named after Pasteur </a:t>
            </a:r>
          </a:p>
          <a:p>
            <a:pPr algn="ctr"/>
            <a:r>
              <a:rPr lang="en-US" sz="1400" b="1" dirty="0">
                <a:solidFill>
                  <a:srgbClr val="0000FF"/>
                </a:solidFill>
              </a:rPr>
              <a:t>(in commemoration of the 100</a:t>
            </a:r>
            <a:r>
              <a:rPr lang="en-US" sz="1400" b="1" baseline="30000" dirty="0">
                <a:solidFill>
                  <a:srgbClr val="0000FF"/>
                </a:solidFill>
              </a:rPr>
              <a:t>th</a:t>
            </a:r>
            <a:r>
              <a:rPr lang="en-US" sz="1400" b="1" dirty="0">
                <a:solidFill>
                  <a:srgbClr val="0000FF"/>
                </a:solidFill>
              </a:rPr>
              <a:t> anniversary of Pasteur)</a:t>
            </a:r>
            <a:endParaRPr lang="ru-RU" sz="1400" b="1" dirty="0">
              <a:solidFill>
                <a:srgbClr val="0000FF"/>
              </a:solidFill>
            </a:endParaRPr>
          </a:p>
          <a:p>
            <a:endParaRPr lang="ru-RU" sz="1600" dirty="0"/>
          </a:p>
        </p:txBody>
      </p:sp>
      <p:pic>
        <p:nvPicPr>
          <p:cNvPr id="2" name="Изображение 1" descr="protokolNo28.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4008" y="3644093"/>
            <a:ext cx="4465868" cy="2964137"/>
          </a:xfrm>
          <a:prstGeom prst="rect">
            <a:avLst/>
          </a:prstGeom>
        </p:spPr>
      </p:pic>
    </p:spTree>
    <p:extLst>
      <p:ext uri="{BB962C8B-B14F-4D97-AF65-F5344CB8AC3E}">
        <p14:creationId xmlns:p14="http://schemas.microsoft.com/office/powerpoint/2010/main" val="10472644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Изображение 5" descr="Program_90Y_NIIPasteur_ENG.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4008" y="404664"/>
            <a:ext cx="4263339" cy="6048672"/>
          </a:xfrm>
          <a:prstGeom prst="rect">
            <a:avLst/>
          </a:prstGeom>
        </p:spPr>
      </p:pic>
      <p:pic>
        <p:nvPicPr>
          <p:cNvPr id="7" name="Изображение 6" descr="Program_90Y_NIIPasteur_RUS.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404664"/>
            <a:ext cx="4263338" cy="6048672"/>
          </a:xfrm>
          <a:prstGeom prst="rect">
            <a:avLst/>
          </a:prstGeom>
        </p:spPr>
      </p:pic>
    </p:spTree>
    <p:extLst>
      <p:ext uri="{BB962C8B-B14F-4D97-AF65-F5344CB8AC3E}">
        <p14:creationId xmlns:p14="http://schemas.microsoft.com/office/powerpoint/2010/main" val="7093430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азвание 3"/>
          <p:cNvSpPr>
            <a:spLocks noGrp="1"/>
          </p:cNvSpPr>
          <p:nvPr>
            <p:ph type="title"/>
          </p:nvPr>
        </p:nvSpPr>
        <p:spPr>
          <a:xfrm>
            <a:off x="4788024" y="1124744"/>
            <a:ext cx="4248472" cy="4095328"/>
          </a:xfrm>
        </p:spPr>
        <p:txBody>
          <a:bodyPr>
            <a:noAutofit/>
          </a:bodyPr>
          <a:lstStyle/>
          <a:p>
            <a:r>
              <a:rPr lang="en-US" sz="1800" b="1" dirty="0">
                <a:solidFill>
                  <a:srgbClr val="0000FF"/>
                </a:solidFill>
              </a:rPr>
              <a:t>The Act of the commission based on the materials of the Criminal Case No. 19112, sheet 410 (Archive of the Federal Security Service of the Russian Federation for St. Petersburg and the Leningrad Region)</a:t>
            </a:r>
            <a:br>
              <a:rPr lang="en-US" sz="1800" b="1" dirty="0">
                <a:solidFill>
                  <a:srgbClr val="0000FF"/>
                </a:solidFill>
              </a:rPr>
            </a:br>
            <a:br>
              <a:rPr lang="en-US" sz="1800" b="1" dirty="0"/>
            </a:br>
            <a:r>
              <a:rPr lang="ru-RU" sz="1800" b="1" dirty="0"/>
              <a:t>Копия акта комиссии по материалам уголовного </a:t>
            </a:r>
            <a:r>
              <a:rPr lang="ru-RU" sz="1800" b="1" dirty="0" err="1"/>
              <a:t>No</a:t>
            </a:r>
            <a:r>
              <a:rPr lang="ru-RU" sz="1800" b="1" dirty="0"/>
              <a:t> 19112, лист 410 (из фондов архива УФСБ РФ по Санкт-Петербургу и </a:t>
            </a:r>
            <a:r>
              <a:rPr lang="ru-RU" sz="1800" b="1" dirty="0" err="1"/>
              <a:t>Ленинградскои</a:t>
            </a:r>
            <a:r>
              <a:rPr lang="ru-RU" sz="1800" b="1" dirty="0"/>
              <a:t>̆ области) </a:t>
            </a:r>
          </a:p>
        </p:txBody>
      </p:sp>
      <p:pic>
        <p:nvPicPr>
          <p:cNvPr id="2" name="Изображение 1" descr="Акт-1930.jpg"/>
          <p:cNvPicPr>
            <a:picLocks noChangeAspect="1"/>
          </p:cNvPicPr>
          <p:nvPr/>
        </p:nvPicPr>
        <p:blipFill rotWithShape="1">
          <a:blip r:embed="rId2">
            <a:extLst>
              <a:ext uri="{28A0092B-C50C-407E-A947-70E740481C1C}">
                <a14:useLocalDpi xmlns:a14="http://schemas.microsoft.com/office/drawing/2010/main" val="0"/>
              </a:ext>
            </a:extLst>
          </a:blip>
          <a:srcRect l="8741"/>
          <a:stretch/>
        </p:blipFill>
        <p:spPr>
          <a:xfrm>
            <a:off x="251520" y="-1"/>
            <a:ext cx="4392488" cy="6811937"/>
          </a:xfrm>
          <a:prstGeom prst="rect">
            <a:avLst/>
          </a:prstGeom>
        </p:spPr>
      </p:pic>
      <p:sp>
        <p:nvSpPr>
          <p:cNvPr id="6" name="TextBox 5"/>
          <p:cNvSpPr txBox="1"/>
          <p:nvPr/>
        </p:nvSpPr>
        <p:spPr>
          <a:xfrm>
            <a:off x="4791082" y="6165304"/>
            <a:ext cx="4320480" cy="461665"/>
          </a:xfrm>
          <a:prstGeom prst="rect">
            <a:avLst/>
          </a:prstGeom>
          <a:noFill/>
        </p:spPr>
        <p:txBody>
          <a:bodyPr wrap="square" rtlCol="0">
            <a:spAutoFit/>
          </a:bodyPr>
          <a:lstStyle/>
          <a:p>
            <a:r>
              <a:rPr lang="en-US" sz="1200" i="1" dirty="0" err="1"/>
              <a:t>N.G.Alexeeva</a:t>
            </a:r>
            <a:r>
              <a:rPr lang="en-US" sz="1200" i="1" dirty="0"/>
              <a:t>, </a:t>
            </a:r>
            <a:r>
              <a:rPr lang="en-US" sz="1200" i="1" dirty="0" err="1"/>
              <a:t>A.A.Totolian</a:t>
            </a:r>
            <a:r>
              <a:rPr lang="en-US" sz="1200" i="1" dirty="0"/>
              <a:t>    Russian Journal of Infection and Immunity = </a:t>
            </a:r>
            <a:r>
              <a:rPr lang="en-US" sz="1200" i="1" dirty="0" err="1"/>
              <a:t>Infektsiya</a:t>
            </a:r>
            <a:r>
              <a:rPr lang="en-US" sz="1200" i="1" dirty="0"/>
              <a:t> </a:t>
            </a:r>
            <a:r>
              <a:rPr lang="en-US" sz="1200" i="1" dirty="0" err="1"/>
              <a:t>i</a:t>
            </a:r>
            <a:r>
              <a:rPr lang="en-US" sz="1200" i="1" dirty="0"/>
              <a:t> </a:t>
            </a:r>
            <a:r>
              <a:rPr lang="en-US" sz="1200" i="1" dirty="0" err="1"/>
              <a:t>immunitet</a:t>
            </a:r>
            <a:r>
              <a:rPr lang="en-US" sz="1200" i="1" dirty="0"/>
              <a:t>,  2018, vol. 8, no. 4, pp. 408–417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p:txBody>
          <a:bodyPr/>
          <a:lstStyle/>
          <a:p>
            <a:pPr>
              <a:buNone/>
            </a:pPr>
            <a:endParaRPr lang="ru-RU" dirty="0"/>
          </a:p>
          <a:p>
            <a:pPr>
              <a:buNone/>
            </a:pPr>
            <a:endParaRPr lang="ru-RU" dirty="0"/>
          </a:p>
        </p:txBody>
      </p:sp>
      <p:sp>
        <p:nvSpPr>
          <p:cNvPr id="5" name="TextBox 4"/>
          <p:cNvSpPr txBox="1"/>
          <p:nvPr/>
        </p:nvSpPr>
        <p:spPr>
          <a:xfrm>
            <a:off x="4355976" y="188640"/>
            <a:ext cx="4680520" cy="6340196"/>
          </a:xfrm>
          <a:prstGeom prst="rect">
            <a:avLst/>
          </a:prstGeom>
          <a:noFill/>
        </p:spPr>
        <p:txBody>
          <a:bodyPr wrap="square" rtlCol="0">
            <a:spAutoFit/>
          </a:bodyPr>
          <a:lstStyle/>
          <a:p>
            <a:r>
              <a:rPr lang="ru-RU" sz="1200" i="1" dirty="0"/>
              <a:t>«Мы нижеподписавшиеся Пом.Нач.2-го Отдела ВСО ЛВО тов. </a:t>
            </a:r>
            <a:r>
              <a:rPr lang="ru-RU" sz="1200" i="1" dirty="0" err="1"/>
              <a:t>Найда</a:t>
            </a:r>
            <a:r>
              <a:rPr lang="ru-RU" sz="1200" i="1" dirty="0"/>
              <a:t> В.А., эксперт </a:t>
            </a:r>
            <a:r>
              <a:rPr lang="ru-RU" sz="1200" i="1" dirty="0" err="1"/>
              <a:t>Пружанская</a:t>
            </a:r>
            <a:r>
              <a:rPr lang="ru-RU" sz="1200" i="1" dirty="0"/>
              <a:t> Е.М. и </a:t>
            </a:r>
            <a:r>
              <a:rPr lang="ru-RU" sz="1200" i="1" dirty="0" err="1"/>
              <a:t>Михайловскии</a:t>
            </a:r>
            <a:r>
              <a:rPr lang="ru-RU" sz="1200" i="1" dirty="0"/>
              <a:t>̆ Н.Г., по полномочию Реввоенсовета ЛВО от 19/XII-30 г. за </a:t>
            </a:r>
            <a:r>
              <a:rPr lang="ru-RU" sz="1200" i="1" dirty="0" err="1"/>
              <a:t>No</a:t>
            </a:r>
            <a:r>
              <a:rPr lang="ru-RU" sz="1200" i="1" dirty="0"/>
              <a:t> 220/с, с 21 по 23/XII-30 г. в присутствии Зам. Директора тов. Лебединского, а при обследовании отделов — в присутствии и </a:t>
            </a:r>
            <a:r>
              <a:rPr lang="ru-RU" sz="1200" i="1" dirty="0" err="1"/>
              <a:t>Заведывающих</a:t>
            </a:r>
            <a:r>
              <a:rPr lang="ru-RU" sz="1200" i="1" dirty="0"/>
              <a:t> ими — </a:t>
            </a:r>
            <a:r>
              <a:rPr lang="ru-RU" sz="1200" i="1" dirty="0" err="1"/>
              <a:t>Вержиковского</a:t>
            </a:r>
            <a:r>
              <a:rPr lang="ru-RU" sz="1200" i="1" dirty="0"/>
              <a:t>, </a:t>
            </a:r>
            <a:r>
              <a:rPr lang="ru-RU" sz="1200" i="1" dirty="0" err="1"/>
              <a:t>Ципа</a:t>
            </a:r>
            <a:r>
              <a:rPr lang="ru-RU" sz="1200" i="1" dirty="0"/>
              <a:t>, </a:t>
            </a:r>
            <a:r>
              <a:rPr lang="ru-RU" sz="1200" i="1" dirty="0" err="1"/>
              <a:t>Белоновского</a:t>
            </a:r>
            <a:r>
              <a:rPr lang="ru-RU" sz="1200" i="1" dirty="0"/>
              <a:t>, </a:t>
            </a:r>
            <a:r>
              <a:rPr lang="ru-RU" sz="1200" i="1" dirty="0" err="1"/>
              <a:t>Кадлеца</a:t>
            </a:r>
            <a:r>
              <a:rPr lang="ru-RU" sz="1200" i="1" dirty="0"/>
              <a:t>, </a:t>
            </a:r>
            <a:r>
              <a:rPr lang="ru-RU" sz="1200" i="1" dirty="0" err="1"/>
              <a:t>Либермана</a:t>
            </a:r>
            <a:r>
              <a:rPr lang="ru-RU" sz="1200" i="1" dirty="0"/>
              <a:t>, Иванова, </a:t>
            </a:r>
            <a:r>
              <a:rPr lang="ru-RU" sz="1200" i="1" dirty="0" err="1"/>
              <a:t>Гартоха</a:t>
            </a:r>
            <a:r>
              <a:rPr lang="ru-RU" sz="1200" i="1" dirty="0"/>
              <a:t> и </a:t>
            </a:r>
            <a:r>
              <a:rPr lang="ru-RU" sz="1200" i="1" dirty="0" err="1"/>
              <a:t>Гаха</a:t>
            </a:r>
            <a:r>
              <a:rPr lang="ru-RU" sz="1200" i="1" dirty="0"/>
              <a:t>, — произвели обследование </a:t>
            </a:r>
            <a:r>
              <a:rPr lang="ru-RU" sz="1200" i="1" dirty="0" err="1"/>
              <a:t>Бахтериологического</a:t>
            </a:r>
            <a:r>
              <a:rPr lang="ru-RU" sz="1200" i="1" dirty="0"/>
              <a:t> Ин-та им. Пастера, находящегося в ведении Ленинградского </a:t>
            </a:r>
            <a:r>
              <a:rPr lang="ru-RU" sz="1200" i="1" dirty="0" err="1"/>
              <a:t>Облздрава</a:t>
            </a:r>
            <a:r>
              <a:rPr lang="ru-RU" sz="1200" i="1" dirty="0"/>
              <a:t>, при чем установили: </a:t>
            </a:r>
            <a:endParaRPr lang="ru-RU" sz="1200" dirty="0"/>
          </a:p>
          <a:p>
            <a:r>
              <a:rPr lang="ru-RU" sz="1400" b="1" i="1" dirty="0"/>
              <a:t>Ин-т организован в 1908 г. под названием «</a:t>
            </a:r>
            <a:r>
              <a:rPr lang="ru-RU" sz="1400" b="1" i="1" dirty="0" err="1"/>
              <a:t>Диагностическии</a:t>
            </a:r>
            <a:r>
              <a:rPr lang="ru-RU" sz="1400" b="1" i="1" dirty="0"/>
              <a:t>̆ и </a:t>
            </a:r>
            <a:r>
              <a:rPr lang="ru-RU" sz="1400" b="1" i="1" dirty="0" err="1"/>
              <a:t>Бахтериологическии</a:t>
            </a:r>
            <a:r>
              <a:rPr lang="ru-RU" sz="1400" b="1" i="1" dirty="0"/>
              <a:t>̆ Ин-т». После революции в 1918–1919 гг. он продолжал существовать под названием «частного диагностического и бактериологического Ин-та» и принадлежал </a:t>
            </a:r>
            <a:r>
              <a:rPr lang="ru-RU" sz="1400" b="1" i="1" dirty="0" err="1"/>
              <a:t>Либерману</a:t>
            </a:r>
            <a:r>
              <a:rPr lang="ru-RU" sz="1400" b="1" i="1" dirty="0"/>
              <a:t>, </a:t>
            </a:r>
            <a:r>
              <a:rPr lang="ru-RU" sz="1400" b="1" i="1" dirty="0" err="1"/>
              <a:t>Маслаковцу</a:t>
            </a:r>
            <a:r>
              <a:rPr lang="ru-RU" sz="1400" b="1" i="1" dirty="0"/>
              <a:t> и </a:t>
            </a:r>
            <a:r>
              <a:rPr lang="ru-RU" sz="1400" b="1" i="1" dirty="0" err="1"/>
              <a:t>Белоновскому</a:t>
            </a:r>
            <a:r>
              <a:rPr lang="ru-RU" sz="1400" b="1" i="1" dirty="0"/>
              <a:t>. Затем он был национализирован и реорганизован во 2-ю Городскую </a:t>
            </a:r>
            <a:r>
              <a:rPr lang="ru-RU" sz="1400" b="1" i="1" dirty="0" err="1"/>
              <a:t>Бахтериологическую</a:t>
            </a:r>
            <a:r>
              <a:rPr lang="ru-RU" sz="1400" b="1" i="1" dirty="0"/>
              <a:t> лабораторию и последовательно руководился проф. Розенбергом, проф. </a:t>
            </a:r>
            <a:r>
              <a:rPr lang="ru-RU" sz="1400" b="1" i="1" dirty="0" err="1"/>
              <a:t>Недригайловым</a:t>
            </a:r>
            <a:r>
              <a:rPr lang="ru-RU" sz="1400" b="1" i="1" dirty="0"/>
              <a:t> и </a:t>
            </a:r>
            <a:r>
              <a:rPr lang="ru-RU" sz="1400" b="1" i="1" dirty="0" err="1"/>
              <a:t>Белоновским</a:t>
            </a:r>
            <a:r>
              <a:rPr lang="ru-RU" sz="1400" b="1" i="1" dirty="0"/>
              <a:t>. В 1923 г., в связи с необходимостью иметь центр по изготовлению </a:t>
            </a:r>
            <a:r>
              <a:rPr lang="ru-RU" sz="1400" b="1" i="1" dirty="0" err="1"/>
              <a:t>бехтеориологических</a:t>
            </a:r>
            <a:r>
              <a:rPr lang="ru-RU" sz="1400" b="1" i="1" dirty="0"/>
              <a:t> препаратов, </a:t>
            </a:r>
            <a:r>
              <a:rPr lang="ru-RU" sz="1400" b="1" i="1" dirty="0" err="1"/>
              <a:t>Губздрав</a:t>
            </a:r>
            <a:r>
              <a:rPr lang="ru-RU" sz="1400" b="1" i="1" dirty="0"/>
              <a:t> преобразовал лабораторию в Институт и руководство им поручил </a:t>
            </a:r>
            <a:r>
              <a:rPr lang="ru-RU" sz="1400" b="1" i="1" dirty="0" err="1"/>
              <a:t>Либерману</a:t>
            </a:r>
            <a:r>
              <a:rPr lang="ru-RU" sz="1400" b="1" i="1" dirty="0"/>
              <a:t>. В 1924 г. Институт получил свое помещение на ул. Мира 13 которое и было приспособлено для работы. В 1929 году в Ин-т влились Ин-т по изготовлению </a:t>
            </a:r>
            <a:r>
              <a:rPr lang="ru-RU" sz="1400" b="1" i="1" dirty="0" err="1"/>
              <a:t>оспинного</a:t>
            </a:r>
            <a:r>
              <a:rPr lang="ru-RU" sz="1400" b="1" i="1" dirty="0"/>
              <a:t> детрита им. </a:t>
            </a:r>
            <a:r>
              <a:rPr lang="ru-RU" sz="1400" b="1" i="1" dirty="0" err="1"/>
              <a:t>Дженнера</a:t>
            </a:r>
            <a:r>
              <a:rPr lang="ru-RU" sz="1400" b="1" i="1" dirty="0"/>
              <a:t> и </a:t>
            </a:r>
            <a:r>
              <a:rPr lang="ru-RU" sz="1400" b="1" i="1" dirty="0" err="1"/>
              <a:t>Малярийная</a:t>
            </a:r>
            <a:r>
              <a:rPr lang="ru-RU" sz="1400" b="1" i="1" dirty="0"/>
              <a:t> станция</a:t>
            </a:r>
            <a:r>
              <a:rPr lang="ru-RU" sz="1200" b="1" i="1" dirty="0"/>
              <a:t>.</a:t>
            </a:r>
            <a:r>
              <a:rPr lang="ru-RU" sz="1200" i="1" dirty="0"/>
              <a:t> В настоящее время Ин-т находится в ведении </a:t>
            </a:r>
            <a:r>
              <a:rPr lang="ru-RU" sz="1200" i="1" dirty="0" err="1"/>
              <a:t>Облздравотдела</a:t>
            </a:r>
            <a:r>
              <a:rPr lang="ru-RU" sz="1200" i="1" dirty="0"/>
              <a:t> и имеет целью научное изучение </a:t>
            </a:r>
            <a:r>
              <a:rPr lang="ru-RU" sz="1200" i="1" dirty="0" err="1"/>
              <a:t>бахтериологических</a:t>
            </a:r>
            <a:r>
              <a:rPr lang="ru-RU" sz="1200" i="1" dirty="0"/>
              <a:t> и эпидемиологических вопросов, научную постановку борьбы с </a:t>
            </a:r>
            <a:r>
              <a:rPr lang="ru-RU" sz="1200" i="1" dirty="0" err="1"/>
              <a:t>эпидемиеи</a:t>
            </a:r>
            <a:r>
              <a:rPr lang="ru-RU" sz="1200" i="1" dirty="0"/>
              <a:t>̆ в области и приготовление </a:t>
            </a:r>
            <a:r>
              <a:rPr lang="ru-RU" sz="1200" i="1" dirty="0" err="1"/>
              <a:t>бахтериологических</a:t>
            </a:r>
            <a:r>
              <a:rPr lang="ru-RU" sz="1200" i="1" dirty="0"/>
              <a:t> препаратов. Во главе Ин-та стоит директор Я.Ю. </a:t>
            </a:r>
            <a:r>
              <a:rPr lang="ru-RU" sz="1200" i="1" dirty="0" err="1"/>
              <a:t>Либерман</a:t>
            </a:r>
            <a:r>
              <a:rPr lang="ru-RU" sz="1200" i="1" dirty="0"/>
              <a:t>...» </a:t>
            </a:r>
            <a:endParaRPr lang="ru-RU" sz="1200" dirty="0"/>
          </a:p>
        </p:txBody>
      </p:sp>
      <p:sp>
        <p:nvSpPr>
          <p:cNvPr id="6" name="TextBox 5"/>
          <p:cNvSpPr txBox="1"/>
          <p:nvPr/>
        </p:nvSpPr>
        <p:spPr>
          <a:xfrm>
            <a:off x="179512" y="188640"/>
            <a:ext cx="4248472" cy="6740309"/>
          </a:xfrm>
          <a:prstGeom prst="rect">
            <a:avLst/>
          </a:prstGeom>
          <a:noFill/>
        </p:spPr>
        <p:txBody>
          <a:bodyPr wrap="square" rtlCol="0">
            <a:spAutoFit/>
          </a:bodyPr>
          <a:lstStyle/>
          <a:p>
            <a:r>
              <a:rPr lang="en-US" sz="1400" dirty="0">
                <a:solidFill>
                  <a:srgbClr val="0000FF"/>
                </a:solidFill>
              </a:rPr>
              <a:t>From the Archive of the Federal Security Service of the Russian Federation for St. Petersburg and the Leningrad Region (the act of the commission based on the materials of the criminal case No. 19112, sheet 410): </a:t>
            </a:r>
          </a:p>
          <a:p>
            <a:endParaRPr lang="ru-RU" sz="1600" i="1" dirty="0">
              <a:solidFill>
                <a:srgbClr val="0000FF"/>
              </a:solidFill>
            </a:endParaRPr>
          </a:p>
          <a:p>
            <a:pPr>
              <a:spcAft>
                <a:spcPts val="600"/>
              </a:spcAft>
            </a:pPr>
            <a:r>
              <a:rPr lang="ru-RU" sz="1600" b="1" i="1" dirty="0">
                <a:solidFill>
                  <a:srgbClr val="0000FF"/>
                </a:solidFill>
              </a:rPr>
              <a:t>«….</a:t>
            </a:r>
            <a:r>
              <a:rPr lang="en-US" sz="1600" b="1" i="1" dirty="0">
                <a:solidFill>
                  <a:srgbClr val="0000FF"/>
                </a:solidFill>
              </a:rPr>
              <a:t>The Institute was created in 1908 as “The Institute of Diagnostics and Bacteriology”. After the revolution in 1918–1919 it continued working as “The Private Bacteriological and Diagnostics Institute”. It belonged to </a:t>
            </a:r>
            <a:r>
              <a:rPr lang="en-US" sz="1600" b="1" i="1" dirty="0" err="1">
                <a:solidFill>
                  <a:srgbClr val="0000FF"/>
                </a:solidFill>
              </a:rPr>
              <a:t>Ya.Yu</a:t>
            </a:r>
            <a:r>
              <a:rPr lang="en-US" sz="1600" b="1" i="1" dirty="0">
                <a:solidFill>
                  <a:srgbClr val="0000FF"/>
                </a:solidFill>
              </a:rPr>
              <a:t>. Lieberman, P.P. </a:t>
            </a:r>
            <a:r>
              <a:rPr lang="en-US" sz="1600" b="1" i="1" dirty="0" err="1">
                <a:solidFill>
                  <a:srgbClr val="0000FF"/>
                </a:solidFill>
              </a:rPr>
              <a:t>Maslakovets</a:t>
            </a:r>
            <a:r>
              <a:rPr lang="en-US" sz="1600" b="1" i="1" dirty="0">
                <a:solidFill>
                  <a:srgbClr val="0000FF"/>
                </a:solidFill>
              </a:rPr>
              <a:t> and G.D. </a:t>
            </a:r>
            <a:r>
              <a:rPr lang="en-US" sz="1600" b="1" i="1" dirty="0" err="1">
                <a:solidFill>
                  <a:srgbClr val="0000FF"/>
                </a:solidFill>
              </a:rPr>
              <a:t>Belonovsky</a:t>
            </a:r>
            <a:r>
              <a:rPr lang="en-US" sz="1600" b="1" i="1" dirty="0">
                <a:solidFill>
                  <a:srgbClr val="0000FF"/>
                </a:solidFill>
              </a:rPr>
              <a:t>. Then it was nationalized and reorganized into the Second City Bacteriological Laboratory and it was led by Prof. Rosenberg, Prof. </a:t>
            </a:r>
            <a:r>
              <a:rPr lang="en-US" sz="1600" b="1" i="1" dirty="0" err="1">
                <a:solidFill>
                  <a:srgbClr val="0000FF"/>
                </a:solidFill>
              </a:rPr>
              <a:t>Nedrigailov</a:t>
            </a:r>
            <a:r>
              <a:rPr lang="en-US" sz="1600" b="1" i="1" dirty="0">
                <a:solidFill>
                  <a:srgbClr val="0000FF"/>
                </a:solidFill>
              </a:rPr>
              <a:t> and </a:t>
            </a:r>
            <a:r>
              <a:rPr lang="en-US" sz="1600" b="1" i="1" dirty="0" err="1">
                <a:solidFill>
                  <a:srgbClr val="0000FF"/>
                </a:solidFill>
              </a:rPr>
              <a:t>Belonovsky</a:t>
            </a:r>
            <a:r>
              <a:rPr lang="en-US" sz="1600" b="1" i="1" dirty="0">
                <a:solidFill>
                  <a:srgbClr val="0000FF"/>
                </a:solidFill>
              </a:rPr>
              <a:t> one after another…</a:t>
            </a:r>
            <a:r>
              <a:rPr lang="ru-RU" sz="1600" b="1" i="1" dirty="0">
                <a:solidFill>
                  <a:srgbClr val="0000FF"/>
                </a:solidFill>
              </a:rPr>
              <a:t>. </a:t>
            </a:r>
            <a:endParaRPr lang="en-US" sz="1600" b="1" i="1" dirty="0">
              <a:solidFill>
                <a:srgbClr val="0000FF"/>
              </a:solidFill>
            </a:endParaRPr>
          </a:p>
          <a:p>
            <a:pPr>
              <a:spcAft>
                <a:spcPts val="600"/>
              </a:spcAft>
            </a:pPr>
            <a:r>
              <a:rPr lang="en-US" sz="1600" b="1" i="1" dirty="0">
                <a:solidFill>
                  <a:srgbClr val="0000FF"/>
                </a:solidFill>
              </a:rPr>
              <a:t>In 1923, due to the need to have a center for the production of Bacteriological preparations, the Laboratory was</a:t>
            </a:r>
            <a:r>
              <a:rPr lang="ru-RU" sz="1600" b="1" i="1" dirty="0">
                <a:solidFill>
                  <a:srgbClr val="0000FF"/>
                </a:solidFill>
              </a:rPr>
              <a:t> </a:t>
            </a:r>
            <a:r>
              <a:rPr lang="en-US" sz="1600" b="1" i="1" dirty="0">
                <a:solidFill>
                  <a:srgbClr val="0000FF"/>
                </a:solidFill>
              </a:rPr>
              <a:t>transformed into an Institute under Lieberman’s management. In 1924, the Institute received its constant address at the Mira street… </a:t>
            </a:r>
          </a:p>
          <a:p>
            <a:r>
              <a:rPr lang="en-US" sz="1600" b="1" i="1" dirty="0">
                <a:solidFill>
                  <a:srgbClr val="0000FF"/>
                </a:solidFill>
              </a:rPr>
              <a:t>In 1929, the Institute was joined by the “Institute for the Production of Smallpox</a:t>
            </a:r>
            <a:r>
              <a:rPr lang="ru-RU" sz="1600" b="1" i="1" dirty="0">
                <a:solidFill>
                  <a:srgbClr val="0000FF"/>
                </a:solidFill>
              </a:rPr>
              <a:t> </a:t>
            </a:r>
            <a:r>
              <a:rPr lang="en-US" sz="1600" b="1" i="1" dirty="0">
                <a:solidFill>
                  <a:srgbClr val="0000FF"/>
                </a:solidFill>
              </a:rPr>
              <a:t>Detritus named after Jenner” and Malaria station…</a:t>
            </a:r>
            <a:r>
              <a:rPr lang="ru-RU" sz="1600" b="1" i="1" dirty="0">
                <a:solidFill>
                  <a:srgbClr val="0000FF"/>
                </a:solidFill>
              </a:rPr>
              <a:t>..»</a:t>
            </a:r>
            <a:endParaRPr lang="en-US" sz="1600" b="1" i="1" dirty="0">
              <a:solidFill>
                <a:srgbClr val="0000FF"/>
              </a:solidFill>
            </a:endParaRPr>
          </a:p>
        </p:txBody>
      </p:sp>
    </p:spTree>
    <p:extLst>
      <p:ext uri="{BB962C8B-B14F-4D97-AF65-F5344CB8AC3E}">
        <p14:creationId xmlns:p14="http://schemas.microsoft.com/office/powerpoint/2010/main" val="42224895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395536" y="184567"/>
            <a:ext cx="8496944" cy="562074"/>
          </a:xfrm>
        </p:spPr>
        <p:txBody>
          <a:bodyPr>
            <a:noAutofit/>
          </a:bodyPr>
          <a:lstStyle/>
          <a:p>
            <a:r>
              <a:rPr lang="ru-RU" sz="2800" b="1" dirty="0"/>
              <a:t>Основатели института</a:t>
            </a:r>
            <a:r>
              <a:rPr lang="en-US" sz="2800" b="1" dirty="0"/>
              <a:t>  </a:t>
            </a:r>
            <a:r>
              <a:rPr lang="en-US" sz="2800" b="1" dirty="0">
                <a:solidFill>
                  <a:srgbClr val="FF0000"/>
                </a:solidFill>
              </a:rPr>
              <a:t>1908</a:t>
            </a:r>
            <a:r>
              <a:rPr lang="en-US" sz="2800" b="1" dirty="0"/>
              <a:t>  </a:t>
            </a:r>
            <a:r>
              <a:rPr lang="en-US" sz="2800" b="1" dirty="0">
                <a:solidFill>
                  <a:srgbClr val="0000FF"/>
                </a:solidFill>
              </a:rPr>
              <a:t>Founders of the Institute</a:t>
            </a:r>
            <a:endParaRPr lang="ru-RU" sz="2800" b="1" dirty="0">
              <a:solidFill>
                <a:srgbClr val="0000FF"/>
              </a:solidFill>
            </a:endParaRPr>
          </a:p>
        </p:txBody>
      </p:sp>
      <p:pic>
        <p:nvPicPr>
          <p:cNvPr id="4" name="Рисунок 220" descr="http://www.pasteurorg.ru/files/materials/d4bcbb_bc481f360fdf4804b1d14968ea580c29_mv2.jpg"/>
          <p:cNvPicPr/>
          <p:nvPr/>
        </p:nvPicPr>
        <p:blipFill>
          <a:blip r:embed="rId2">
            <a:extLst>
              <a:ext uri="{28A0092B-C50C-407E-A947-70E740481C1C}">
                <a14:useLocalDpi xmlns:a14="http://schemas.microsoft.com/office/drawing/2010/main" val="0"/>
              </a:ext>
            </a:extLst>
          </a:blip>
          <a:srcRect/>
          <a:stretch>
            <a:fillRect/>
          </a:stretch>
        </p:blipFill>
        <p:spPr bwMode="auto">
          <a:xfrm>
            <a:off x="467544" y="980728"/>
            <a:ext cx="1866900" cy="2419350"/>
          </a:xfrm>
          <a:prstGeom prst="rect">
            <a:avLst/>
          </a:prstGeom>
          <a:noFill/>
          <a:ln>
            <a:noFill/>
          </a:ln>
        </p:spPr>
      </p:pic>
      <p:pic>
        <p:nvPicPr>
          <p:cNvPr id="5" name="Рисунок 218" descr="http://www.pasteurorg.ru/files/materials/d4bcbb_8d911b255c4b45099acba2a8899e891c_mv2.jpg"/>
          <p:cNvPicPr/>
          <p:nvPr/>
        </p:nvPicPr>
        <p:blipFill>
          <a:blip r:embed="rId3">
            <a:extLst>
              <a:ext uri="{28A0092B-C50C-407E-A947-70E740481C1C}">
                <a14:useLocalDpi xmlns:a14="http://schemas.microsoft.com/office/drawing/2010/main" val="0"/>
              </a:ext>
            </a:extLst>
          </a:blip>
          <a:srcRect/>
          <a:stretch>
            <a:fillRect/>
          </a:stretch>
        </p:blipFill>
        <p:spPr bwMode="auto">
          <a:xfrm>
            <a:off x="3779912" y="980728"/>
            <a:ext cx="1728192" cy="2419350"/>
          </a:xfrm>
          <a:prstGeom prst="rect">
            <a:avLst/>
          </a:prstGeom>
          <a:noFill/>
          <a:ln>
            <a:noFill/>
          </a:ln>
        </p:spPr>
      </p:pic>
      <p:pic>
        <p:nvPicPr>
          <p:cNvPr id="6" name="Рисунок 219" descr="http://www.pasteurorg.ru/files/materials/d4bcbb_0a3fbe37dbc24dbcbd71afc41e3a7478_mv2.jpg"/>
          <p:cNvPicPr/>
          <p:nvPr/>
        </p:nvPicPr>
        <p:blipFill>
          <a:blip r:embed="rId4">
            <a:extLst>
              <a:ext uri="{28A0092B-C50C-407E-A947-70E740481C1C}">
                <a14:useLocalDpi xmlns:a14="http://schemas.microsoft.com/office/drawing/2010/main" val="0"/>
              </a:ext>
            </a:extLst>
          </a:blip>
          <a:srcRect/>
          <a:stretch>
            <a:fillRect/>
          </a:stretch>
        </p:blipFill>
        <p:spPr bwMode="auto">
          <a:xfrm>
            <a:off x="6948264" y="980728"/>
            <a:ext cx="1706116" cy="2419350"/>
          </a:xfrm>
          <a:prstGeom prst="rect">
            <a:avLst/>
          </a:prstGeom>
          <a:noFill/>
          <a:ln>
            <a:noFill/>
          </a:ln>
        </p:spPr>
      </p:pic>
      <p:sp>
        <p:nvSpPr>
          <p:cNvPr id="7" name="TextBox 6"/>
          <p:cNvSpPr txBox="1"/>
          <p:nvPr/>
        </p:nvSpPr>
        <p:spPr>
          <a:xfrm>
            <a:off x="107504" y="3501008"/>
            <a:ext cx="2664296" cy="3139321"/>
          </a:xfrm>
          <a:prstGeom prst="rect">
            <a:avLst/>
          </a:prstGeom>
          <a:noFill/>
        </p:spPr>
        <p:txBody>
          <a:bodyPr wrap="square" rtlCol="0">
            <a:spAutoFit/>
          </a:bodyPr>
          <a:lstStyle/>
          <a:p>
            <a:pPr algn="ctr"/>
            <a:r>
              <a:rPr lang="ru-RU" b="1" dirty="0" err="1"/>
              <a:t>Либерман</a:t>
            </a:r>
            <a:r>
              <a:rPr lang="ru-RU" b="1" dirty="0"/>
              <a:t> Яков Юльевич</a:t>
            </a:r>
          </a:p>
          <a:p>
            <a:pPr algn="ctr"/>
            <a:r>
              <a:rPr lang="en-US" b="1" dirty="0" err="1">
                <a:solidFill>
                  <a:srgbClr val="0000FF"/>
                </a:solidFill>
              </a:rPr>
              <a:t>Yakov</a:t>
            </a:r>
            <a:r>
              <a:rPr lang="ru-RU" b="1" dirty="0">
                <a:solidFill>
                  <a:srgbClr val="0000FF"/>
                </a:solidFill>
              </a:rPr>
              <a:t> </a:t>
            </a:r>
            <a:r>
              <a:rPr lang="en-US" b="1" dirty="0">
                <a:solidFill>
                  <a:srgbClr val="0000FF"/>
                </a:solidFill>
              </a:rPr>
              <a:t>Lieberman</a:t>
            </a:r>
            <a:endParaRPr lang="ru-RU" b="1" dirty="0">
              <a:solidFill>
                <a:srgbClr val="0000FF"/>
              </a:solidFill>
            </a:endParaRPr>
          </a:p>
          <a:p>
            <a:pPr algn="ctr"/>
            <a:endParaRPr lang="ru-RU" b="1" dirty="0">
              <a:solidFill>
                <a:srgbClr val="0000FF"/>
              </a:solidFill>
            </a:endParaRPr>
          </a:p>
          <a:p>
            <a:pPr algn="ctr"/>
            <a:r>
              <a:rPr lang="ru-RU" b="1" dirty="0"/>
              <a:t>Помощник заведующего кожной клиники ИЭМ</a:t>
            </a:r>
            <a:endParaRPr lang="ru-RU" b="1" dirty="0">
              <a:solidFill>
                <a:srgbClr val="0000FF"/>
              </a:solidFill>
            </a:endParaRPr>
          </a:p>
          <a:p>
            <a:pPr algn="ctr"/>
            <a:r>
              <a:rPr lang="en-US" b="1" dirty="0">
                <a:solidFill>
                  <a:srgbClr val="0000FF"/>
                </a:solidFill>
              </a:rPr>
              <a:t>Assistant to the head of the Dermatology</a:t>
            </a:r>
            <a:r>
              <a:rPr lang="ru-RU" b="1" dirty="0">
                <a:solidFill>
                  <a:srgbClr val="0000FF"/>
                </a:solidFill>
              </a:rPr>
              <a:t> </a:t>
            </a:r>
            <a:r>
              <a:rPr lang="en-US" b="1" dirty="0">
                <a:solidFill>
                  <a:srgbClr val="0000FF"/>
                </a:solidFill>
              </a:rPr>
              <a:t>Clinic,</a:t>
            </a:r>
            <a:r>
              <a:rPr lang="ru-RU" b="1" dirty="0">
                <a:solidFill>
                  <a:srgbClr val="0000FF"/>
                </a:solidFill>
              </a:rPr>
              <a:t> </a:t>
            </a:r>
            <a:r>
              <a:rPr lang="en-US" b="1" dirty="0">
                <a:solidFill>
                  <a:srgbClr val="0000FF"/>
                </a:solidFill>
              </a:rPr>
              <a:t>Imperial Institute of Experimental Medicine </a:t>
            </a:r>
          </a:p>
        </p:txBody>
      </p:sp>
      <p:sp>
        <p:nvSpPr>
          <p:cNvPr id="8" name="TextBox 7"/>
          <p:cNvSpPr txBox="1"/>
          <p:nvPr/>
        </p:nvSpPr>
        <p:spPr>
          <a:xfrm>
            <a:off x="6660232" y="3501008"/>
            <a:ext cx="2376264" cy="3139321"/>
          </a:xfrm>
          <a:prstGeom prst="rect">
            <a:avLst/>
          </a:prstGeom>
          <a:noFill/>
        </p:spPr>
        <p:txBody>
          <a:bodyPr wrap="square" rtlCol="0">
            <a:spAutoFit/>
          </a:bodyPr>
          <a:lstStyle/>
          <a:p>
            <a:pPr algn="ctr"/>
            <a:r>
              <a:rPr lang="ru-RU" b="1" dirty="0" err="1"/>
              <a:t>Маслаковец</a:t>
            </a:r>
            <a:r>
              <a:rPr lang="ru-RU" b="1" dirty="0"/>
              <a:t> Петр Петрович</a:t>
            </a:r>
          </a:p>
          <a:p>
            <a:pPr algn="ctr"/>
            <a:r>
              <a:rPr lang="en-US" b="1" dirty="0" err="1">
                <a:solidFill>
                  <a:srgbClr val="0000FF"/>
                </a:solidFill>
              </a:rPr>
              <a:t>Pyotr</a:t>
            </a:r>
            <a:r>
              <a:rPr lang="en-US" b="1" dirty="0">
                <a:solidFill>
                  <a:srgbClr val="0000FF"/>
                </a:solidFill>
              </a:rPr>
              <a:t> </a:t>
            </a:r>
            <a:r>
              <a:rPr lang="en-US" b="1" dirty="0" err="1">
                <a:solidFill>
                  <a:srgbClr val="0000FF"/>
                </a:solidFill>
              </a:rPr>
              <a:t>Maslakovets</a:t>
            </a:r>
            <a:endParaRPr lang="ru-RU" b="1" dirty="0">
              <a:solidFill>
                <a:srgbClr val="0000FF"/>
              </a:solidFill>
            </a:endParaRPr>
          </a:p>
          <a:p>
            <a:pPr algn="ctr"/>
            <a:endParaRPr lang="ru-RU" b="1" dirty="0">
              <a:solidFill>
                <a:srgbClr val="0000FF"/>
              </a:solidFill>
            </a:endParaRPr>
          </a:p>
          <a:p>
            <a:pPr algn="ctr"/>
            <a:r>
              <a:rPr lang="ru-RU" b="1" dirty="0">
                <a:solidFill>
                  <a:srgbClr val="000000"/>
                </a:solidFill>
              </a:rPr>
              <a:t>Ассистент кафедры бактериологии ИЭМ</a:t>
            </a:r>
          </a:p>
          <a:p>
            <a:pPr algn="ctr"/>
            <a:r>
              <a:rPr lang="en-US" b="1" dirty="0">
                <a:solidFill>
                  <a:srgbClr val="0000FF"/>
                </a:solidFill>
              </a:rPr>
              <a:t>Assistant of the Bacteriology Department</a:t>
            </a:r>
            <a:r>
              <a:rPr lang="ru-RU" b="1" dirty="0">
                <a:solidFill>
                  <a:srgbClr val="0000FF"/>
                </a:solidFill>
              </a:rPr>
              <a:t>, </a:t>
            </a:r>
            <a:r>
              <a:rPr lang="en-US" b="1" dirty="0">
                <a:solidFill>
                  <a:srgbClr val="0000FF"/>
                </a:solidFill>
              </a:rPr>
              <a:t>Imperial Institute of Experimental Medicine </a:t>
            </a:r>
          </a:p>
        </p:txBody>
      </p:sp>
      <p:sp>
        <p:nvSpPr>
          <p:cNvPr id="9" name="TextBox 8"/>
          <p:cNvSpPr txBox="1"/>
          <p:nvPr/>
        </p:nvSpPr>
        <p:spPr>
          <a:xfrm>
            <a:off x="3347864" y="3501008"/>
            <a:ext cx="2592288" cy="3139321"/>
          </a:xfrm>
          <a:prstGeom prst="rect">
            <a:avLst/>
          </a:prstGeom>
          <a:noFill/>
        </p:spPr>
        <p:txBody>
          <a:bodyPr wrap="square" rtlCol="0">
            <a:spAutoFit/>
          </a:bodyPr>
          <a:lstStyle/>
          <a:p>
            <a:pPr algn="ctr"/>
            <a:r>
              <a:rPr lang="ru-RU" b="1" dirty="0" err="1"/>
              <a:t>Белоновский</a:t>
            </a:r>
            <a:r>
              <a:rPr lang="ru-RU" b="1" dirty="0"/>
              <a:t> Георгий Дмитриевич</a:t>
            </a:r>
          </a:p>
          <a:p>
            <a:pPr algn="ctr"/>
            <a:r>
              <a:rPr lang="en-US" b="1" dirty="0" err="1">
                <a:solidFill>
                  <a:srgbClr val="0000FF"/>
                </a:solidFill>
              </a:rPr>
              <a:t>Georgii</a:t>
            </a:r>
            <a:r>
              <a:rPr lang="en-US" b="1" dirty="0">
                <a:solidFill>
                  <a:srgbClr val="0000FF"/>
                </a:solidFill>
              </a:rPr>
              <a:t> </a:t>
            </a:r>
            <a:r>
              <a:rPr lang="en-US" b="1" dirty="0" err="1">
                <a:solidFill>
                  <a:srgbClr val="0000FF"/>
                </a:solidFill>
              </a:rPr>
              <a:t>Belonovsky</a:t>
            </a:r>
            <a:r>
              <a:rPr lang="en-US" b="1" dirty="0">
                <a:solidFill>
                  <a:srgbClr val="0000FF"/>
                </a:solidFill>
              </a:rPr>
              <a:t> </a:t>
            </a:r>
          </a:p>
          <a:p>
            <a:pPr algn="ctr"/>
            <a:endParaRPr lang="en-US" b="1" dirty="0">
              <a:solidFill>
                <a:srgbClr val="0000FF"/>
              </a:solidFill>
            </a:endParaRPr>
          </a:p>
          <a:p>
            <a:pPr algn="ctr"/>
            <a:r>
              <a:rPr lang="ru-RU" b="1" dirty="0"/>
              <a:t>Приват-доцент кафедр бактериологии ЖМИ и ВМА</a:t>
            </a:r>
          </a:p>
          <a:p>
            <a:pPr algn="ctr"/>
            <a:r>
              <a:rPr lang="en-US" b="1" dirty="0" err="1">
                <a:solidFill>
                  <a:srgbClr val="0000FF"/>
                </a:solidFill>
              </a:rPr>
              <a:t>Privat</a:t>
            </a:r>
            <a:r>
              <a:rPr lang="en-US" b="1" dirty="0">
                <a:solidFill>
                  <a:srgbClr val="0000FF"/>
                </a:solidFill>
              </a:rPr>
              <a:t>-docent of the Women's Medical Institute and the</a:t>
            </a:r>
            <a:r>
              <a:rPr lang="ru-RU" b="1" dirty="0">
                <a:solidFill>
                  <a:srgbClr val="0000FF"/>
                </a:solidFill>
              </a:rPr>
              <a:t> </a:t>
            </a:r>
            <a:r>
              <a:rPr lang="en-US" b="1" dirty="0">
                <a:solidFill>
                  <a:srgbClr val="0000FF"/>
                </a:solidFill>
              </a:rPr>
              <a:t>Military Medical Academy</a:t>
            </a:r>
          </a:p>
        </p:txBody>
      </p:sp>
    </p:spTree>
    <p:extLst>
      <p:ext uri="{BB962C8B-B14F-4D97-AF65-F5344CB8AC3E}">
        <p14:creationId xmlns:p14="http://schemas.microsoft.com/office/powerpoint/2010/main" val="22685233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Изображение 3" descr="Ris_01.tif"/>
          <p:cNvPicPr>
            <a:picLocks noChangeAspect="1"/>
          </p:cNvPicPr>
          <p:nvPr/>
        </p:nvPicPr>
        <p:blipFill rotWithShape="1">
          <a:blip r:embed="rId2" cstate="print">
            <a:extLst>
              <a:ext uri="{28A0092B-C50C-407E-A947-70E740481C1C}">
                <a14:useLocalDpi xmlns:a14="http://schemas.microsoft.com/office/drawing/2010/main" val="0"/>
              </a:ext>
            </a:extLst>
          </a:blip>
          <a:srcRect l="11544" t="7035" r="-521" b="50057"/>
          <a:stretch/>
        </p:blipFill>
        <p:spPr>
          <a:xfrm>
            <a:off x="107504" y="116632"/>
            <a:ext cx="5536537" cy="2345684"/>
          </a:xfrm>
          <a:prstGeom prst="rect">
            <a:avLst/>
          </a:prstGeom>
        </p:spPr>
      </p:pic>
      <p:pic>
        <p:nvPicPr>
          <p:cNvPr id="5" name="Изображение 4" descr="Ris_02.t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2780928"/>
            <a:ext cx="5544616" cy="1444990"/>
          </a:xfrm>
          <a:prstGeom prst="rect">
            <a:avLst/>
          </a:prstGeom>
        </p:spPr>
      </p:pic>
      <p:pic>
        <p:nvPicPr>
          <p:cNvPr id="6" name="Изображение 5" descr="Ris_03.tif"/>
          <p:cNvPicPr>
            <a:picLocks noChangeAspect="1"/>
          </p:cNvPicPr>
          <p:nvPr/>
        </p:nvPicPr>
        <p:blipFill rotWithShape="1">
          <a:blip r:embed="rId4" cstate="print">
            <a:extLst>
              <a:ext uri="{28A0092B-C50C-407E-A947-70E740481C1C}">
                <a14:useLocalDpi xmlns:a14="http://schemas.microsoft.com/office/drawing/2010/main" val="0"/>
              </a:ext>
            </a:extLst>
          </a:blip>
          <a:srcRect b="65910"/>
          <a:stretch/>
        </p:blipFill>
        <p:spPr>
          <a:xfrm>
            <a:off x="179512" y="4509120"/>
            <a:ext cx="5465121" cy="1512168"/>
          </a:xfrm>
          <a:prstGeom prst="rect">
            <a:avLst/>
          </a:prstGeom>
        </p:spPr>
      </p:pic>
      <p:sp>
        <p:nvSpPr>
          <p:cNvPr id="7" name="TextBox 6"/>
          <p:cNvSpPr txBox="1"/>
          <p:nvPr/>
        </p:nvSpPr>
        <p:spPr>
          <a:xfrm>
            <a:off x="5652120" y="0"/>
            <a:ext cx="3347864" cy="2554545"/>
          </a:xfrm>
          <a:prstGeom prst="rect">
            <a:avLst/>
          </a:prstGeom>
          <a:noFill/>
        </p:spPr>
        <p:txBody>
          <a:bodyPr wrap="square" rtlCol="0">
            <a:spAutoFit/>
          </a:bodyPr>
          <a:lstStyle/>
          <a:p>
            <a:r>
              <a:rPr lang="en-US" sz="1600" b="1" dirty="0" err="1"/>
              <a:t>Ya.Yu</a:t>
            </a:r>
            <a:r>
              <a:rPr lang="en-US" sz="1600" b="1" dirty="0"/>
              <a:t>. </a:t>
            </a:r>
            <a:r>
              <a:rPr lang="en-US" sz="1600" b="1" dirty="0" err="1"/>
              <a:t>Liberman</a:t>
            </a:r>
            <a:r>
              <a:rPr lang="en-US" sz="1600" b="1" dirty="0"/>
              <a:t>: </a:t>
            </a:r>
          </a:p>
          <a:p>
            <a:r>
              <a:rPr lang="en-US" sz="1600" b="1" i="1" dirty="0">
                <a:solidFill>
                  <a:srgbClr val="0000FF"/>
                </a:solidFill>
              </a:rPr>
              <a:t>“...I had a </a:t>
            </a:r>
            <a:r>
              <a:rPr lang="en-US" sz="1600" b="1" i="1" dirty="0" err="1">
                <a:solidFill>
                  <a:srgbClr val="0000FF"/>
                </a:solidFill>
              </a:rPr>
              <a:t>serodiagnostic</a:t>
            </a:r>
            <a:r>
              <a:rPr lang="en-US" sz="1600" b="1" i="1" dirty="0">
                <a:solidFill>
                  <a:srgbClr val="0000FF"/>
                </a:solidFill>
              </a:rPr>
              <a:t> laboratory with </a:t>
            </a:r>
            <a:r>
              <a:rPr lang="en-US" sz="1600" b="1" i="1" dirty="0" err="1">
                <a:solidFill>
                  <a:srgbClr val="0000FF"/>
                </a:solidFill>
              </a:rPr>
              <a:t>Maslakovets</a:t>
            </a:r>
            <a:r>
              <a:rPr lang="en-US" sz="1600" b="1" i="1" dirty="0">
                <a:solidFill>
                  <a:srgbClr val="0000FF"/>
                </a:solidFill>
              </a:rPr>
              <a:t> and </a:t>
            </a:r>
            <a:r>
              <a:rPr lang="en-US" sz="1600" b="1" i="1" dirty="0" err="1">
                <a:solidFill>
                  <a:srgbClr val="0000FF"/>
                </a:solidFill>
              </a:rPr>
              <a:t>Belonovsky</a:t>
            </a:r>
            <a:r>
              <a:rPr lang="en-US" sz="1600" b="1" i="1" dirty="0">
                <a:solidFill>
                  <a:srgbClr val="0000FF"/>
                </a:solidFill>
              </a:rPr>
              <a:t>, renamed the Diagnostic Institute later. I worked at the Institute of Epidemiological Medicine for syphilis with </a:t>
            </a:r>
            <a:r>
              <a:rPr lang="en-US" sz="1600" b="1" i="1" dirty="0" err="1">
                <a:solidFill>
                  <a:srgbClr val="0000FF"/>
                </a:solidFill>
              </a:rPr>
              <a:t>Maslakovets</a:t>
            </a:r>
            <a:r>
              <a:rPr lang="en-US" sz="1600" b="1" i="1" dirty="0">
                <a:solidFill>
                  <a:srgbClr val="0000FF"/>
                </a:solidFill>
              </a:rPr>
              <a:t> and </a:t>
            </a:r>
            <a:r>
              <a:rPr lang="en-US" sz="1600" b="1" i="1" dirty="0" err="1">
                <a:solidFill>
                  <a:srgbClr val="0000FF"/>
                </a:solidFill>
              </a:rPr>
              <a:t>Belonovsky</a:t>
            </a:r>
            <a:r>
              <a:rPr lang="en-US" sz="1600" b="1" i="1" dirty="0">
                <a:solidFill>
                  <a:srgbClr val="0000FF"/>
                </a:solidFill>
              </a:rPr>
              <a:t> and together we have been practically applying the Wasserman's reaction....” </a:t>
            </a:r>
            <a:endParaRPr lang="en-US" sz="1600" b="1" dirty="0">
              <a:solidFill>
                <a:srgbClr val="0000FF"/>
              </a:solidFill>
            </a:endParaRPr>
          </a:p>
        </p:txBody>
      </p:sp>
      <p:sp>
        <p:nvSpPr>
          <p:cNvPr id="8" name="TextBox 7"/>
          <p:cNvSpPr txBox="1"/>
          <p:nvPr/>
        </p:nvSpPr>
        <p:spPr>
          <a:xfrm>
            <a:off x="5652120" y="2564904"/>
            <a:ext cx="3491880" cy="1815882"/>
          </a:xfrm>
          <a:prstGeom prst="rect">
            <a:avLst/>
          </a:prstGeom>
          <a:noFill/>
        </p:spPr>
        <p:txBody>
          <a:bodyPr wrap="square" rtlCol="0">
            <a:spAutoFit/>
          </a:bodyPr>
          <a:lstStyle/>
          <a:p>
            <a:r>
              <a:rPr lang="en-US" sz="1600" b="1" dirty="0"/>
              <a:t>P.P. </a:t>
            </a:r>
            <a:r>
              <a:rPr lang="en-US" sz="1600" b="1" dirty="0" err="1"/>
              <a:t>Maslakovets</a:t>
            </a:r>
            <a:r>
              <a:rPr lang="en-US" sz="1600" b="1" dirty="0"/>
              <a:t>: </a:t>
            </a:r>
          </a:p>
          <a:p>
            <a:r>
              <a:rPr lang="en-US" sz="1600" b="1" i="1" dirty="0">
                <a:solidFill>
                  <a:srgbClr val="0000FF"/>
                </a:solidFill>
              </a:rPr>
              <a:t>“In 1908 Lieberman, </a:t>
            </a:r>
            <a:r>
              <a:rPr lang="en-US" sz="1600" b="1" i="1" dirty="0" err="1">
                <a:solidFill>
                  <a:srgbClr val="0000FF"/>
                </a:solidFill>
              </a:rPr>
              <a:t>Belonovsky</a:t>
            </a:r>
            <a:r>
              <a:rPr lang="en-US" sz="1600" b="1" i="1" dirty="0">
                <a:solidFill>
                  <a:srgbClr val="0000FF"/>
                </a:solidFill>
              </a:rPr>
              <a:t> and I opened the </a:t>
            </a:r>
            <a:r>
              <a:rPr lang="en-US" sz="1600" b="1" i="1" dirty="0" err="1">
                <a:solidFill>
                  <a:srgbClr val="0000FF"/>
                </a:solidFill>
              </a:rPr>
              <a:t>Sero</a:t>
            </a:r>
            <a:r>
              <a:rPr lang="en-US" sz="1600" b="1" i="1" dirty="0">
                <a:solidFill>
                  <a:srgbClr val="0000FF"/>
                </a:solidFill>
              </a:rPr>
              <a:t>-Diagnostic Laboratory, which was nationalized during the revolution and from which Bacteriological Institute of Pasteur has now grown...” </a:t>
            </a:r>
            <a:endParaRPr lang="en-US" sz="1600" b="1" dirty="0">
              <a:solidFill>
                <a:srgbClr val="0000FF"/>
              </a:solidFill>
            </a:endParaRPr>
          </a:p>
        </p:txBody>
      </p:sp>
      <p:sp>
        <p:nvSpPr>
          <p:cNvPr id="9" name="TextBox 8"/>
          <p:cNvSpPr txBox="1"/>
          <p:nvPr/>
        </p:nvSpPr>
        <p:spPr>
          <a:xfrm>
            <a:off x="5665716" y="4437112"/>
            <a:ext cx="3491880" cy="1815882"/>
          </a:xfrm>
          <a:prstGeom prst="rect">
            <a:avLst/>
          </a:prstGeom>
          <a:noFill/>
        </p:spPr>
        <p:txBody>
          <a:bodyPr wrap="square" rtlCol="0">
            <a:spAutoFit/>
          </a:bodyPr>
          <a:lstStyle/>
          <a:p>
            <a:r>
              <a:rPr lang="en-US" sz="1600" b="1" dirty="0"/>
              <a:t>G.D. </a:t>
            </a:r>
            <a:r>
              <a:rPr lang="en-US" sz="1600" b="1" dirty="0" err="1"/>
              <a:t>Belonovsky</a:t>
            </a:r>
            <a:r>
              <a:rPr lang="en-US" sz="1600" b="1" dirty="0"/>
              <a:t>: </a:t>
            </a:r>
          </a:p>
          <a:p>
            <a:r>
              <a:rPr lang="en-US" sz="1600" b="1" i="1" dirty="0">
                <a:solidFill>
                  <a:srgbClr val="0000FF"/>
                </a:solidFill>
              </a:rPr>
              <a:t>“Prior to the Revolution, I was the private owner of the laboratory “The Private Bacteriological Institute” together with doctors Lieberman and </a:t>
            </a:r>
            <a:r>
              <a:rPr lang="en-US" sz="1600" b="1" i="1" dirty="0" err="1">
                <a:solidFill>
                  <a:srgbClr val="0000FF"/>
                </a:solidFill>
              </a:rPr>
              <a:t>Maslakovets</a:t>
            </a:r>
            <a:r>
              <a:rPr lang="en-US" sz="1600" b="1" i="1" dirty="0">
                <a:solidFill>
                  <a:srgbClr val="0000FF"/>
                </a:solidFill>
              </a:rPr>
              <a:t> and worked there until 1919...” </a:t>
            </a:r>
            <a:endParaRPr lang="en-US" sz="1600" b="1" dirty="0">
              <a:solidFill>
                <a:srgbClr val="0000FF"/>
              </a:solidFill>
            </a:endParaRPr>
          </a:p>
        </p:txBody>
      </p:sp>
      <p:sp>
        <p:nvSpPr>
          <p:cNvPr id="10" name="TextBox 9"/>
          <p:cNvSpPr txBox="1"/>
          <p:nvPr/>
        </p:nvSpPr>
        <p:spPr>
          <a:xfrm>
            <a:off x="283958" y="6381328"/>
            <a:ext cx="8392498" cy="288032"/>
          </a:xfrm>
          <a:prstGeom prst="rect">
            <a:avLst/>
          </a:prstGeom>
          <a:noFill/>
        </p:spPr>
        <p:txBody>
          <a:bodyPr wrap="square" rtlCol="0">
            <a:spAutoFit/>
          </a:bodyPr>
          <a:lstStyle/>
          <a:p>
            <a:r>
              <a:rPr lang="en-US" sz="1200" i="1" dirty="0" err="1"/>
              <a:t>N.G.Alexeeva</a:t>
            </a:r>
            <a:r>
              <a:rPr lang="en-US" sz="1200" i="1" dirty="0"/>
              <a:t>, </a:t>
            </a:r>
            <a:r>
              <a:rPr lang="en-US" sz="1200" i="1" dirty="0" err="1"/>
              <a:t>A.A.Totolian</a:t>
            </a:r>
            <a:r>
              <a:rPr lang="en-US" sz="1200" i="1" dirty="0"/>
              <a:t>   Russian Journal of Infection and Immunity = </a:t>
            </a:r>
            <a:r>
              <a:rPr lang="en-US" sz="1200" i="1" dirty="0" err="1"/>
              <a:t>Infektsiya</a:t>
            </a:r>
            <a:r>
              <a:rPr lang="en-US" sz="1200" i="1" dirty="0"/>
              <a:t> </a:t>
            </a:r>
            <a:r>
              <a:rPr lang="en-US" sz="1200" i="1" dirty="0" err="1"/>
              <a:t>i</a:t>
            </a:r>
            <a:r>
              <a:rPr lang="en-US" sz="1200" i="1" dirty="0"/>
              <a:t> </a:t>
            </a:r>
            <a:r>
              <a:rPr lang="en-US" sz="1200" i="1" dirty="0" err="1"/>
              <a:t>immunitet</a:t>
            </a:r>
            <a:r>
              <a:rPr lang="en-US" sz="1200" i="1" dirty="0"/>
              <a:t>,  2018, vol. 8, no. 4, pp. 408–417 </a:t>
            </a:r>
          </a:p>
        </p:txBody>
      </p:sp>
    </p:spTree>
    <p:extLst>
      <p:ext uri="{BB962C8B-B14F-4D97-AF65-F5344CB8AC3E}">
        <p14:creationId xmlns:p14="http://schemas.microsoft.com/office/powerpoint/2010/main" val="123724649"/>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19834</TotalTime>
  <Words>3064</Words>
  <Application>Microsoft Office PowerPoint</Application>
  <PresentationFormat>Экран (4:3)</PresentationFormat>
  <Paragraphs>280</Paragraphs>
  <Slides>32</Slides>
  <Notes>5</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32</vt:i4>
      </vt:variant>
    </vt:vector>
  </HeadingPairs>
  <TitlesOfParts>
    <vt:vector size="36" baseType="lpstr">
      <vt:lpstr>Arial</vt:lpstr>
      <vt:lpstr>Calibri</vt:lpstr>
      <vt:lpstr>Times New Roman</vt:lpstr>
      <vt:lpstr>Тема Office</vt:lpstr>
      <vt:lpstr>Неожиданные страницы истории  Санкт-Петербургского Института эпидемиологии и микробиологии имени Пастера  Unexpected pages of St.Petersburg Pasteur Institute’s history</vt:lpstr>
      <vt:lpstr>Презентация PowerPoint</vt:lpstr>
      <vt:lpstr>Презентация PowerPoint</vt:lpstr>
      <vt:lpstr>Презентация PowerPoint</vt:lpstr>
      <vt:lpstr>Презентация PowerPoint</vt:lpstr>
      <vt:lpstr>The Act of the commission based on the materials of the Criminal Case No. 19112, sheet 410 (Archive of the Federal Security Service of the Russian Federation for St. Petersburg and the Leningrad Region)  Копия акта комиссии по материалам уголовного No 19112, лист 410 (из фондов архива УФСБ РФ по Санкт-Петербургу и Ленинградской области) </vt:lpstr>
      <vt:lpstr>Презентация PowerPoint</vt:lpstr>
      <vt:lpstr>Основатели института  1908  Founders of the Institute</vt:lpstr>
      <vt:lpstr>Презентация PowerPoint</vt:lpstr>
      <vt:lpstr>Оспопрививательный институт имени Дженнера  Smallpox Institute  named after Jenner</vt:lpstr>
      <vt:lpstr>Презентация PowerPoint</vt:lpstr>
      <vt:lpstr>В январе 1930 г. в Москве прошел  II Всероссийский Съезд микробиологов </vt:lpstr>
      <vt:lpstr>Репрессированные сотрудники Института (1)</vt:lpstr>
      <vt:lpstr>Презентация PowerPoint</vt:lpstr>
      <vt:lpstr>Аресты руководящего состава Ленинградского Бактериологического Института имени Пастера 1930-1931 гг. привели к тому, что в 1 апреля 1931 г. Институт перестал функционировать как самостоятельное учреждение и был присоединен к ИЭМ</vt:lpstr>
      <vt:lpstr>На основании приказа №104 Ленгорздравотдела от 28 октября 1932 г. учреждение было восстановлено под названием Ленинградский институт эпидемиологии и микробиологии имени Пастера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Тарасевич Лев Александрович (1868-1927) Lev Tarasevich</vt:lpstr>
      <vt:lpstr>Презентация PowerPoint</vt:lpstr>
      <vt:lpstr>Белоновский Георгий Дмитриевич (1875 – 1950) Georgii Belonovsky </vt:lpstr>
      <vt:lpstr>Бюст Пастера Pasteur’s bust</vt:lpstr>
      <vt:lpstr>Презентация PowerPoint</vt:lpstr>
      <vt:lpstr>Презентация PowerPoint</vt:lpstr>
      <vt:lpstr>Презентация PowerPoint</vt:lpstr>
      <vt:lpstr>Мост дружбы и сотрудничества  Bridge of Friendship and Cooperation</vt:lpstr>
      <vt:lpstr>Благодарности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ZhebrunAB</dc:creator>
  <cp:lastModifiedBy>Наталья Алексеева</cp:lastModifiedBy>
  <cp:revision>1007</cp:revision>
  <dcterms:created xsi:type="dcterms:W3CDTF">2013-11-14T14:09:27Z</dcterms:created>
  <dcterms:modified xsi:type="dcterms:W3CDTF">2019-01-28T07:37:16Z</dcterms:modified>
</cp:coreProperties>
</file>