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8" r:id="rId5"/>
    <p:sldId id="259" r:id="rId6"/>
    <p:sldId id="273" r:id="rId7"/>
    <p:sldId id="261" r:id="rId8"/>
    <p:sldId id="262" r:id="rId9"/>
    <p:sldId id="263" r:id="rId10"/>
    <p:sldId id="264" r:id="rId11"/>
    <p:sldId id="265" r:id="rId12"/>
    <p:sldId id="266" r:id="rId13"/>
    <p:sldId id="275" r:id="rId14"/>
    <p:sldId id="267" r:id="rId15"/>
    <p:sldId id="269" r:id="rId16"/>
    <p:sldId id="270" r:id="rId17"/>
    <p:sldId id="256" r:id="rId18"/>
    <p:sldId id="274" r:id="rId19"/>
  </p:sldIdLst>
  <p:sldSz cx="12192000" cy="6858000"/>
  <p:notesSz cx="6805613" cy="99441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74616-5E07-4552-81AA-0482C01E553C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D822C-CD95-4B58-8029-F033E0CE6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948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F85CA-907F-48F3-BD01-329A27D0CF8B}" type="datetimeFigureOut">
              <a:rPr lang="nb-NO" smtClean="0"/>
              <a:t>13.11.2017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4DD1B-1ADE-4882-8C41-2C17AC5555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310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400" b="1" dirty="0" err="1" smtClean="0"/>
              <a:t>Capasity</a:t>
            </a:r>
            <a:r>
              <a:rPr lang="nb-NO" sz="2400" b="1" dirty="0" smtClean="0"/>
              <a:t> </a:t>
            </a:r>
            <a:r>
              <a:rPr lang="nb-NO" sz="2400" b="1" dirty="0" err="1" smtClean="0"/>
              <a:t>building</a:t>
            </a:r>
            <a:r>
              <a:rPr lang="nb-NO" sz="2400" b="1" dirty="0" smtClean="0"/>
              <a:t>:</a:t>
            </a:r>
          </a:p>
          <a:p>
            <a:r>
              <a:rPr lang="nb-NO" sz="2400" dirty="0" smtClean="0"/>
              <a:t>At </a:t>
            </a:r>
            <a:r>
              <a:rPr lang="nb-NO" sz="2400" dirty="0" err="1" smtClean="0"/>
              <a:t>meetings</a:t>
            </a:r>
            <a:r>
              <a:rPr lang="nb-NO" sz="2400" dirty="0" smtClean="0"/>
              <a:t> in </a:t>
            </a:r>
            <a:r>
              <a:rPr lang="nb-NO" sz="2400" dirty="0" err="1" smtClean="0"/>
              <a:t>St.Petersburg</a:t>
            </a:r>
            <a:r>
              <a:rPr lang="nb-NO" sz="2400" dirty="0" smtClean="0"/>
              <a:t> and Oslo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whole</a:t>
            </a:r>
            <a:r>
              <a:rPr lang="nb-NO" sz="2400" dirty="0" smtClean="0"/>
              <a:t> </a:t>
            </a:r>
            <a:r>
              <a:rPr lang="nb-NO" sz="2400" dirty="0" err="1" smtClean="0"/>
              <a:t>group</a:t>
            </a:r>
            <a:r>
              <a:rPr lang="nb-NO" sz="2400" dirty="0" smtClean="0"/>
              <a:t> </a:t>
            </a:r>
            <a:r>
              <a:rPr lang="nb-NO" sz="2400" dirty="0" err="1" smtClean="0"/>
              <a:t>participated</a:t>
            </a:r>
            <a:r>
              <a:rPr lang="nb-NO" sz="2400" dirty="0" smtClean="0"/>
              <a:t> in: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nb-NO" sz="2400" dirty="0" smtClean="0"/>
              <a:t>Evaluation and </a:t>
            </a:r>
            <a:r>
              <a:rPr lang="nb-NO" sz="2400" dirty="0" err="1" smtClean="0"/>
              <a:t>choice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err="1" smtClean="0"/>
              <a:t>analytical</a:t>
            </a:r>
            <a:r>
              <a:rPr lang="nb-NO" sz="2400" dirty="0" smtClean="0"/>
              <a:t> </a:t>
            </a:r>
            <a:r>
              <a:rPr lang="nb-NO" sz="2400" dirty="0" err="1" smtClean="0"/>
              <a:t>methodology</a:t>
            </a:r>
            <a:r>
              <a:rPr lang="nb-NO" sz="2400" dirty="0" smtClean="0"/>
              <a:t>;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Methods</a:t>
            </a:r>
            <a:r>
              <a:rPr lang="nb-NO" sz="2400" dirty="0" smtClean="0">
                <a:solidFill>
                  <a:srgbClr val="FF0000"/>
                </a:solidFill>
              </a:rPr>
              <a:t> </a:t>
            </a:r>
            <a:r>
              <a:rPr lang="nb-NO" sz="2400" dirty="0" smtClean="0"/>
              <a:t>from </a:t>
            </a:r>
            <a:r>
              <a:rPr lang="nb-NO" sz="2400" dirty="0" err="1" smtClean="0"/>
              <a:t>both</a:t>
            </a:r>
            <a:r>
              <a:rPr lang="nb-NO" sz="2400" dirty="0" smtClean="0"/>
              <a:t> </a:t>
            </a:r>
            <a:r>
              <a:rPr lang="nb-NO" sz="2400" dirty="0" err="1" smtClean="0"/>
              <a:t>countries</a:t>
            </a:r>
            <a:r>
              <a:rPr lang="nb-NO" sz="2400" dirty="0" smtClean="0"/>
              <a:t> </a:t>
            </a:r>
            <a:r>
              <a:rPr lang="nb-NO" sz="2400" dirty="0" err="1" smtClean="0"/>
              <a:t>were</a:t>
            </a:r>
            <a:r>
              <a:rPr lang="nb-NO" sz="2400" dirty="0" smtClean="0"/>
              <a:t> used in </a:t>
            </a:r>
            <a:r>
              <a:rPr lang="nb-NO" sz="2400" dirty="0" err="1" smtClean="0"/>
              <a:t>the</a:t>
            </a:r>
            <a:r>
              <a:rPr lang="nb-NO" sz="2400" dirty="0" smtClean="0"/>
              <a:t> survey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endParaRPr lang="nb-NO" sz="2400" dirty="0" smtClean="0"/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nb-NO" sz="2400" dirty="0" smtClean="0"/>
              <a:t>Evaluation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err="1" smtClean="0"/>
              <a:t>tick</a:t>
            </a:r>
            <a:r>
              <a:rPr lang="nb-NO" sz="2400" dirty="0" smtClean="0"/>
              <a:t> </a:t>
            </a:r>
            <a:r>
              <a:rPr lang="nb-NO" sz="2400" dirty="0" err="1" smtClean="0"/>
              <a:t>collection</a:t>
            </a:r>
            <a:r>
              <a:rPr lang="nb-NO" sz="2400" dirty="0" smtClean="0"/>
              <a:t> </a:t>
            </a:r>
            <a:r>
              <a:rPr lang="nb-NO" sz="2400" dirty="0" err="1" smtClean="0"/>
              <a:t>methods</a:t>
            </a:r>
            <a:r>
              <a:rPr lang="nb-NO" sz="2400" dirty="0" smtClean="0"/>
              <a:t> and sampling </a:t>
            </a:r>
            <a:r>
              <a:rPr lang="nb-NO" sz="2400" dirty="0" err="1" smtClean="0"/>
              <a:t>sites</a:t>
            </a:r>
            <a:r>
              <a:rPr lang="nb-NO" sz="2400" dirty="0" smtClean="0"/>
              <a:t> in and </a:t>
            </a:r>
            <a:r>
              <a:rPr lang="nb-NO" sz="2400" dirty="0" err="1" smtClean="0"/>
              <a:t>near</a:t>
            </a:r>
            <a:r>
              <a:rPr lang="nb-NO" sz="2400" dirty="0" smtClean="0"/>
              <a:t>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boarder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</a:p>
          <a:p>
            <a:pPr lvl="1"/>
            <a:r>
              <a:rPr lang="nb-NO" sz="2400" dirty="0" smtClean="0"/>
              <a:t>    </a:t>
            </a:r>
            <a:r>
              <a:rPr lang="nb-NO" sz="2400" dirty="0" err="1" smtClean="0"/>
              <a:t>emerging</a:t>
            </a:r>
            <a:r>
              <a:rPr lang="nb-NO" sz="2400" dirty="0" smtClean="0"/>
              <a:t> areas </a:t>
            </a:r>
            <a:r>
              <a:rPr lang="nb-NO" sz="2400" dirty="0" err="1" smtClean="0"/>
              <a:t>of</a:t>
            </a:r>
            <a:r>
              <a:rPr lang="nb-NO" sz="2400" dirty="0" smtClean="0"/>
              <a:t> TBD</a:t>
            </a:r>
            <a:r>
              <a:rPr lang="ru-RU" sz="2400" dirty="0" smtClean="0"/>
              <a:t>:</a:t>
            </a:r>
            <a:endParaRPr lang="nb-NO" sz="24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Sites </a:t>
            </a:r>
            <a:r>
              <a:rPr lang="nb-NO" sz="2400" dirty="0" err="1" smtClean="0"/>
              <a:t>with</a:t>
            </a:r>
            <a:r>
              <a:rPr lang="nb-NO" sz="2400" dirty="0" smtClean="0"/>
              <a:t> </a:t>
            </a:r>
            <a:r>
              <a:rPr lang="nb-NO" sz="2400" dirty="0" err="1" smtClean="0"/>
              <a:t>registered</a:t>
            </a:r>
            <a:r>
              <a:rPr lang="nb-NO" sz="2400" dirty="0" smtClean="0"/>
              <a:t> </a:t>
            </a:r>
            <a:r>
              <a:rPr lang="nb-NO" sz="2400" dirty="0" err="1" smtClean="0"/>
              <a:t>distribution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TBE virus, </a:t>
            </a:r>
            <a:r>
              <a:rPr lang="nb-NO" sz="2400" dirty="0" err="1" smtClean="0"/>
              <a:t>Borrelia</a:t>
            </a:r>
            <a:r>
              <a:rPr lang="nb-NO" sz="2400" dirty="0" smtClean="0"/>
              <a:t>, and </a:t>
            </a:r>
            <a:r>
              <a:rPr lang="nb-NO" sz="2400" dirty="0" err="1" smtClean="0"/>
              <a:t>other</a:t>
            </a:r>
            <a:r>
              <a:rPr lang="nb-NO" sz="2400" dirty="0" smtClean="0"/>
              <a:t> </a:t>
            </a:r>
            <a:r>
              <a:rPr lang="nb-NO" sz="2400" dirty="0" err="1" smtClean="0"/>
              <a:t>pathogens</a:t>
            </a:r>
            <a:endParaRPr lang="nb-NO" sz="240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4DD1B-1ADE-4882-8C41-2C17AC55555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8862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4DD1B-1ADE-4882-8C41-2C17AC55555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8520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Detection methods</a:t>
            </a:r>
            <a:r>
              <a:rPr lang="en-US" sz="1200" dirty="0" smtClean="0"/>
              <a:t>: </a:t>
            </a:r>
            <a:r>
              <a:rPr lang="en-US" sz="1200" dirty="0" err="1" smtClean="0"/>
              <a:t>testedBorrelia</a:t>
            </a:r>
            <a:r>
              <a:rPr lang="en-US" sz="1200" dirty="0" smtClean="0"/>
              <a:t> were detected by the same methodology in both countries.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Russia:</a:t>
            </a:r>
            <a:r>
              <a:rPr lang="en-US" sz="1200" dirty="0" smtClean="0"/>
              <a:t> TBE virus was analyzed by 2 methods, </a:t>
            </a:r>
            <a:r>
              <a:rPr lang="en-US" sz="1200" dirty="0" err="1" smtClean="0"/>
              <a:t>Interlabs</a:t>
            </a:r>
            <a:r>
              <a:rPr lang="en-US" sz="1200" dirty="0" smtClean="0"/>
              <a:t> and the Brinkley </a:t>
            </a:r>
            <a:r>
              <a:rPr lang="en-US" sz="1200" dirty="0" err="1" smtClean="0"/>
              <a:t>realtime</a:t>
            </a:r>
            <a:r>
              <a:rPr lang="en-US" sz="1200" dirty="0" smtClean="0"/>
              <a:t> PCR methods. Only the </a:t>
            </a:r>
            <a:r>
              <a:rPr lang="en-US" sz="1200" dirty="0" err="1" smtClean="0"/>
              <a:t>Interlab</a:t>
            </a:r>
            <a:r>
              <a:rPr lang="en-US" sz="1200" dirty="0" smtClean="0"/>
              <a:t> method detected TBEV from </a:t>
            </a:r>
            <a:r>
              <a:rPr lang="en-US" sz="1200" dirty="0" err="1" smtClean="0"/>
              <a:t>I.persulcatus</a:t>
            </a:r>
            <a:r>
              <a:rPr lang="en-US" sz="1200" dirty="0" smtClean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Norway:</a:t>
            </a:r>
            <a:r>
              <a:rPr lang="en-US" sz="1200" dirty="0" smtClean="0"/>
              <a:t> TBEV was detected by 3 methods, the in-house RT-real time PCR, </a:t>
            </a:r>
            <a:r>
              <a:rPr lang="en-US" sz="1200" dirty="0" err="1" smtClean="0"/>
              <a:t>Interlabs</a:t>
            </a:r>
            <a:r>
              <a:rPr lang="en-US" sz="1200" dirty="0" smtClean="0"/>
              <a:t> and the Brinkley </a:t>
            </a:r>
            <a:r>
              <a:rPr lang="en-US" sz="1200" dirty="0" err="1" smtClean="0"/>
              <a:t>realtime</a:t>
            </a:r>
            <a:r>
              <a:rPr lang="en-US" sz="1200" dirty="0" smtClean="0"/>
              <a:t> PCR. The method from </a:t>
            </a:r>
            <a:r>
              <a:rPr lang="en-US" sz="1200" dirty="0" err="1" smtClean="0"/>
              <a:t>Interlabs</a:t>
            </a:r>
            <a:r>
              <a:rPr lang="en-US" sz="1200" dirty="0" smtClean="0"/>
              <a:t> did not detect the Norwegian TBEV from </a:t>
            </a:r>
            <a:r>
              <a:rPr lang="en-US" sz="1200" dirty="0" err="1" smtClean="0"/>
              <a:t>I.ricinus</a:t>
            </a:r>
            <a:r>
              <a:rPr lang="en-US" sz="1200" dirty="0" smtClean="0"/>
              <a:t>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4DD1B-1ADE-4882-8C41-2C17AC55555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7546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/>
              <a:t>Discussion:</a:t>
            </a:r>
          </a:p>
          <a:p>
            <a:r>
              <a:rPr lang="en-US" dirty="0" smtClean="0"/>
              <a:t>In 1970</a:t>
            </a:r>
            <a:r>
              <a:rPr lang="en-US" baseline="30000" dirty="0" smtClean="0"/>
              <a:t>ies</a:t>
            </a:r>
            <a:r>
              <a:rPr lang="en-US" dirty="0" smtClean="0"/>
              <a:t> scanty TBE cases were reported in Arkhangelsk Oblast only in the southern districts, while currently TBE </a:t>
            </a:r>
          </a:p>
          <a:p>
            <a:r>
              <a:rPr lang="en-US" dirty="0" smtClean="0"/>
              <a:t>is reported in most of districts, including northern. In Norway the reported human cases are only from </a:t>
            </a:r>
          </a:p>
          <a:p>
            <a:r>
              <a:rPr lang="en-US" dirty="0" smtClean="0"/>
              <a:t>the southern part of Norway. However, TBEV was detected</a:t>
            </a:r>
            <a:r>
              <a:rPr lang="en-US" dirty="0" smtClean="0">
                <a:solidFill>
                  <a:srgbClr val="FF0000"/>
                </a:solidFill>
              </a:rPr>
              <a:t> in questing</a:t>
            </a:r>
            <a:r>
              <a:rPr lang="en-US" dirty="0" smtClean="0"/>
              <a:t> </a:t>
            </a:r>
            <a:r>
              <a:rPr lang="en-US" i="1" dirty="0" smtClean="0"/>
              <a:t>I. </a:t>
            </a:r>
            <a:r>
              <a:rPr lang="en-US" i="1" dirty="0" err="1" smtClean="0"/>
              <a:t>ricinus</a:t>
            </a:r>
            <a:r>
              <a:rPr lang="en-US" dirty="0" smtClean="0"/>
              <a:t> up to </a:t>
            </a:r>
            <a:r>
              <a:rPr lang="en-US" dirty="0" err="1" smtClean="0"/>
              <a:t>Brønnøy</a:t>
            </a:r>
            <a:r>
              <a:rPr lang="en-US" dirty="0" smtClean="0"/>
              <a:t> county .</a:t>
            </a:r>
          </a:p>
          <a:p>
            <a:r>
              <a:rPr lang="en-US" dirty="0" smtClean="0"/>
              <a:t>Natural foci for TBD exist in Norway and Russia. </a:t>
            </a:r>
          </a:p>
          <a:p>
            <a:endParaRPr lang="en-US" dirty="0" smtClean="0"/>
          </a:p>
          <a:p>
            <a:endParaRPr lang="nb-NO" dirty="0" smtClean="0"/>
          </a:p>
          <a:p>
            <a:r>
              <a:rPr lang="nb-NO" dirty="0" smtClean="0"/>
              <a:t>The </a:t>
            </a:r>
            <a:r>
              <a:rPr lang="nb-NO" dirty="0" err="1" smtClean="0"/>
              <a:t>seroprevalence</a:t>
            </a:r>
            <a:r>
              <a:rPr lang="nb-NO" dirty="0" smtClean="0"/>
              <a:t> in </a:t>
            </a:r>
            <a:r>
              <a:rPr lang="nb-NO" dirty="0" err="1" smtClean="0"/>
              <a:t>sheep</a:t>
            </a:r>
            <a:r>
              <a:rPr lang="nb-NO" dirty="0" smtClean="0"/>
              <a:t> </a:t>
            </a:r>
            <a:r>
              <a:rPr lang="nb-NO" dirty="0" err="1" smtClean="0"/>
              <a:t>were</a:t>
            </a:r>
            <a:r>
              <a:rPr lang="nb-NO" dirty="0" smtClean="0"/>
              <a:t> </a:t>
            </a:r>
            <a:r>
              <a:rPr lang="nb-NO" dirty="0" err="1" smtClean="0"/>
              <a:t>originaly</a:t>
            </a:r>
            <a:r>
              <a:rPr lang="nb-NO" dirty="0" smtClean="0"/>
              <a:t> </a:t>
            </a:r>
            <a:r>
              <a:rPr lang="nb-NO" dirty="0" err="1" smtClean="0"/>
              <a:t>detected</a:t>
            </a:r>
            <a:r>
              <a:rPr lang="nb-NO" dirty="0" smtClean="0"/>
              <a:t> by </a:t>
            </a:r>
            <a:r>
              <a:rPr lang="nb-NO" dirty="0" err="1" smtClean="0">
                <a:solidFill>
                  <a:srgbClr val="FF0000"/>
                </a:solidFill>
              </a:rPr>
              <a:t>Enzygnost</a:t>
            </a:r>
            <a:r>
              <a:rPr lang="nb-NO" dirty="0" smtClean="0">
                <a:solidFill>
                  <a:srgbClr val="FF0000"/>
                </a:solidFill>
              </a:rPr>
              <a:t> FSME anti-TBE </a:t>
            </a:r>
            <a:r>
              <a:rPr lang="nb-NO" dirty="0" err="1" smtClean="0">
                <a:solidFill>
                  <a:srgbClr val="FF0000"/>
                </a:solidFill>
              </a:rPr>
              <a:t>kit</a:t>
            </a:r>
            <a:r>
              <a:rPr lang="nb-NO" dirty="0" smtClean="0"/>
              <a:t>, 11% positives </a:t>
            </a:r>
            <a:r>
              <a:rPr lang="nb-NO" dirty="0" err="1" smtClean="0"/>
              <a:t>were</a:t>
            </a:r>
            <a:r>
              <a:rPr lang="nb-NO" dirty="0" smtClean="0"/>
              <a:t> </a:t>
            </a:r>
            <a:r>
              <a:rPr lang="nb-NO" dirty="0" err="1" smtClean="0"/>
              <a:t>detected</a:t>
            </a:r>
            <a:r>
              <a:rPr lang="nb-NO" dirty="0" smtClean="0"/>
              <a:t> </a:t>
            </a:r>
          </a:p>
          <a:p>
            <a:r>
              <a:rPr lang="nb-NO" dirty="0" smtClean="0"/>
              <a:t>in </a:t>
            </a:r>
            <a:r>
              <a:rPr lang="nb-NO" dirty="0" err="1" smtClean="0"/>
              <a:t>accordance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previous</a:t>
            </a:r>
            <a:r>
              <a:rPr lang="nb-NO" dirty="0" smtClean="0"/>
              <a:t> </a:t>
            </a:r>
            <a:r>
              <a:rPr lang="nb-NO" dirty="0" err="1" smtClean="0"/>
              <a:t>findings</a:t>
            </a:r>
            <a:r>
              <a:rPr lang="nb-NO" dirty="0" smtClean="0"/>
              <a:t>. </a:t>
            </a:r>
            <a:r>
              <a:rPr lang="nb-NO" dirty="0" err="1" smtClean="0"/>
              <a:t>However</a:t>
            </a:r>
            <a:r>
              <a:rPr lang="nb-NO" dirty="0" smtClean="0"/>
              <a:t>, </a:t>
            </a:r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these</a:t>
            </a:r>
            <a:r>
              <a:rPr lang="nb-NO" dirty="0" smtClean="0"/>
              <a:t> samples </a:t>
            </a:r>
            <a:r>
              <a:rPr lang="nb-NO" dirty="0" err="1" smtClean="0"/>
              <a:t>were</a:t>
            </a:r>
            <a:r>
              <a:rPr lang="nb-NO" dirty="0" smtClean="0"/>
              <a:t> </a:t>
            </a:r>
            <a:r>
              <a:rPr lang="nb-NO" dirty="0" err="1" smtClean="0"/>
              <a:t>tested</a:t>
            </a:r>
            <a:r>
              <a:rPr lang="nb-NO" dirty="0" smtClean="0"/>
              <a:t> by </a:t>
            </a:r>
          </a:p>
          <a:p>
            <a:r>
              <a:rPr lang="nb-NO" dirty="0" err="1" smtClean="0"/>
              <a:t>neutralisation</a:t>
            </a:r>
            <a:r>
              <a:rPr lang="nb-NO" dirty="0" smtClean="0"/>
              <a:t> test in </a:t>
            </a:r>
            <a:r>
              <a:rPr lang="nb-NO" dirty="0" err="1" smtClean="0"/>
              <a:t>Austria</a:t>
            </a:r>
            <a:r>
              <a:rPr lang="nb-NO" dirty="0" smtClean="0"/>
              <a:t> none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sheep</a:t>
            </a:r>
            <a:r>
              <a:rPr lang="nb-NO" dirty="0" smtClean="0"/>
              <a:t> samples </a:t>
            </a:r>
            <a:r>
              <a:rPr lang="nb-NO" dirty="0" err="1" smtClean="0"/>
              <a:t>were</a:t>
            </a:r>
            <a:r>
              <a:rPr lang="nb-NO" dirty="0" smtClean="0"/>
              <a:t> </a:t>
            </a:r>
            <a:r>
              <a:rPr lang="nb-NO" dirty="0" err="1" smtClean="0"/>
              <a:t>confirmed</a:t>
            </a:r>
            <a:r>
              <a:rPr lang="nb-NO" dirty="0" smtClean="0"/>
              <a:t> positive </a:t>
            </a:r>
            <a:r>
              <a:rPr lang="nb-NO" dirty="0" err="1" smtClean="0"/>
              <a:t>while</a:t>
            </a:r>
            <a:r>
              <a:rPr lang="nb-NO" dirty="0" smtClean="0"/>
              <a:t> all </a:t>
            </a:r>
            <a:r>
              <a:rPr lang="nb-NO" dirty="0" err="1" smtClean="0"/>
              <a:t>cow</a:t>
            </a:r>
            <a:r>
              <a:rPr lang="nb-NO" dirty="0" smtClean="0"/>
              <a:t> samples </a:t>
            </a:r>
            <a:r>
              <a:rPr lang="nb-NO" dirty="0" err="1" smtClean="0"/>
              <a:t>were</a:t>
            </a:r>
            <a:r>
              <a:rPr lang="nb-NO" dirty="0" smtClean="0"/>
              <a:t> </a:t>
            </a:r>
            <a:r>
              <a:rPr lang="nb-NO" dirty="0" err="1" smtClean="0"/>
              <a:t>confirmed</a:t>
            </a:r>
            <a:r>
              <a:rPr lang="nb-NO" smtClean="0"/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4DD1B-1ADE-4882-8C41-2C17AC55555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518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225C-74BD-4457-ACB9-377E613EDB58}" type="datetimeFigureOut">
              <a:rPr lang="nb-NO" smtClean="0"/>
              <a:t>13.11.2017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E03D-FC73-40EE-94EA-C309CB08BD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5846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225C-74BD-4457-ACB9-377E613EDB58}" type="datetimeFigureOut">
              <a:rPr lang="nb-NO" smtClean="0"/>
              <a:t>13.11.2017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E03D-FC73-40EE-94EA-C309CB08BD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05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225C-74BD-4457-ACB9-377E613EDB58}" type="datetimeFigureOut">
              <a:rPr lang="nb-NO" smtClean="0"/>
              <a:t>13.11.2017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E03D-FC73-40EE-94EA-C309CB08BD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62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225C-74BD-4457-ACB9-377E613EDB58}" type="datetimeFigureOut">
              <a:rPr lang="nb-NO" smtClean="0"/>
              <a:t>13.11.2017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E03D-FC73-40EE-94EA-C309CB08BD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069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225C-74BD-4457-ACB9-377E613EDB58}" type="datetimeFigureOut">
              <a:rPr lang="nb-NO" smtClean="0"/>
              <a:t>13.11.2017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E03D-FC73-40EE-94EA-C309CB08BD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115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225C-74BD-4457-ACB9-377E613EDB58}" type="datetimeFigureOut">
              <a:rPr lang="nb-NO" smtClean="0"/>
              <a:t>13.11.2017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E03D-FC73-40EE-94EA-C309CB08BD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3526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225C-74BD-4457-ACB9-377E613EDB58}" type="datetimeFigureOut">
              <a:rPr lang="nb-NO" smtClean="0"/>
              <a:t>13.11.2017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E03D-FC73-40EE-94EA-C309CB08BD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520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225C-74BD-4457-ACB9-377E613EDB58}" type="datetimeFigureOut">
              <a:rPr lang="nb-NO" smtClean="0"/>
              <a:t>13.11.2017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E03D-FC73-40EE-94EA-C309CB08BD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528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225C-74BD-4457-ACB9-377E613EDB58}" type="datetimeFigureOut">
              <a:rPr lang="nb-NO" smtClean="0"/>
              <a:t>13.11.2017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E03D-FC73-40EE-94EA-C309CB08BD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2961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225C-74BD-4457-ACB9-377E613EDB58}" type="datetimeFigureOut">
              <a:rPr lang="nb-NO" smtClean="0"/>
              <a:t>13.11.2017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E03D-FC73-40EE-94EA-C309CB08BD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279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225C-74BD-4457-ACB9-377E613EDB58}" type="datetimeFigureOut">
              <a:rPr lang="nb-NO" smtClean="0"/>
              <a:t>13.11.2017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E03D-FC73-40EE-94EA-C309CB08BD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451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B225C-74BD-4457-ACB9-377E613EDB58}" type="datetimeFigureOut">
              <a:rPr lang="nb-NO" smtClean="0"/>
              <a:t>13.11.2017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EE03D-FC73-40EE-94EA-C309CB08BD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079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ettsteder.regjeringen.no/designdepno/files/2015/12/HOD2Cen.png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http://www.rospotrebnadzor.ru/en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hyperlink" Target="http://nettsteder.regjeringen.no/designdepno/files/2015/12/HOD2Cen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.png"/><Relationship Id="rId5" Type="http://schemas.openxmlformats.org/officeDocument/2006/relationships/hyperlink" Target="http://www.rospotrebnadzor.ru/en" TargetMode="External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ettsteder.regjeringen.no/designdepno/files/2015/12/HOD2Cen.png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http://www.rospotrebnadzor.ru/e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11" Type="http://schemas.openxmlformats.org/officeDocument/2006/relationships/image" Target="../media/image24.pn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/>
          <p:cNvGrpSpPr/>
          <p:nvPr/>
        </p:nvGrpSpPr>
        <p:grpSpPr>
          <a:xfrm>
            <a:off x="986593" y="6152746"/>
            <a:ext cx="10525552" cy="716495"/>
            <a:chOff x="986593" y="6000346"/>
            <a:chExt cx="10525552" cy="716495"/>
          </a:xfrm>
        </p:grpSpPr>
        <p:pic>
          <p:nvPicPr>
            <p:cNvPr id="7" name="Bild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6593" y="6009043"/>
              <a:ext cx="1590496" cy="681206"/>
            </a:xfrm>
            <a:prstGeom prst="rect">
              <a:avLst/>
            </a:prstGeom>
          </p:spPr>
        </p:pic>
        <p:pic>
          <p:nvPicPr>
            <p:cNvPr id="8" name="Bild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5697" y="6108786"/>
              <a:ext cx="1565368" cy="475988"/>
            </a:xfrm>
            <a:prstGeom prst="rect">
              <a:avLst/>
            </a:prstGeom>
          </p:spPr>
        </p:pic>
        <p:pic>
          <p:nvPicPr>
            <p:cNvPr id="9" name="Bilde 8"/>
            <p:cNvPicPr>
              <a:picLocks noChangeAspect="1"/>
            </p:cNvPicPr>
            <p:nvPr/>
          </p:nvPicPr>
          <p:blipFill rotWithShape="1">
            <a:blip r:embed="rId4"/>
            <a:srcRect t="21634" b="23621"/>
            <a:stretch/>
          </p:blipFill>
          <p:spPr>
            <a:xfrm>
              <a:off x="4780289" y="6119446"/>
              <a:ext cx="2329128" cy="422032"/>
            </a:xfrm>
            <a:prstGeom prst="rect">
              <a:avLst/>
            </a:prstGeom>
          </p:spPr>
        </p:pic>
        <p:pic>
          <p:nvPicPr>
            <p:cNvPr id="10" name="Bild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45516" y="6000346"/>
              <a:ext cx="3966629" cy="634958"/>
            </a:xfrm>
            <a:prstGeom prst="rect">
              <a:avLst/>
            </a:prstGeom>
          </p:spPr>
        </p:pic>
        <p:sp>
          <p:nvSpPr>
            <p:cNvPr id="11" name="TekstSylinder 10"/>
            <p:cNvSpPr txBox="1"/>
            <p:nvPr/>
          </p:nvSpPr>
          <p:spPr>
            <a:xfrm>
              <a:off x="7911666" y="6398473"/>
              <a:ext cx="2940921" cy="318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b="1" dirty="0" smtClean="0">
                  <a:solidFill>
                    <a:srgbClr val="1A4078"/>
                  </a:solidFill>
                </a:rPr>
                <a:t>UNIVERSITY HOSPITAL OF NORTH NORWAY</a:t>
              </a:r>
              <a:endParaRPr lang="nb-NO" sz="1200" b="1" dirty="0">
                <a:solidFill>
                  <a:srgbClr val="1A4078"/>
                </a:solidFill>
              </a:endParaRPr>
            </a:p>
          </p:txBody>
        </p:sp>
      </p:grpSp>
      <p:grpSp>
        <p:nvGrpSpPr>
          <p:cNvPr id="13" name="Gruppe 12"/>
          <p:cNvGrpSpPr/>
          <p:nvPr/>
        </p:nvGrpSpPr>
        <p:grpSpPr>
          <a:xfrm>
            <a:off x="243955" y="-51449"/>
            <a:ext cx="11704089" cy="1287674"/>
            <a:chOff x="339480" y="5970"/>
            <a:chExt cx="11704089" cy="1287674"/>
          </a:xfrm>
        </p:grpSpPr>
        <p:pic>
          <p:nvPicPr>
            <p:cNvPr id="2" name="Picture 2" descr="Standard HOD-logo. Språk: Engelsk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460" y="89413"/>
              <a:ext cx="2461392" cy="1204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15" descr="Eng_logo_100m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9480" y="203507"/>
              <a:ext cx="2709109" cy="529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" descr="http://www.rospotrebnadzor.ru/bitrix/templates/english/images/logo2.pn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5516" y="5970"/>
              <a:ext cx="802811" cy="1021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Bilde 4"/>
            <p:cNvPicPr>
              <a:picLocks noChangeAspect="1"/>
            </p:cNvPicPr>
            <p:nvPr/>
          </p:nvPicPr>
          <p:blipFill rotWithShape="1">
            <a:blip r:embed="rId11"/>
            <a:srcRect l="14839" r="26264" b="5914"/>
            <a:stretch/>
          </p:blipFill>
          <p:spPr>
            <a:xfrm>
              <a:off x="3078312" y="188327"/>
              <a:ext cx="1497637" cy="1105317"/>
            </a:xfrm>
            <a:prstGeom prst="rect">
              <a:avLst/>
            </a:prstGeom>
          </p:spPr>
        </p:pic>
        <p:sp>
          <p:nvSpPr>
            <p:cNvPr id="12" name="TekstSylinder 11"/>
            <p:cNvSpPr txBox="1"/>
            <p:nvPr/>
          </p:nvSpPr>
          <p:spPr>
            <a:xfrm>
              <a:off x="8348327" y="517194"/>
              <a:ext cx="369524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 smtClean="0">
                  <a:solidFill>
                    <a:srgbClr val="005A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Федеральная служба по надзору в сфере защиты</a:t>
              </a:r>
              <a:br>
                <a:rPr lang="ru-RU" sz="1100" b="1" dirty="0" smtClean="0">
                  <a:solidFill>
                    <a:srgbClr val="005A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100" b="1" dirty="0" smtClean="0">
                  <a:solidFill>
                    <a:srgbClr val="005A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 потребителей и благополучия человека</a:t>
              </a:r>
              <a:endParaRPr lang="nb-NO" sz="1100" b="1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ittel 1"/>
          <p:cNvSpPr txBox="1">
            <a:spLocks/>
          </p:cNvSpPr>
          <p:nvPr/>
        </p:nvSpPr>
        <p:spPr>
          <a:xfrm>
            <a:off x="1505786" y="1305712"/>
            <a:ext cx="9144000" cy="17453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/>
              <a:t>Надзор за клещевыми заболеваниями в регионе Баренцева моря: северо-западная часть Норвегии и России</a:t>
            </a:r>
            <a:endParaRPr lang="nb-NO" sz="4000" dirty="0"/>
          </a:p>
        </p:txBody>
      </p:sp>
      <p:sp>
        <p:nvSpPr>
          <p:cNvPr id="15" name="Undertittel 2"/>
          <p:cNvSpPr txBox="1">
            <a:spLocks/>
          </p:cNvSpPr>
          <p:nvPr/>
        </p:nvSpPr>
        <p:spPr>
          <a:xfrm>
            <a:off x="1350631" y="3202692"/>
            <a:ext cx="9144000" cy="27897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/>
              <a:t>О. </a:t>
            </a:r>
            <a:r>
              <a:rPr lang="ru-RU" sz="2400" dirty="0" err="1" smtClean="0"/>
              <a:t>Фрейлихман</a:t>
            </a:r>
            <a:r>
              <a:rPr lang="en-US" sz="2400" dirty="0" smtClean="0"/>
              <a:t>,</a:t>
            </a:r>
            <a:r>
              <a:rPr lang="en-US" sz="2400" baseline="30000" dirty="0" smtClean="0"/>
              <a:t> </a:t>
            </a:r>
            <a:r>
              <a:rPr lang="ru-RU" sz="2400" dirty="0" err="1" smtClean="0"/>
              <a:t>Н.Токаревич</a:t>
            </a:r>
            <a:r>
              <a:rPr lang="en-US" sz="2400" dirty="0" smtClean="0"/>
              <a:t>, K.M. </a:t>
            </a:r>
            <a:r>
              <a:rPr lang="ru-RU" sz="2400" dirty="0" err="1" smtClean="0"/>
              <a:t>Паульсен</a:t>
            </a:r>
            <a:r>
              <a:rPr lang="en-US" sz="2400" dirty="0" smtClean="0"/>
              <a:t>, A. </a:t>
            </a:r>
            <a:r>
              <a:rPr lang="ru-RU" sz="2400" dirty="0" err="1" smtClean="0"/>
              <a:t>Суленг</a:t>
            </a:r>
            <a:r>
              <a:rPr lang="en-US" sz="2400" dirty="0" smtClean="0"/>
              <a:t>, K.</a:t>
            </a:r>
            <a:r>
              <a:rPr lang="ru-RU" sz="2400" dirty="0" smtClean="0"/>
              <a:t>С</a:t>
            </a:r>
            <a:r>
              <a:rPr lang="en-US" sz="2400" dirty="0" smtClean="0"/>
              <a:t>. </a:t>
            </a:r>
            <a:r>
              <a:rPr lang="ru-RU" sz="2400" dirty="0" smtClean="0"/>
              <a:t>Эдгар</a:t>
            </a:r>
            <a:r>
              <a:rPr lang="en-US" sz="2400" dirty="0" smtClean="0"/>
              <a:t>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</a:t>
            </a:r>
            <a:r>
              <a:rPr lang="en-US" sz="2400" dirty="0" smtClean="0"/>
              <a:t>. </a:t>
            </a:r>
            <a:r>
              <a:rPr lang="ru-RU" sz="2400" dirty="0" err="1" smtClean="0"/>
              <a:t>Кьелланд</a:t>
            </a:r>
            <a:r>
              <a:rPr lang="en-US" sz="2400" dirty="0" smtClean="0"/>
              <a:t>, </a:t>
            </a:r>
            <a:r>
              <a:rPr lang="ru-RU" sz="2400" dirty="0"/>
              <a:t>С</a:t>
            </a:r>
            <a:r>
              <a:rPr lang="en-US" sz="2400" dirty="0" smtClean="0"/>
              <a:t>. </a:t>
            </a:r>
            <a:r>
              <a:rPr lang="ru-RU" sz="2400" dirty="0" err="1" smtClean="0"/>
              <a:t>Стюэн</a:t>
            </a:r>
            <a:r>
              <a:rPr lang="en-US" sz="2400" dirty="0" smtClean="0"/>
              <a:t>,</a:t>
            </a:r>
            <a:r>
              <a:rPr lang="ru-RU" sz="2400" baseline="30000" dirty="0" smtClean="0"/>
              <a:t>  </a:t>
            </a:r>
            <a:r>
              <a:rPr lang="en-US" sz="2400" dirty="0" smtClean="0"/>
              <a:t>A. </a:t>
            </a:r>
            <a:r>
              <a:rPr lang="ru-RU" sz="2400" dirty="0" err="1" smtClean="0"/>
              <a:t>Енкинс</a:t>
            </a:r>
            <a:r>
              <a:rPr lang="en-US" sz="2400" dirty="0" smtClean="0"/>
              <a:t>, </a:t>
            </a:r>
            <a:r>
              <a:rPr lang="ru-RU" sz="2400" dirty="0" smtClean="0"/>
              <a:t>Н.</a:t>
            </a:r>
            <a:r>
              <a:rPr lang="en-US" sz="2400" dirty="0" smtClean="0"/>
              <a:t> </a:t>
            </a:r>
            <a:r>
              <a:rPr lang="ru-RU" sz="2400" dirty="0" smtClean="0"/>
              <a:t>Стоянова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smtClean="0"/>
              <a:t>M. </a:t>
            </a:r>
            <a:r>
              <a:rPr lang="ru-RU" sz="2400" dirty="0" smtClean="0"/>
              <a:t>Горбатова</a:t>
            </a:r>
            <a:r>
              <a:rPr lang="nb-NO" sz="2400" dirty="0" smtClean="0"/>
              <a:t>, </a:t>
            </a:r>
            <a:r>
              <a:rPr lang="ru-RU" sz="2400" dirty="0" err="1" smtClean="0"/>
              <a:t>Л.Каран</a:t>
            </a:r>
            <a:r>
              <a:rPr lang="nb-NO" sz="2400" dirty="0" smtClean="0"/>
              <a:t>,</a:t>
            </a:r>
            <a:r>
              <a:rPr lang="nb-NO" sz="2400" baseline="30000" dirty="0" smtClean="0"/>
              <a:t> </a:t>
            </a:r>
            <a:r>
              <a:rPr lang="ru-RU" sz="2400" u="sng" dirty="0"/>
              <a:t>О</a:t>
            </a:r>
            <a:r>
              <a:rPr lang="nb-NO" sz="2400" u="sng" dirty="0" smtClean="0"/>
              <a:t>.K. </a:t>
            </a:r>
            <a:r>
              <a:rPr lang="ru-RU" sz="2400" u="sng" dirty="0" err="1" smtClean="0"/>
              <a:t>Андреассен</a:t>
            </a:r>
            <a:endParaRPr lang="en-US" sz="2400" dirty="0" smtClean="0"/>
          </a:p>
          <a:p>
            <a:pPr marL="0" indent="0" algn="ctr">
              <a:buNone/>
            </a:pPr>
            <a:r>
              <a:rPr lang="ru-RU" sz="2400" dirty="0"/>
              <a:t>XI </a:t>
            </a:r>
            <a:r>
              <a:rPr lang="ru-RU" sz="2400" dirty="0" err="1" smtClean="0"/>
              <a:t>Cъезд</a:t>
            </a:r>
            <a:r>
              <a:rPr lang="ru-RU" sz="2400" dirty="0" smtClean="0"/>
              <a:t> </a:t>
            </a:r>
            <a:r>
              <a:rPr lang="ru-RU" sz="2400" dirty="0"/>
              <a:t>Общероссийской общественной организации «Всероссийское научно-практическое общество эпидемиологов, микробиологов и паразитологов»:  «Обеспечение эпидемиологического благополучия: вызовы и решения</a:t>
            </a:r>
            <a:r>
              <a:rPr lang="ru-RU" sz="2400" dirty="0" smtClean="0"/>
              <a:t>» </a:t>
            </a:r>
            <a:br>
              <a:rPr lang="ru-RU" sz="2400" dirty="0" smtClean="0"/>
            </a:br>
            <a:r>
              <a:rPr lang="ru-RU" sz="2400" dirty="0" smtClean="0"/>
              <a:t>Москва, </a:t>
            </a:r>
            <a:r>
              <a:rPr lang="en-US" sz="2400" dirty="0" smtClean="0"/>
              <a:t>16 </a:t>
            </a:r>
            <a:r>
              <a:rPr lang="ru-RU" sz="2400" dirty="0" smtClean="0"/>
              <a:t>ноября </a:t>
            </a:r>
            <a:r>
              <a:rPr lang="en-US" sz="2400" dirty="0" smtClean="0"/>
              <a:t>2017</a:t>
            </a:r>
            <a:r>
              <a:rPr lang="ru-RU" sz="2400" dirty="0" smtClean="0"/>
              <a:t> г.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886235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700473"/>
              </p:ext>
            </p:extLst>
          </p:nvPr>
        </p:nvGraphicFramePr>
        <p:xfrm>
          <a:off x="1533377" y="1778180"/>
          <a:ext cx="8707902" cy="4678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4624"/>
                <a:gridCol w="990694"/>
                <a:gridCol w="990694"/>
                <a:gridCol w="990694"/>
                <a:gridCol w="990694"/>
                <a:gridCol w="990694"/>
                <a:gridCol w="1274904"/>
                <a:gridCol w="1274904"/>
              </a:tblGrid>
              <a:tr h="65318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Области</a:t>
                      </a:r>
                      <a:endParaRPr lang="nb-NO" sz="1200" dirty="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Количество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клещей</a:t>
                      </a:r>
                      <a:endParaRPr lang="nb-NO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Результаты</a:t>
                      </a:r>
                      <a:endParaRPr lang="nb-NO" sz="1200" dirty="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1172287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Анализ на </a:t>
                      </a:r>
                      <a:r>
                        <a:rPr lang="nb-NO" sz="1000" dirty="0" smtClean="0">
                          <a:effectLst/>
                        </a:rPr>
                        <a:t>TBEV </a:t>
                      </a:r>
                      <a:endParaRPr lang="nb-NO" sz="1200" dirty="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</a:rPr>
                        <a:t>Положитель-ные</a:t>
                      </a:r>
                      <a:r>
                        <a:rPr lang="ru-RU" sz="1000" dirty="0" smtClean="0">
                          <a:effectLst/>
                        </a:rPr>
                        <a:t> пробы на </a:t>
                      </a:r>
                      <a:r>
                        <a:rPr lang="nb-NO" sz="1000" dirty="0" smtClean="0">
                          <a:effectLst/>
                        </a:rPr>
                        <a:t>TBEV  </a:t>
                      </a:r>
                      <a:endParaRPr lang="nb-NO" sz="1200" dirty="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Анализ на</a:t>
                      </a:r>
                      <a:r>
                        <a:rPr lang="nb-NO" sz="1000" dirty="0" smtClean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/>
                      </a:r>
                      <a:br>
                        <a:rPr lang="ru-RU" sz="1000" dirty="0" smtClean="0">
                          <a:effectLst/>
                        </a:rPr>
                      </a:br>
                      <a:r>
                        <a:rPr lang="nb-NO" sz="1000" dirty="0" smtClean="0">
                          <a:effectLst/>
                        </a:rPr>
                        <a:t>B</a:t>
                      </a:r>
                      <a:r>
                        <a:rPr lang="nb-NO" sz="1000" dirty="0">
                          <a:effectLst/>
                        </a:rPr>
                        <a:t>. </a:t>
                      </a:r>
                      <a:r>
                        <a:rPr lang="nb-NO" sz="1000" dirty="0" err="1">
                          <a:effectLst/>
                        </a:rPr>
                        <a:t>burgdorferi</a:t>
                      </a:r>
                      <a:r>
                        <a:rPr lang="nb-NO" sz="1000" dirty="0">
                          <a:effectLst/>
                        </a:rPr>
                        <a:t> </a:t>
                      </a:r>
                      <a:endParaRPr lang="nb-NO" sz="1200" dirty="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</a:rPr>
                        <a:t>Положитель-ные</a:t>
                      </a:r>
                      <a:r>
                        <a:rPr lang="ru-RU" sz="1000" dirty="0" smtClean="0">
                          <a:effectLst/>
                        </a:rPr>
                        <a:t> пробы на </a:t>
                      </a:r>
                      <a:r>
                        <a:rPr lang="nb-NO" sz="1000" dirty="0" smtClean="0">
                          <a:effectLst/>
                        </a:rPr>
                        <a:t>B</a:t>
                      </a:r>
                      <a:r>
                        <a:rPr lang="nb-NO" sz="1000" dirty="0">
                          <a:effectLst/>
                        </a:rPr>
                        <a:t>. </a:t>
                      </a:r>
                      <a:r>
                        <a:rPr lang="nb-NO" sz="1000" dirty="0" err="1">
                          <a:effectLst/>
                        </a:rPr>
                        <a:t>burgdorferi</a:t>
                      </a:r>
                      <a:r>
                        <a:rPr lang="nb-NO" sz="1000" dirty="0">
                          <a:effectLst/>
                        </a:rPr>
                        <a:t> </a:t>
                      </a:r>
                      <a:r>
                        <a:rPr lang="nb-NO" sz="1000" dirty="0" smtClean="0">
                          <a:effectLst/>
                        </a:rPr>
                        <a:t> </a:t>
                      </a:r>
                      <a:endParaRPr lang="nb-NO" sz="1200" dirty="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Минимальная инфицированность</a:t>
                      </a:r>
                      <a:r>
                        <a:rPr lang="nb-NO" sz="1000" dirty="0" smtClean="0">
                          <a:effectLst/>
                        </a:rPr>
                        <a:t> </a:t>
                      </a:r>
                      <a:r>
                        <a:rPr lang="nb-NO" sz="1000" dirty="0">
                          <a:effectLst/>
                        </a:rPr>
                        <a:t>TBEV (%) </a:t>
                      </a:r>
                      <a:endParaRPr lang="nb-NO" sz="1200" dirty="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Минимальная</a:t>
                      </a:r>
                      <a:r>
                        <a:rPr lang="ru-RU" sz="1000" baseline="0" dirty="0" smtClean="0">
                          <a:effectLst/>
                        </a:rPr>
                        <a:t> инфицированность</a:t>
                      </a:r>
                      <a:r>
                        <a:rPr lang="nb-NO" sz="1000" dirty="0" smtClean="0">
                          <a:effectLst/>
                        </a:rPr>
                        <a:t>  </a:t>
                      </a:r>
                      <a:r>
                        <a:rPr lang="nb-NO" sz="1000" dirty="0">
                          <a:effectLst/>
                        </a:rPr>
                        <a:t>B. </a:t>
                      </a:r>
                      <a:r>
                        <a:rPr lang="nb-NO" sz="1000" dirty="0" err="1" smtClean="0">
                          <a:effectLst/>
                        </a:rPr>
                        <a:t>burgdorferi</a:t>
                      </a:r>
                      <a:r>
                        <a:rPr lang="nb-NO" sz="1000" dirty="0" smtClean="0">
                          <a:effectLst/>
                        </a:rPr>
                        <a:t> (%) </a:t>
                      </a:r>
                      <a:endParaRPr lang="nb-NO" sz="1200" dirty="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9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Псковская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обл.</a:t>
                      </a:r>
                      <a:endParaRPr lang="nb-NO" sz="1200" dirty="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158 </a:t>
                      </a:r>
                      <a:endParaRPr lang="nb-NO" sz="120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158 </a:t>
                      </a:r>
                      <a:endParaRPr lang="nb-NO" sz="120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 </a:t>
                      </a:r>
                      <a:endParaRPr lang="nb-NO" sz="120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158 </a:t>
                      </a:r>
                      <a:endParaRPr lang="nb-NO" sz="120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 20 </a:t>
                      </a:r>
                      <a:endParaRPr lang="nb-NO" sz="120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1,</a:t>
                      </a:r>
                      <a:r>
                        <a:rPr lang="en-US" sz="1000">
                          <a:effectLst/>
                        </a:rPr>
                        <a:t>27</a:t>
                      </a:r>
                      <a:r>
                        <a:rPr lang="nb-NO" sz="1000">
                          <a:effectLst/>
                        </a:rPr>
                        <a:t>% </a:t>
                      </a:r>
                      <a:endParaRPr lang="nb-NO" sz="120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12,66% </a:t>
                      </a:r>
                      <a:endParaRPr lang="nb-NO" sz="120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9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Архангельская</a:t>
                      </a:r>
                      <a:b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обл.</a:t>
                      </a:r>
                      <a:endParaRPr lang="nb-NO" sz="1200" dirty="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210 </a:t>
                      </a:r>
                      <a:endParaRPr lang="nb-NO" sz="120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210 </a:t>
                      </a:r>
                      <a:endParaRPr lang="nb-NO" sz="120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</a:t>
                      </a:r>
                      <a:endParaRPr lang="nb-NO" sz="1200" dirty="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210 </a:t>
                      </a:r>
                      <a:endParaRPr lang="nb-NO" sz="120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 27 </a:t>
                      </a:r>
                      <a:endParaRPr lang="nb-NO" sz="120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3,33%</a:t>
                      </a:r>
                      <a:endParaRPr lang="nb-NO" sz="120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12,9% </a:t>
                      </a:r>
                      <a:endParaRPr lang="nb-NO" sz="120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2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Карелия</a:t>
                      </a:r>
                      <a:endParaRPr lang="nb-NO" sz="1200" dirty="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187 </a:t>
                      </a:r>
                      <a:endParaRPr lang="nb-NO" sz="120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187 </a:t>
                      </a:r>
                      <a:endParaRPr lang="nb-NO" sz="120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</a:t>
                      </a:r>
                      <a:endParaRPr lang="nb-NO" sz="120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187 </a:t>
                      </a:r>
                      <a:endParaRPr lang="nb-NO" sz="120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 50 </a:t>
                      </a:r>
                      <a:endParaRPr lang="nb-NO" sz="120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 </a:t>
                      </a:r>
                      <a:r>
                        <a:rPr lang="nb-NO" sz="1000">
                          <a:effectLst/>
                        </a:rPr>
                        <a:t>% </a:t>
                      </a:r>
                      <a:endParaRPr lang="nb-NO" sz="120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26,7% </a:t>
                      </a:r>
                      <a:endParaRPr lang="nb-NO" sz="120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5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Ленинградская</a:t>
                      </a:r>
                      <a:r>
                        <a:rPr lang="ru-RU" sz="1200" baseline="0" dirty="0" smtClean="0">
                          <a:effectLst/>
                        </a:rPr>
                        <a:t> обл.</a:t>
                      </a:r>
                      <a:r>
                        <a:rPr lang="nb-NO" sz="1200" dirty="0" smtClean="0">
                          <a:effectLst/>
                        </a:rPr>
                        <a:t> </a:t>
                      </a:r>
                      <a:endParaRPr lang="nb-NO" sz="1200" dirty="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210 </a:t>
                      </a:r>
                      <a:endParaRPr lang="nb-NO" sz="120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210 </a:t>
                      </a:r>
                      <a:endParaRPr lang="nb-NO" sz="120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 </a:t>
                      </a:r>
                      <a:endParaRPr lang="nb-NO" sz="120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210 </a:t>
                      </a:r>
                      <a:endParaRPr lang="nb-NO" sz="120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 27 </a:t>
                      </a:r>
                      <a:endParaRPr lang="nb-NO" sz="120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0,47% </a:t>
                      </a:r>
                      <a:endParaRPr lang="nb-NO" sz="120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12,86% </a:t>
                      </a:r>
                      <a:endParaRPr lang="nb-NO" sz="120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7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Санкт-Петербург</a:t>
                      </a:r>
                      <a:r>
                        <a:rPr lang="nb-NO" sz="1200" dirty="0" smtClean="0">
                          <a:effectLst/>
                        </a:rPr>
                        <a:t> </a:t>
                      </a:r>
                      <a:endParaRPr lang="nb-NO" sz="1200" dirty="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382 </a:t>
                      </a:r>
                      <a:endParaRPr lang="nb-NO" sz="120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382 </a:t>
                      </a:r>
                      <a:endParaRPr lang="nb-NO" sz="120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 </a:t>
                      </a:r>
                      <a:endParaRPr lang="nb-NO" sz="120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382 </a:t>
                      </a:r>
                      <a:endParaRPr lang="nb-NO" sz="120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53</a:t>
                      </a:r>
                      <a:endParaRPr lang="nb-NO" sz="120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1,3</a:t>
                      </a:r>
                      <a:r>
                        <a:rPr lang="nb-NO" sz="1000">
                          <a:effectLst/>
                        </a:rPr>
                        <a:t>% </a:t>
                      </a:r>
                      <a:endParaRPr lang="nb-NO" sz="120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</a:t>
                      </a:r>
                      <a:r>
                        <a:rPr lang="en-US" sz="1000">
                          <a:effectLst/>
                        </a:rPr>
                        <a:t>3,87</a:t>
                      </a:r>
                      <a:r>
                        <a:rPr lang="nb-NO" sz="1000">
                          <a:effectLst/>
                        </a:rPr>
                        <a:t>% </a:t>
                      </a:r>
                      <a:endParaRPr lang="nb-NO" sz="120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4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Итого</a:t>
                      </a:r>
                      <a:r>
                        <a:rPr lang="nb-NO" sz="1200" dirty="0" smtClean="0">
                          <a:effectLst/>
                        </a:rPr>
                        <a:t>: </a:t>
                      </a:r>
                      <a:endParaRPr lang="nb-NO" sz="1200" dirty="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 1147 </a:t>
                      </a:r>
                      <a:endParaRPr lang="nb-NO" sz="120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1147 </a:t>
                      </a:r>
                      <a:endParaRPr lang="nb-NO" sz="120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</a:t>
                      </a:r>
                      <a:endParaRPr lang="nb-NO" sz="120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1147 </a:t>
                      </a:r>
                      <a:endParaRPr lang="nb-NO" sz="120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17</a:t>
                      </a:r>
                      <a:r>
                        <a:rPr lang="en-US" sz="1000">
                          <a:effectLst/>
                        </a:rPr>
                        <a:t>7 </a:t>
                      </a:r>
                      <a:endParaRPr lang="nb-NO" sz="120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2,62%</a:t>
                      </a:r>
                      <a:endParaRPr lang="nb-NO" sz="120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1</a:t>
                      </a:r>
                      <a:r>
                        <a:rPr lang="en-US" sz="1000" dirty="0">
                          <a:effectLst/>
                        </a:rPr>
                        <a:t>5,4</a:t>
                      </a:r>
                      <a:r>
                        <a:rPr lang="nb-NO" sz="1000" dirty="0">
                          <a:effectLst/>
                        </a:rPr>
                        <a:t>% </a:t>
                      </a:r>
                      <a:endParaRPr lang="nb-NO" sz="1200" dirty="0">
                        <a:effectLst/>
                        <a:latin typeface="DepCentury Old Styl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97400" y="668090"/>
            <a:ext cx="115030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nb-NO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Данные </a:t>
            </a:r>
            <a:r>
              <a:rPr lang="ru-RU" altLang="nb-NO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эпиднадзора</a:t>
            </a:r>
            <a:r>
              <a:rPr kumimoji="0" lang="ru-RU" altLang="nb-NO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по инфицированию клещей вирусом КЭ и </a:t>
            </a:r>
            <a:r>
              <a:rPr kumimoji="0" lang="ru-RU" altLang="nb-NO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боррелиями</a:t>
            </a:r>
            <a:r>
              <a:rPr lang="ru-RU" altLang="nb-NO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полученные в результате проекта</a:t>
            </a:r>
            <a:r>
              <a:rPr kumimoji="0" lang="ru-RU" altLang="nb-NO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b-NO" altLang="nb-NO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1533377" y="1253912"/>
            <a:ext cx="71323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nb-NO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Таблица 1</a:t>
            </a:r>
            <a:r>
              <a:rPr lang="nb-NO" altLang="nb-NO" sz="1500" dirty="0" smtClean="0"/>
              <a:t> </a:t>
            </a:r>
            <a:r>
              <a:rPr lang="ru-RU" altLang="nb-NO" sz="1500" dirty="0" smtClean="0"/>
              <a:t>Результаты анализа клещей на вирус КЭ и </a:t>
            </a:r>
            <a:r>
              <a:rPr lang="ru-RU" altLang="nb-NO" sz="1500" dirty="0" err="1" smtClean="0"/>
              <a:t>боррелии</a:t>
            </a:r>
            <a:r>
              <a:rPr lang="ru-RU" altLang="nb-NO" sz="1500" dirty="0" smtClean="0"/>
              <a:t> </a:t>
            </a:r>
            <a:r>
              <a:rPr lang="nb-NO" altLang="nb-NO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altLang="nb-NO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сезоны </a:t>
            </a:r>
            <a:r>
              <a:rPr lang="en-US" altLang="nb-NO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2014-2015</a:t>
            </a:r>
            <a:r>
              <a:rPr lang="ru-RU" altLang="nb-NO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гг.</a:t>
            </a:r>
            <a:r>
              <a:rPr lang="en-US" altLang="nb-NO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nb-NO" altLang="nb-NO" sz="1500" dirty="0"/>
          </a:p>
        </p:txBody>
      </p:sp>
    </p:spTree>
    <p:extLst>
      <p:ext uri="{BB962C8B-B14F-4D97-AF65-F5344CB8AC3E}">
        <p14:creationId xmlns:p14="http://schemas.microsoft.com/office/powerpoint/2010/main" val="189139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77985" y="4553073"/>
            <a:ext cx="113228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dirty="0" smtClean="0"/>
          </a:p>
          <a:p>
            <a:r>
              <a:rPr lang="ru-RU" sz="1600" b="1" dirty="0" smtClean="0"/>
              <a:t>Архангельск</a:t>
            </a:r>
            <a:r>
              <a:rPr lang="en-US" sz="1600" b="1" dirty="0" smtClean="0"/>
              <a:t>:</a:t>
            </a:r>
            <a:endParaRPr lang="en-US" sz="1600" b="1" dirty="0"/>
          </a:p>
          <a:p>
            <a:r>
              <a:rPr lang="ru-RU" sz="1600" dirty="0" smtClean="0"/>
              <a:t>В </a:t>
            </a:r>
            <a:r>
              <a:rPr lang="en-US" sz="1600" dirty="0" smtClean="0"/>
              <a:t>2006-2015 </a:t>
            </a:r>
            <a:r>
              <a:rPr lang="ru-RU" sz="1600" dirty="0" smtClean="0"/>
              <a:t>гг. заболеваемость КЭ</a:t>
            </a:r>
            <a:r>
              <a:rPr lang="en-US" sz="1600" dirty="0" smtClean="0"/>
              <a:t> </a:t>
            </a:r>
            <a:r>
              <a:rPr lang="ru-RU" sz="1600" dirty="0" smtClean="0"/>
              <a:t>была в</a:t>
            </a:r>
            <a:r>
              <a:rPr lang="en-US" sz="1600" dirty="0" smtClean="0"/>
              <a:t> </a:t>
            </a:r>
            <a:r>
              <a:rPr lang="en-US" sz="1600" dirty="0"/>
              <a:t>73 </a:t>
            </a:r>
            <a:r>
              <a:rPr lang="ru-RU" sz="1600" dirty="0" smtClean="0"/>
              <a:t>раза выше, чем в </a:t>
            </a:r>
            <a:r>
              <a:rPr lang="en-US" sz="1600" dirty="0" smtClean="0"/>
              <a:t>1970-1979</a:t>
            </a:r>
            <a:r>
              <a:rPr lang="ru-RU" sz="1600" dirty="0" smtClean="0"/>
              <a:t> гг.</a:t>
            </a:r>
            <a:r>
              <a:rPr lang="en-US" sz="1600" dirty="0" smtClean="0"/>
              <a:t> </a:t>
            </a:r>
            <a:r>
              <a:rPr lang="en-US" sz="1600" dirty="0"/>
              <a:t>(</a:t>
            </a:r>
            <a:r>
              <a:rPr lang="en-US" sz="1600" dirty="0" smtClean="0"/>
              <a:t>7</a:t>
            </a:r>
            <a:r>
              <a:rPr lang="ru-RU" sz="1600" dirty="0" smtClean="0"/>
              <a:t>,</a:t>
            </a:r>
            <a:r>
              <a:rPr lang="en-US" sz="1600" dirty="0" smtClean="0"/>
              <a:t>3 </a:t>
            </a:r>
            <a:r>
              <a:rPr lang="ru-RU" sz="1600" dirty="0" smtClean="0"/>
              <a:t>и</a:t>
            </a:r>
            <a:r>
              <a:rPr lang="en-US" sz="1600" dirty="0" smtClean="0"/>
              <a:t> 0</a:t>
            </a:r>
            <a:r>
              <a:rPr lang="ru-RU" sz="1600" dirty="0" smtClean="0"/>
              <a:t>,</a:t>
            </a:r>
            <a:r>
              <a:rPr lang="en-US" sz="1600" dirty="0" smtClean="0"/>
              <a:t>1 </a:t>
            </a:r>
            <a:r>
              <a:rPr lang="ru-RU" sz="1600" dirty="0" smtClean="0"/>
              <a:t>соответственно</a:t>
            </a:r>
            <a:r>
              <a:rPr lang="en-US" sz="1600" dirty="0" smtClean="0"/>
              <a:t>). </a:t>
            </a:r>
            <a:endParaRPr lang="en-US" sz="1600" dirty="0"/>
          </a:p>
          <a:p>
            <a:endParaRPr lang="en-US" sz="1600" b="1" dirty="0" smtClean="0"/>
          </a:p>
          <a:p>
            <a:r>
              <a:rPr lang="ru-RU" sz="1600" b="1" dirty="0" smtClean="0"/>
              <a:t>Норвегия</a:t>
            </a:r>
            <a:r>
              <a:rPr lang="en-US" sz="1600" b="1" dirty="0" smtClean="0"/>
              <a:t>: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/>
              <a:t>Серопревалентность</a:t>
            </a:r>
            <a:r>
              <a:rPr lang="ru-RU" sz="1600" dirty="0" smtClean="0"/>
              <a:t> среди</a:t>
            </a:r>
            <a:r>
              <a:rPr lang="en-US" sz="1600" dirty="0" smtClean="0"/>
              <a:t> </a:t>
            </a:r>
            <a:r>
              <a:rPr lang="en-US" sz="1600" dirty="0"/>
              <a:t>653 </a:t>
            </a:r>
            <a:r>
              <a:rPr lang="ru-RU" sz="1600" dirty="0" smtClean="0"/>
              <a:t>исследованных оленевых составила</a:t>
            </a:r>
            <a:r>
              <a:rPr lang="en-US" sz="1600" dirty="0" smtClean="0"/>
              <a:t> 4</a:t>
            </a:r>
            <a:r>
              <a:rPr lang="ru-RU" sz="1600" dirty="0" smtClean="0"/>
              <a:t>,</a:t>
            </a:r>
            <a:r>
              <a:rPr lang="en-US" sz="1600" dirty="0" smtClean="0"/>
              <a:t>6%</a:t>
            </a:r>
            <a:r>
              <a:rPr lang="ru-RU" sz="1600" dirty="0" smtClean="0"/>
              <a:t>, в то время как среди коров и овец </a:t>
            </a:r>
            <a:r>
              <a:rPr lang="ru-RU" sz="1600" dirty="0" err="1" smtClean="0"/>
              <a:t>превалентность</a:t>
            </a:r>
            <a:r>
              <a:rPr lang="ru-RU" sz="1600" dirty="0" smtClean="0"/>
              <a:t> была</a:t>
            </a:r>
            <a:r>
              <a:rPr lang="en-US" sz="1600" dirty="0" smtClean="0"/>
              <a:t> 15% </a:t>
            </a:r>
            <a:r>
              <a:rPr lang="ru-RU" sz="1600" dirty="0" smtClean="0"/>
              <a:t>и</a:t>
            </a:r>
            <a:r>
              <a:rPr lang="en-US" sz="1600" dirty="0" smtClean="0"/>
              <a:t> </a:t>
            </a:r>
            <a:r>
              <a:rPr lang="en-US" sz="1600" dirty="0"/>
              <a:t>0</a:t>
            </a:r>
            <a:r>
              <a:rPr lang="en-US" sz="1600" dirty="0" smtClean="0"/>
              <a:t>%</a:t>
            </a:r>
            <a:r>
              <a:rPr lang="ru-RU" sz="1600" dirty="0" smtClean="0"/>
              <a:t> соответственно</a:t>
            </a:r>
            <a:r>
              <a:rPr lang="en-US" sz="1600" dirty="0" smtClean="0"/>
              <a:t>.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Как</a:t>
            </a:r>
            <a:r>
              <a:rPr lang="en-US" sz="1600" dirty="0" smtClean="0"/>
              <a:t> </a:t>
            </a:r>
            <a:r>
              <a:rPr lang="en-US" sz="1600" dirty="0" err="1" smtClean="0"/>
              <a:t>Borrelia</a:t>
            </a:r>
            <a:r>
              <a:rPr lang="ru-RU" sz="1600" dirty="0" smtClean="0"/>
              <a:t>, так и </a:t>
            </a:r>
            <a:r>
              <a:rPr lang="en-US" sz="1600" dirty="0" err="1" smtClean="0"/>
              <a:t>Anaplasma</a:t>
            </a:r>
            <a:r>
              <a:rPr lang="en-US" sz="1600" dirty="0" smtClean="0"/>
              <a:t> </a:t>
            </a:r>
            <a:r>
              <a:rPr lang="ru-RU" sz="1600" dirty="0" smtClean="0"/>
              <a:t>были выявлены в районах вплоть до </a:t>
            </a:r>
            <a:r>
              <a:rPr lang="ru-RU" sz="1600" dirty="0" err="1" smtClean="0"/>
              <a:t>Брённёйсунда</a:t>
            </a:r>
            <a:r>
              <a:rPr lang="ru-RU" sz="1600" dirty="0" smtClean="0"/>
              <a:t>, в то время как </a:t>
            </a:r>
            <a:r>
              <a:rPr lang="en-US" sz="1600" dirty="0" err="1" smtClean="0"/>
              <a:t>Neoerlichia</a:t>
            </a:r>
            <a:r>
              <a:rPr lang="en-US" sz="1600" dirty="0" smtClean="0"/>
              <a:t> </a:t>
            </a:r>
            <a:r>
              <a:rPr lang="ru-RU" sz="1600" dirty="0" smtClean="0"/>
              <a:t>были выявлены </a:t>
            </a:r>
            <a:r>
              <a:rPr lang="en-US" sz="1600" dirty="0" smtClean="0"/>
              <a:t> </a:t>
            </a:r>
            <a:r>
              <a:rPr lang="ru-RU" sz="1600" dirty="0" smtClean="0"/>
              <a:t>лишь в нескольких местах</a:t>
            </a:r>
            <a:r>
              <a:rPr lang="en-US" sz="1600" dirty="0" smtClean="0"/>
              <a:t>.</a:t>
            </a:r>
            <a:endParaRPr lang="nb-NO" sz="1600" dirty="0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272493"/>
              </p:ext>
            </p:extLst>
          </p:nvPr>
        </p:nvGraphicFramePr>
        <p:xfrm>
          <a:off x="147237" y="505807"/>
          <a:ext cx="14649233" cy="4230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675"/>
                <a:gridCol w="809675"/>
                <a:gridCol w="949364"/>
                <a:gridCol w="873744"/>
                <a:gridCol w="1780468"/>
                <a:gridCol w="825818"/>
                <a:gridCol w="937990"/>
                <a:gridCol w="956648"/>
                <a:gridCol w="2325560"/>
                <a:gridCol w="2217293"/>
                <a:gridCol w="2162998"/>
              </a:tblGrid>
              <a:tr h="66870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Архангельск</a:t>
                      </a:r>
                      <a:br>
                        <a:rPr lang="ru-RU" dirty="0" smtClean="0"/>
                      </a:br>
                      <a:r>
                        <a:rPr lang="nb-NO" dirty="0" smtClean="0"/>
                        <a:t>(</a:t>
                      </a:r>
                      <a:r>
                        <a:rPr lang="nb-NO" i="1" dirty="0" err="1" smtClean="0"/>
                        <a:t>I.persulcatus</a:t>
                      </a:r>
                      <a:r>
                        <a:rPr lang="nb-NO" dirty="0" smtClean="0"/>
                        <a:t>)</a:t>
                      </a:r>
                      <a:endParaRPr lang="nb-N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Норвегия </a:t>
                      </a:r>
                      <a:r>
                        <a:rPr lang="nb-NO" dirty="0" smtClean="0"/>
                        <a:t>(</a:t>
                      </a:r>
                      <a:r>
                        <a:rPr lang="nb-NO" i="1" dirty="0" err="1" smtClean="0"/>
                        <a:t>I.ricinus</a:t>
                      </a:r>
                      <a:r>
                        <a:rPr lang="nb-NO" dirty="0" smtClean="0"/>
                        <a:t>)</a:t>
                      </a:r>
                      <a:endParaRPr lang="nb-N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</a:tr>
              <a:tr h="1496614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Пато</a:t>
                      </a:r>
                      <a:r>
                        <a:rPr lang="ru-RU" dirty="0" smtClean="0"/>
                        <a:t>-гены</a:t>
                      </a:r>
                      <a:endParaRPr lang="nb-NO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Вирус КЭ</a:t>
                      </a:r>
                      <a:endParaRPr lang="nb-NO" sz="1600" dirty="0" smtClean="0"/>
                    </a:p>
                    <a:p>
                      <a:pPr algn="ctr"/>
                      <a:r>
                        <a:rPr lang="nb-NO" sz="1600" dirty="0" smtClean="0"/>
                        <a:t>(%)</a:t>
                      </a:r>
                      <a:endParaRPr lang="nb-NO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Боррелии</a:t>
                      </a:r>
                      <a:endParaRPr lang="nb-NO" sz="16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 smtClean="0"/>
                        <a:t>(%)</a:t>
                      </a:r>
                    </a:p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Серопревалент-ность</a:t>
                      </a:r>
                      <a:r>
                        <a:rPr lang="ru-RU" sz="1600" dirty="0" smtClean="0"/>
                        <a:t> КЭ</a:t>
                      </a:r>
                      <a:endParaRPr lang="nb-NO" sz="16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 smtClean="0"/>
                        <a:t>(%)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Вирус КЭ</a:t>
                      </a:r>
                      <a:endParaRPr kumimoji="0" lang="nb-NO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  <a:endParaRPr kumimoji="0" lang="nb-NO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b-N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Боррелии</a:t>
                      </a:r>
                      <a:endParaRPr kumimoji="0" lang="nb-NO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  <a:endParaRPr lang="nb-NO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err="1" smtClean="0"/>
                        <a:t>Anaplasma</a:t>
                      </a:r>
                      <a:r>
                        <a:rPr lang="nb-NO" sz="1400" dirty="0" smtClean="0"/>
                        <a:t> </a:t>
                      </a:r>
                      <a:r>
                        <a:rPr lang="ru-RU" sz="1400" dirty="0" smtClean="0"/>
                        <a:t/>
                      </a:r>
                      <a:br>
                        <a:rPr lang="ru-RU" sz="1400" dirty="0" smtClean="0"/>
                      </a:br>
                      <a:r>
                        <a:rPr lang="nb-NO" sz="1400" dirty="0" err="1" smtClean="0"/>
                        <a:t>phagocytophilum</a:t>
                      </a:r>
                      <a:endParaRPr lang="nb-NO" sz="1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smtClean="0"/>
                        <a:t>(%)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err="1" smtClean="0"/>
                        <a:t>Neoerlichia</a:t>
                      </a:r>
                      <a:r>
                        <a:rPr lang="nb-NO" sz="1400" dirty="0" smtClean="0"/>
                        <a:t> </a:t>
                      </a:r>
                      <a:r>
                        <a:rPr lang="ru-RU" sz="1400" dirty="0" smtClean="0"/>
                        <a:t/>
                      </a:r>
                      <a:br>
                        <a:rPr lang="ru-RU" sz="1400" dirty="0" smtClean="0"/>
                      </a:br>
                      <a:r>
                        <a:rPr lang="nb-NO" sz="1400" dirty="0" err="1" smtClean="0"/>
                        <a:t>micurensis</a:t>
                      </a:r>
                      <a:r>
                        <a:rPr lang="nb-NO" sz="1400" dirty="0" smtClean="0"/>
                        <a:t> </a:t>
                      </a:r>
                      <a:r>
                        <a:rPr lang="nb-NO" sz="1800" dirty="0" smtClean="0"/>
                        <a:t>(%)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Серопрева</a:t>
                      </a:r>
                      <a:r>
                        <a:rPr lang="ru-RU" sz="1600" dirty="0" smtClean="0"/>
                        <a:t>-</a:t>
                      </a:r>
                      <a:br>
                        <a:rPr lang="ru-RU" sz="1600" dirty="0" smtClean="0"/>
                      </a:br>
                      <a:r>
                        <a:rPr lang="ru-RU" sz="1600" dirty="0" err="1" smtClean="0"/>
                        <a:t>лентность</a:t>
                      </a:r>
                      <a:r>
                        <a:rPr lang="ru-RU" sz="1600" dirty="0" smtClean="0"/>
                        <a:t> КЭ</a:t>
                      </a:r>
                      <a:endParaRPr lang="nb-NO" sz="16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 smtClean="0"/>
                        <a:t>(%)</a:t>
                      </a:r>
                    </a:p>
                  </a:txBody>
                  <a:tcPr/>
                </a:tc>
              </a:tr>
              <a:tr h="1241872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Взрос-</a:t>
                      </a:r>
                      <a:r>
                        <a:rPr lang="ru-RU" sz="1600" dirty="0" err="1" smtClean="0"/>
                        <a:t>лые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Нимфы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Взрос-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лые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Сыворотка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человека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Adults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Нимфы</a:t>
                      </a:r>
                      <a:endParaRPr kumimoji="0" lang="nb-NO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Взрос-</a:t>
                      </a:r>
                      <a:r>
                        <a:rPr lang="ru-RU" sz="1600" dirty="0" err="1" smtClean="0"/>
                        <a:t>лые</a:t>
                      </a:r>
                      <a:r>
                        <a:rPr lang="ru-RU" sz="1600" dirty="0" smtClean="0"/>
                        <a:t> и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нимфы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Взрослые и</a:t>
                      </a:r>
                      <a:b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нимфы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Взрослые и</a:t>
                      </a:r>
                      <a:b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нимфы</a:t>
                      </a:r>
                      <a:endParaRPr lang="nb-N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Сыворотка</a:t>
                      </a:r>
                      <a:b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человека</a:t>
                      </a:r>
                      <a:endParaRPr lang="nb-NO" dirty="0"/>
                    </a:p>
                  </a:txBody>
                  <a:tcPr/>
                </a:tc>
              </a:tr>
              <a:tr h="40806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Распространённость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6.7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1.8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9.3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6.8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3.4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0.3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25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8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6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3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218366" y="136475"/>
            <a:ext cx="2292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Клещевые патогены</a:t>
            </a:r>
            <a:r>
              <a:rPr lang="en-US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79171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434340" y="251460"/>
            <a:ext cx="11247120" cy="6801862"/>
          </a:xfrm>
          <a:prstGeom prst="rect">
            <a:avLst/>
          </a:prstGeom>
          <a:noFill/>
        </p:spPr>
        <p:txBody>
          <a:bodyPr wrap="square" numCol="1" spcCol="72000" rtlCol="0">
            <a:spAutoFit/>
          </a:bodyPr>
          <a:lstStyle/>
          <a:p>
            <a:r>
              <a:rPr lang="ru-RU" sz="2800" b="1" dirty="0" smtClean="0"/>
              <a:t>Выводы</a:t>
            </a:r>
            <a:r>
              <a:rPr lang="nb-NO" sz="2800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Клещи распространены вплоть до коммуны </a:t>
            </a:r>
            <a:r>
              <a:rPr lang="ru-RU" sz="2400" dirty="0" err="1" smtClean="0"/>
              <a:t>Брённёй</a:t>
            </a:r>
            <a:r>
              <a:rPr lang="ru-RU" sz="2400" dirty="0" smtClean="0"/>
              <a:t> в северо-западной Норвегии</a:t>
            </a:r>
            <a:r>
              <a:rPr lang="nb-NO" sz="2400" dirty="0" smtClean="0"/>
              <a:t> </a:t>
            </a:r>
            <a:r>
              <a:rPr lang="ru-RU" sz="2400" dirty="0" smtClean="0"/>
              <a:t>и до Приморского района В Архангельской области России</a:t>
            </a:r>
            <a:r>
              <a:rPr lang="en-US" sz="2400" dirty="0" smtClean="0"/>
              <a:t>.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Клещи, собранные на флаг в Норвегии, относятся к виду</a:t>
            </a:r>
            <a:r>
              <a:rPr lang="nb-NO" sz="2400" dirty="0" smtClean="0"/>
              <a:t> </a:t>
            </a:r>
            <a:r>
              <a:rPr lang="nb-NO" sz="2400" i="1" dirty="0" err="1" smtClean="0"/>
              <a:t>Ixodes</a:t>
            </a:r>
            <a:r>
              <a:rPr lang="nb-NO" sz="2400" i="1" dirty="0" smtClean="0"/>
              <a:t> ricinus</a:t>
            </a:r>
            <a:r>
              <a:rPr lang="ru-RU" sz="2400" i="1" dirty="0" smtClean="0"/>
              <a:t>, </a:t>
            </a:r>
            <a:r>
              <a:rPr lang="ru-RU" sz="2400" dirty="0" smtClean="0"/>
              <a:t>в то время как в России они в основном принадлежат к виду </a:t>
            </a:r>
            <a:r>
              <a:rPr lang="nb-NO" sz="2400" i="1" dirty="0" err="1" smtClean="0"/>
              <a:t>Ixodes</a:t>
            </a:r>
            <a:r>
              <a:rPr lang="nb-NO" sz="2400" i="1" dirty="0" smtClean="0"/>
              <a:t> </a:t>
            </a:r>
            <a:r>
              <a:rPr lang="nb-NO" sz="2400" i="1" dirty="0" err="1" smtClean="0"/>
              <a:t>persulcatus</a:t>
            </a:r>
            <a:r>
              <a:rPr lang="nb-NO" sz="2400" i="1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Методы выявления патогенов</a:t>
            </a:r>
            <a:r>
              <a:rPr lang="nb-NO" sz="2400" dirty="0" smtClean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Для всех бактериальных патогенов мы можем применять сходную методологию выявления</a:t>
            </a:r>
            <a:r>
              <a:rPr lang="nb-NO" sz="2400" dirty="0" smtClean="0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Для вируса КЭ сейчас нет методов, которые бы выявляли все варианты этого вируса</a:t>
            </a:r>
            <a:r>
              <a:rPr lang="nb-NO" sz="2400" dirty="0" smtClean="0"/>
              <a:t>. </a:t>
            </a:r>
            <a:r>
              <a:rPr lang="ru-RU" sz="2400" dirty="0" smtClean="0"/>
              <a:t>Необходимо применять методы, которые позволяют выявлять</a:t>
            </a:r>
            <a:r>
              <a:rPr lang="nb-NO" sz="2400" dirty="0" smtClean="0"/>
              <a:t> </a:t>
            </a:r>
            <a:r>
              <a:rPr lang="ru-RU" sz="2400" dirty="0" smtClean="0"/>
              <a:t>более широкий спектр вариантов вируса, чтобы была возможность сравнения данных  по обе стороны границы</a:t>
            </a:r>
            <a:r>
              <a:rPr lang="nb-NO" sz="24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Для серологического исследования проб сыворотки человека и большей части животных</a:t>
            </a:r>
            <a:r>
              <a:rPr lang="nb-NO" sz="2400" dirty="0" smtClean="0"/>
              <a:t> </a:t>
            </a:r>
            <a:r>
              <a:rPr lang="ru-RU" sz="2400" dirty="0" smtClean="0"/>
              <a:t>мы можем применять одну и ту же методологию в обеих странах</a:t>
            </a:r>
            <a:r>
              <a:rPr lang="nb-NO" sz="2400" dirty="0" smtClean="0"/>
              <a:t>. </a:t>
            </a:r>
            <a:r>
              <a:rPr lang="ru-RU" sz="2400" dirty="0" smtClean="0"/>
              <a:t>Результаты могут быть подтверждены тестом нейтрализации с хорошей корреляцией</a:t>
            </a:r>
            <a:r>
              <a:rPr lang="nb-NO" sz="24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Природные очаги клещевых заболеваний есть как в Норвегии, так и в России</a:t>
            </a:r>
            <a:r>
              <a:rPr lang="en-US" sz="2400" dirty="0" smtClean="0"/>
              <a:t>. </a:t>
            </a:r>
            <a:endParaRPr lang="nb-NO" sz="2400" dirty="0" smtClean="0"/>
          </a:p>
          <a:p>
            <a:pPr lvl="1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817122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02920" y="640081"/>
            <a:ext cx="1081278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Заключительные комментарии</a:t>
            </a:r>
            <a:r>
              <a:rPr lang="en-US" sz="2800" b="1" dirty="0" smtClean="0"/>
              <a:t>: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en-US" sz="2800" b="1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err="1" smtClean="0"/>
              <a:t>Серопревалентность</a:t>
            </a:r>
            <a:r>
              <a:rPr lang="ru-RU" sz="2400" dirty="0" smtClean="0"/>
              <a:t> клещевых заболеваний среди людей свидетельствует о реальном риске заражения клещевыми инфекциями даже на территориях</a:t>
            </a:r>
            <a:r>
              <a:rPr lang="en-US" sz="2400" dirty="0" smtClean="0"/>
              <a:t>, </a:t>
            </a:r>
            <a:r>
              <a:rPr lang="ru-RU" sz="2400" dirty="0" smtClean="0"/>
              <a:t>где ранее никогда не были зарегистрированы клещевые заболевания</a:t>
            </a:r>
            <a:r>
              <a:rPr lang="en-US" sz="2400" dirty="0" smtClean="0"/>
              <a:t>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Подъём заболеваемости клещевыми инфекциями связан как с ростом заболеваемости в южных районах обеих стран, так и в смещении инфекции  на север, возможно связанном с повышением температуры воздуха</a:t>
            </a:r>
            <a:r>
              <a:rPr lang="en-US" sz="2400" dirty="0" smtClean="0"/>
              <a:t>, </a:t>
            </a:r>
            <a:r>
              <a:rPr lang="ru-RU" sz="2400" dirty="0" smtClean="0"/>
              <a:t>особенно во время сезона активности клещей</a:t>
            </a:r>
            <a:r>
              <a:rPr lang="en-US" sz="2400" dirty="0" smtClean="0"/>
              <a:t>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Продвижение клещевых инфекций на север Европы представляет серьёзную проблему для общественного здравоохранения.</a:t>
            </a:r>
            <a:endParaRPr lang="nb-NO" sz="2400" dirty="0" smtClean="0"/>
          </a:p>
        </p:txBody>
      </p:sp>
      <p:sp>
        <p:nvSpPr>
          <p:cNvPr id="3" name="TekstSylinder 2"/>
          <p:cNvSpPr txBox="1"/>
          <p:nvPr/>
        </p:nvSpPr>
        <p:spPr>
          <a:xfrm>
            <a:off x="1100961" y="5138077"/>
            <a:ext cx="9616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Спасибо за внимание!</a:t>
            </a:r>
            <a:br>
              <a:rPr lang="ru-RU" sz="3600" dirty="0" smtClean="0"/>
            </a:br>
            <a:r>
              <a:rPr lang="ru-RU" sz="3600" dirty="0" smtClean="0"/>
              <a:t>Благодарим всех партнёров по сотрудничеству!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2565433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andard HOD-logo. Språk: Engels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341" y="5970"/>
            <a:ext cx="2461392" cy="120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 descr="Eng_logo_100m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480" y="203507"/>
            <a:ext cx="2709109" cy="52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http://www.rospotrebnadzor.ru/bitrix/templates/english/images/logo2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516" y="5970"/>
            <a:ext cx="802811" cy="102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7"/>
          <a:srcRect l="14839" r="26264" b="5914"/>
          <a:stretch/>
        </p:blipFill>
        <p:spPr>
          <a:xfrm>
            <a:off x="3095604" y="-29894"/>
            <a:ext cx="1497637" cy="1105317"/>
          </a:xfrm>
          <a:prstGeom prst="rect">
            <a:avLst/>
          </a:prstGeom>
        </p:spPr>
      </p:pic>
      <p:grpSp>
        <p:nvGrpSpPr>
          <p:cNvPr id="8" name="Gruppe 7"/>
          <p:cNvGrpSpPr/>
          <p:nvPr/>
        </p:nvGrpSpPr>
        <p:grpSpPr>
          <a:xfrm>
            <a:off x="986593" y="6152746"/>
            <a:ext cx="10525552" cy="716495"/>
            <a:chOff x="986593" y="6000346"/>
            <a:chExt cx="10525552" cy="716495"/>
          </a:xfrm>
        </p:grpSpPr>
        <p:pic>
          <p:nvPicPr>
            <p:cNvPr id="9" name="Bild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6593" y="6009043"/>
              <a:ext cx="1590496" cy="681206"/>
            </a:xfrm>
            <a:prstGeom prst="rect">
              <a:avLst/>
            </a:prstGeom>
          </p:spPr>
        </p:pic>
        <p:pic>
          <p:nvPicPr>
            <p:cNvPr id="10" name="Bild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55697" y="6108786"/>
              <a:ext cx="1565368" cy="475988"/>
            </a:xfrm>
            <a:prstGeom prst="rect">
              <a:avLst/>
            </a:prstGeom>
          </p:spPr>
        </p:pic>
        <p:pic>
          <p:nvPicPr>
            <p:cNvPr id="11" name="Bilde 10"/>
            <p:cNvPicPr>
              <a:picLocks noChangeAspect="1"/>
            </p:cNvPicPr>
            <p:nvPr/>
          </p:nvPicPr>
          <p:blipFill rotWithShape="1">
            <a:blip r:embed="rId10"/>
            <a:srcRect t="21634" b="23621"/>
            <a:stretch/>
          </p:blipFill>
          <p:spPr>
            <a:xfrm>
              <a:off x="4780289" y="6119446"/>
              <a:ext cx="2329128" cy="422032"/>
            </a:xfrm>
            <a:prstGeom prst="rect">
              <a:avLst/>
            </a:prstGeom>
          </p:spPr>
        </p:pic>
        <p:pic>
          <p:nvPicPr>
            <p:cNvPr id="12" name="Bilde 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45516" y="6000346"/>
              <a:ext cx="3966629" cy="634958"/>
            </a:xfrm>
            <a:prstGeom prst="rect">
              <a:avLst/>
            </a:prstGeom>
          </p:spPr>
        </p:pic>
        <p:sp>
          <p:nvSpPr>
            <p:cNvPr id="13" name="TekstSylinder 12"/>
            <p:cNvSpPr txBox="1"/>
            <p:nvPr/>
          </p:nvSpPr>
          <p:spPr>
            <a:xfrm>
              <a:off x="7911666" y="6398473"/>
              <a:ext cx="2940921" cy="318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b="1" dirty="0" smtClean="0">
                  <a:solidFill>
                    <a:srgbClr val="1A4078"/>
                  </a:solidFill>
                </a:rPr>
                <a:t>UNIVERSITY HOSPITAL OF NORTH NORWAY</a:t>
              </a:r>
              <a:endParaRPr lang="nb-NO" sz="1200" b="1" dirty="0">
                <a:solidFill>
                  <a:srgbClr val="1A4078"/>
                </a:solidFill>
              </a:endParaRPr>
            </a:p>
          </p:txBody>
        </p:sp>
      </p:grpSp>
      <p:sp>
        <p:nvSpPr>
          <p:cNvPr id="14" name="TekstSylinder 13"/>
          <p:cNvSpPr txBox="1"/>
          <p:nvPr/>
        </p:nvSpPr>
        <p:spPr>
          <a:xfrm>
            <a:off x="8348327" y="517194"/>
            <a:ext cx="32704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b="1" dirty="0" smtClean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Service for </a:t>
            </a:r>
            <a:r>
              <a:rPr lang="nb-NO" sz="1100" b="1" dirty="0" err="1" smtClean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Surveillance</a:t>
            </a:r>
            <a:r>
              <a:rPr lang="nb-NO" sz="1100" b="1" dirty="0" smtClean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100" b="1" dirty="0" err="1" smtClean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nb-NO" sz="1100" b="1" dirty="0" smtClean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Consumer</a:t>
            </a:r>
          </a:p>
          <a:p>
            <a:r>
              <a:rPr lang="nb-NO" sz="1100" b="1" dirty="0" smtClean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 </a:t>
            </a:r>
            <a:r>
              <a:rPr lang="nb-NO" sz="1100" b="1" dirty="0" err="1" smtClean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r>
              <a:rPr lang="nb-NO" sz="1100" b="1" dirty="0" smtClean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ans Human </a:t>
            </a:r>
            <a:r>
              <a:rPr lang="nb-NO" sz="1100" b="1" dirty="0" err="1" smtClean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Wellbeing</a:t>
            </a:r>
            <a:endParaRPr lang="nb-NO" sz="1100" b="1" dirty="0">
              <a:solidFill>
                <a:srgbClr val="005A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216976" y="1327467"/>
            <a:ext cx="11670224" cy="674030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1500" dirty="0" smtClean="0"/>
              <a:t>Федеральная служба по надзору в сфере защиты прав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потребителей </a:t>
            </a:r>
            <a:r>
              <a:rPr lang="ru-RU" sz="1500" dirty="0" smtClean="0"/>
              <a:t>и благополучия человека</a:t>
            </a:r>
          </a:p>
          <a:p>
            <a:endParaRPr lang="ru-RU" sz="1500" dirty="0" smtClean="0"/>
          </a:p>
          <a:p>
            <a:r>
              <a:rPr lang="ru-RU" sz="1500" dirty="0" smtClean="0"/>
              <a:t>ФБУН НИИ эпидемиологии и микробиологии </a:t>
            </a:r>
            <a:br>
              <a:rPr lang="ru-RU" sz="1500" dirty="0" smtClean="0"/>
            </a:br>
            <a:r>
              <a:rPr lang="ru-RU" sz="1500" dirty="0" smtClean="0"/>
              <a:t>имени Пастера, лаборатория </a:t>
            </a:r>
            <a:r>
              <a:rPr lang="ru-RU" sz="1500" dirty="0" err="1" smtClean="0"/>
              <a:t>зооантропонозных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инфекций, Санкт-Петербург, Россия</a:t>
            </a:r>
          </a:p>
          <a:p>
            <a:endParaRPr lang="ru-RU" sz="1500" dirty="0" smtClean="0"/>
          </a:p>
          <a:p>
            <a:r>
              <a:rPr lang="ru-RU" sz="1500" dirty="0" smtClean="0"/>
              <a:t>Управления </a:t>
            </a:r>
            <a:r>
              <a:rPr lang="ru-RU" sz="1500" dirty="0" err="1" smtClean="0"/>
              <a:t>Роспотребнадзора</a:t>
            </a:r>
            <a:r>
              <a:rPr lang="ru-RU" sz="1500" dirty="0" smtClean="0"/>
              <a:t> </a:t>
            </a:r>
            <a:r>
              <a:rPr lang="ru-RU" sz="1500" dirty="0"/>
              <a:t>в Республике Карелия,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Архангельской </a:t>
            </a:r>
            <a:r>
              <a:rPr lang="ru-RU" sz="1500" dirty="0"/>
              <a:t>области, </a:t>
            </a:r>
            <a:r>
              <a:rPr lang="ru-RU" sz="1500" dirty="0" smtClean="0"/>
              <a:t>городе Санкт-Петербурге</a:t>
            </a:r>
            <a:r>
              <a:rPr lang="ru-RU" sz="1500" dirty="0"/>
              <a:t>, Ленинградской области, Псковской </a:t>
            </a:r>
            <a:r>
              <a:rPr lang="ru-RU" sz="1500" dirty="0" smtClean="0"/>
              <a:t>области</a:t>
            </a:r>
            <a:endParaRPr lang="ru-RU" sz="1500" dirty="0"/>
          </a:p>
          <a:p>
            <a:endParaRPr lang="ru-RU" sz="1500" dirty="0" smtClean="0"/>
          </a:p>
          <a:p>
            <a:r>
              <a:rPr lang="ru-RU" sz="1500" dirty="0" smtClean="0"/>
              <a:t>Центры гигиены и эпидемиологии </a:t>
            </a:r>
            <a:r>
              <a:rPr lang="ru-RU" sz="1500" dirty="0">
                <a:solidFill>
                  <a:prstClr val="black"/>
                </a:solidFill>
              </a:rPr>
              <a:t>в Республике </a:t>
            </a:r>
            <a:r>
              <a:rPr lang="ru-RU" sz="1500" dirty="0" smtClean="0">
                <a:solidFill>
                  <a:prstClr val="black"/>
                </a:solidFill>
              </a:rPr>
              <a:t/>
            </a:r>
            <a:br>
              <a:rPr lang="ru-RU" sz="1500" dirty="0" smtClean="0">
                <a:solidFill>
                  <a:prstClr val="black"/>
                </a:solidFill>
              </a:rPr>
            </a:br>
            <a:r>
              <a:rPr lang="ru-RU" sz="1500" dirty="0" smtClean="0">
                <a:solidFill>
                  <a:prstClr val="black"/>
                </a:solidFill>
              </a:rPr>
              <a:t>Карелия</a:t>
            </a:r>
            <a:r>
              <a:rPr lang="ru-RU" sz="1500" dirty="0">
                <a:solidFill>
                  <a:prstClr val="black"/>
                </a:solidFill>
              </a:rPr>
              <a:t>, Архангельской области, городе Санкт-Петербурге, Ленинградской области, Псковской области </a:t>
            </a:r>
            <a:r>
              <a:rPr lang="ru-RU" sz="1500" dirty="0" smtClean="0">
                <a:solidFill>
                  <a:prstClr val="black"/>
                </a:solidFill>
              </a:rPr>
              <a:t/>
            </a:r>
            <a:br>
              <a:rPr lang="ru-RU" sz="1500" dirty="0" smtClean="0">
                <a:solidFill>
                  <a:prstClr val="black"/>
                </a:solidFill>
              </a:rPr>
            </a:br>
            <a:r>
              <a:rPr lang="ru-RU" sz="1500" dirty="0" smtClean="0">
                <a:solidFill>
                  <a:prstClr val="black"/>
                </a:solidFill>
              </a:rPr>
              <a:t/>
            </a:r>
            <a:br>
              <a:rPr lang="ru-RU" sz="1500" dirty="0" smtClean="0">
                <a:solidFill>
                  <a:prstClr val="black"/>
                </a:solidFill>
              </a:rPr>
            </a:br>
            <a:r>
              <a:rPr lang="ru-RU" sz="1500" dirty="0" smtClean="0"/>
              <a:t>Северо-Западный государственный медицинский университет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им</a:t>
            </a:r>
            <a:r>
              <a:rPr lang="ru-RU" sz="1500" dirty="0" smtClean="0"/>
              <a:t>. И.И. Мечникова, </a:t>
            </a:r>
            <a:r>
              <a:rPr lang="ru-RU" sz="1500" dirty="0" smtClean="0"/>
              <a:t>Санкт-Петербург </a:t>
            </a:r>
            <a:r>
              <a:rPr lang="ru-RU" sz="1500" dirty="0" smtClean="0"/>
              <a:t/>
            </a:r>
            <a:br>
              <a:rPr lang="ru-RU" sz="1500" dirty="0" smtClean="0"/>
            </a:br>
            <a:endParaRPr lang="ru-RU" sz="1500" dirty="0" smtClean="0"/>
          </a:p>
          <a:p>
            <a:r>
              <a:rPr lang="ru-RU" sz="1500" dirty="0" err="1" smtClean="0"/>
              <a:t>Интерлабсервис</a:t>
            </a:r>
            <a:r>
              <a:rPr lang="ru-RU" sz="1500" dirty="0" smtClean="0"/>
              <a:t> , Москва</a:t>
            </a:r>
            <a:endParaRPr lang="en-US" sz="15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InterLabService”, Moscow, Russia, </a:t>
            </a:r>
          </a:p>
          <a:p>
            <a:r>
              <a:rPr lang="ru-RU" sz="1500" dirty="0" smtClean="0"/>
              <a:t>Норвежский институт общественного здравоохранения, отделение контроля за инфекционными заболеваниями, Осло, Норвегия</a:t>
            </a:r>
            <a:br>
              <a:rPr lang="ru-RU" sz="1500" dirty="0" smtClean="0"/>
            </a:br>
            <a:endParaRPr lang="ru-RU" sz="1500" dirty="0" smtClean="0"/>
          </a:p>
          <a:p>
            <a:r>
              <a:rPr lang="ru-RU" sz="1500" dirty="0">
                <a:solidFill>
                  <a:prstClr val="black"/>
                </a:solidFill>
              </a:rPr>
              <a:t>Университет </a:t>
            </a:r>
            <a:r>
              <a:rPr lang="ru-RU" sz="1500" dirty="0" err="1">
                <a:solidFill>
                  <a:prstClr val="black"/>
                </a:solidFill>
              </a:rPr>
              <a:t>Агдер</a:t>
            </a:r>
            <a:r>
              <a:rPr lang="ru-RU" sz="1500" dirty="0">
                <a:solidFill>
                  <a:prstClr val="black"/>
                </a:solidFill>
              </a:rPr>
              <a:t> (</a:t>
            </a:r>
            <a:r>
              <a:rPr lang="ru-RU" sz="1500" dirty="0" err="1" smtClean="0">
                <a:solidFill>
                  <a:prstClr val="black"/>
                </a:solidFill>
              </a:rPr>
              <a:t>UiA</a:t>
            </a:r>
            <a:r>
              <a:rPr lang="ru-RU" sz="1500" dirty="0" smtClean="0">
                <a:solidFill>
                  <a:prstClr val="black"/>
                </a:solidFill>
              </a:rPr>
              <a:t>), кафедра естественных наук, Норвегия</a:t>
            </a:r>
            <a:br>
              <a:rPr lang="ru-RU" sz="1500" dirty="0" smtClean="0">
                <a:solidFill>
                  <a:prstClr val="black"/>
                </a:solidFill>
              </a:rPr>
            </a:b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Университетская </a:t>
            </a:r>
            <a:r>
              <a:rPr lang="ru-RU" sz="1500" dirty="0"/>
              <a:t>больница в Северной Норвегии (UNN</a:t>
            </a:r>
            <a:r>
              <a:rPr lang="ru-RU" sz="1500" dirty="0" smtClean="0"/>
              <a:t>)</a:t>
            </a:r>
            <a:br>
              <a:rPr lang="ru-RU" sz="1500" dirty="0" smtClean="0"/>
            </a:b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Институт природы, здоровья и окружающей среды, Университетский </a:t>
            </a:r>
            <a:r>
              <a:rPr lang="ru-RU" sz="1500" dirty="0"/>
              <a:t>колледж </a:t>
            </a:r>
            <a:r>
              <a:rPr lang="ru-RU" sz="1500" dirty="0" smtClean="0"/>
              <a:t>юго-восточной Норвегии (H</a:t>
            </a:r>
            <a:r>
              <a:rPr lang="nb-NO" sz="1500" dirty="0" smtClean="0"/>
              <a:t>SN</a:t>
            </a:r>
            <a:r>
              <a:rPr lang="ru-RU" sz="1500" dirty="0" smtClean="0"/>
              <a:t>)</a:t>
            </a:r>
            <a:br>
              <a:rPr lang="ru-RU" sz="1500" dirty="0" smtClean="0"/>
            </a:b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Учреждение </a:t>
            </a:r>
            <a:r>
              <a:rPr lang="ru-RU" sz="1500" dirty="0"/>
              <a:t>здравоохранения Больница </a:t>
            </a:r>
            <a:r>
              <a:rPr lang="ru-RU" sz="1500" dirty="0" err="1"/>
              <a:t>Сёрланда</a:t>
            </a:r>
            <a:r>
              <a:rPr lang="ru-RU" sz="1500" dirty="0"/>
              <a:t> (Южная Норвегия) (SSHF</a:t>
            </a:r>
            <a:r>
              <a:rPr lang="ru-RU" sz="1500" dirty="0" smtClean="0"/>
              <a:t>) </a:t>
            </a:r>
            <a:br>
              <a:rPr lang="ru-RU" sz="1500" dirty="0" smtClean="0"/>
            </a:b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Норвежский </a:t>
            </a:r>
            <a:r>
              <a:rPr lang="ru-RU" sz="1500" dirty="0"/>
              <a:t>университет биологических наук (NMBU</a:t>
            </a:r>
            <a:r>
              <a:rPr lang="ru-RU" sz="1500" dirty="0" smtClean="0"/>
              <a:t>), кафедра продуктивных животных</a:t>
            </a:r>
            <a:r>
              <a:rPr lang="en-US" sz="1500" dirty="0" smtClean="0"/>
              <a:t>  </a:t>
            </a:r>
          </a:p>
          <a:p>
            <a:endParaRPr lang="en-US" dirty="0" smtClean="0"/>
          </a:p>
          <a:p>
            <a:endParaRPr lang="nb-NO" dirty="0"/>
          </a:p>
        </p:txBody>
      </p:sp>
      <p:sp>
        <p:nvSpPr>
          <p:cNvPr id="16" name="TekstSylinder 15"/>
          <p:cNvSpPr txBox="1"/>
          <p:nvPr/>
        </p:nvSpPr>
        <p:spPr>
          <a:xfrm>
            <a:off x="613605" y="984682"/>
            <a:ext cx="2136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Участники проекта: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058398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9599" y="666427"/>
            <a:ext cx="1134785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Обсуждение</a:t>
            </a:r>
            <a:r>
              <a:rPr lang="en-US" sz="2400" b="1" dirty="0" smtClean="0"/>
              <a:t>:</a:t>
            </a:r>
            <a:endParaRPr lang="ru-RU" sz="2400" b="1" dirty="0" smtClean="0"/>
          </a:p>
          <a:p>
            <a:endParaRPr lang="en-US" sz="2400" b="1" dirty="0" smtClean="0"/>
          </a:p>
          <a:p>
            <a:r>
              <a:rPr lang="ru-RU" sz="2000" dirty="0" smtClean="0"/>
              <a:t>В</a:t>
            </a:r>
            <a:r>
              <a:rPr lang="en-US" sz="2000" dirty="0" smtClean="0"/>
              <a:t> 1970</a:t>
            </a:r>
            <a:r>
              <a:rPr lang="ru-RU" sz="2000" dirty="0" smtClean="0"/>
              <a:t>-х гг. незначительное число случаев КЭ было зарегистрировано в лишь в южных районах Архангельской области</a:t>
            </a:r>
            <a:r>
              <a:rPr lang="en-US" sz="2000" dirty="0" smtClean="0"/>
              <a:t>, </a:t>
            </a:r>
            <a:r>
              <a:rPr lang="ru-RU" sz="2000" dirty="0" smtClean="0"/>
              <a:t>а в настоящее время КЭ регистрируется в большинстве районов</a:t>
            </a:r>
            <a:r>
              <a:rPr lang="en-US" sz="2000" dirty="0" smtClean="0"/>
              <a:t>, </a:t>
            </a:r>
            <a:r>
              <a:rPr lang="ru-RU" sz="2000" dirty="0" smtClean="0"/>
              <a:t>включая северные</a:t>
            </a:r>
            <a:r>
              <a:rPr lang="en-US" sz="2000" dirty="0" smtClean="0"/>
              <a:t>. </a:t>
            </a:r>
            <a:r>
              <a:rPr lang="ru-RU" sz="2000" dirty="0" smtClean="0"/>
              <a:t>В Норвегии зарегистрированные случаи заболевания среди людей были лишь из южной части страны. </a:t>
            </a:r>
            <a:r>
              <a:rPr lang="en-US" sz="2000" dirty="0" smtClean="0"/>
              <a:t> </a:t>
            </a:r>
          </a:p>
          <a:p>
            <a:r>
              <a:rPr lang="ru-RU" sz="2000" dirty="0" smtClean="0"/>
              <a:t>В то же время</a:t>
            </a:r>
            <a:r>
              <a:rPr lang="en-US" sz="2000" dirty="0" smtClean="0"/>
              <a:t>, </a:t>
            </a:r>
            <a:r>
              <a:rPr lang="ru-RU" sz="2000" dirty="0" smtClean="0"/>
              <a:t>вирус КЭ был обнаружен среди голодных клещей </a:t>
            </a:r>
            <a:r>
              <a:rPr lang="en-US" sz="2000" i="1" dirty="0" smtClean="0"/>
              <a:t>I. </a:t>
            </a:r>
            <a:r>
              <a:rPr lang="en-US" sz="2000" i="1" dirty="0" err="1" smtClean="0"/>
              <a:t>ricinus</a:t>
            </a:r>
            <a:r>
              <a:rPr lang="ru-RU" sz="2000" dirty="0" smtClean="0"/>
              <a:t>, собираемых на флаг, вплоть до коммуны </a:t>
            </a:r>
            <a:r>
              <a:rPr lang="ru-RU" sz="2000" dirty="0" err="1" smtClean="0"/>
              <a:t>Брённёй</a:t>
            </a:r>
            <a:r>
              <a:rPr lang="en-US" sz="2000" dirty="0" smtClean="0"/>
              <a:t>.</a:t>
            </a:r>
          </a:p>
          <a:p>
            <a:r>
              <a:rPr lang="ru-RU" sz="2000" dirty="0" smtClean="0"/>
              <a:t>Природные очаги клещевых заболеваний существуют в Норвегии и в России</a:t>
            </a:r>
            <a:r>
              <a:rPr lang="en-US" sz="2000" dirty="0" smtClean="0"/>
              <a:t>. </a:t>
            </a:r>
          </a:p>
          <a:p>
            <a:endParaRPr lang="en-US" sz="2000" dirty="0" smtClean="0"/>
          </a:p>
          <a:p>
            <a:r>
              <a:rPr lang="ru-RU" sz="2000" dirty="0" err="1" smtClean="0"/>
              <a:t>Серопревалентность</a:t>
            </a:r>
            <a:r>
              <a:rPr lang="ru-RU" sz="2000" dirty="0" smtClean="0"/>
              <a:t> среди овец была изначально выявлена с помощью тестового набора для анализа на КЭ</a:t>
            </a:r>
            <a:r>
              <a:rPr lang="nb-NO" sz="2000" dirty="0" smtClean="0"/>
              <a:t> </a:t>
            </a:r>
            <a:r>
              <a:rPr lang="ru-RU" sz="2000" dirty="0" smtClean="0"/>
              <a:t>«</a:t>
            </a:r>
            <a:r>
              <a:rPr lang="nb-NO" sz="2000" dirty="0" err="1" smtClean="0"/>
              <a:t>Enzygnost</a:t>
            </a:r>
            <a:r>
              <a:rPr lang="nb-NO" sz="2000" dirty="0" smtClean="0"/>
              <a:t> FSME anti-TBE</a:t>
            </a:r>
            <a:r>
              <a:rPr lang="ru-RU" sz="2000" dirty="0" smtClean="0"/>
              <a:t>»</a:t>
            </a:r>
            <a:r>
              <a:rPr lang="nb-NO" sz="2000" dirty="0" smtClean="0"/>
              <a:t>, </a:t>
            </a:r>
            <a:r>
              <a:rPr lang="ru-RU" sz="2000" dirty="0" smtClean="0"/>
              <a:t>было получено </a:t>
            </a:r>
            <a:r>
              <a:rPr lang="nb-NO" sz="2000" dirty="0" smtClean="0"/>
              <a:t>11%</a:t>
            </a:r>
            <a:r>
              <a:rPr lang="ru-RU" sz="2000" dirty="0" smtClean="0"/>
              <a:t> положительных результатов в соответствии с предыдущими исследованиями. Однако когда анализ этих образцов был проведён ещё раз в Австрии с помощью теста нейтрализации, ни одна из проб от овец</a:t>
            </a:r>
            <a:r>
              <a:rPr lang="nb-NO" sz="2000" dirty="0" smtClean="0"/>
              <a:t> </a:t>
            </a:r>
            <a:r>
              <a:rPr lang="ru-RU" sz="2000" dirty="0" smtClean="0"/>
              <a:t>не была подтверждена положительным результатом, в то время как все положительные пробы от коров</a:t>
            </a:r>
            <a:r>
              <a:rPr lang="nb-NO" sz="2000" dirty="0" smtClean="0"/>
              <a:t> </a:t>
            </a:r>
            <a:r>
              <a:rPr lang="ru-RU" sz="2000" dirty="0" smtClean="0"/>
              <a:t>получили лабораторное подтверждение</a:t>
            </a:r>
            <a:r>
              <a:rPr lang="nb-NO" sz="2000" dirty="0" smtClean="0"/>
              <a:t>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970774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438325" y="1371213"/>
            <a:ext cx="1068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Совместный проект</a:t>
            </a:r>
            <a:r>
              <a:rPr lang="ru-RU" dirty="0"/>
              <a:t> </a:t>
            </a:r>
            <a:r>
              <a:rPr lang="nb-NO" dirty="0" smtClean="0"/>
              <a:t>«</a:t>
            </a:r>
            <a:r>
              <a:rPr lang="ru-RU" b="1" dirty="0"/>
              <a:t>Клещевые заболевания в регионе Баренцева моря</a:t>
            </a:r>
            <a:r>
              <a:rPr lang="nb-NO" b="1" dirty="0" smtClean="0"/>
              <a:t> </a:t>
            </a:r>
            <a:r>
              <a:rPr lang="ru-RU" b="1" dirty="0" smtClean="0"/>
              <a:t>и северного и </a:t>
            </a:r>
            <a:r>
              <a:rPr lang="nb-NO" b="1" dirty="0" smtClean="0"/>
              <a:t> </a:t>
            </a:r>
            <a:r>
              <a:rPr lang="ru-RU" b="1" dirty="0" smtClean="0"/>
              <a:t>западного побережья Норвегии в</a:t>
            </a:r>
            <a:r>
              <a:rPr lang="nb-NO" b="1" dirty="0" smtClean="0"/>
              <a:t> 2014-2017</a:t>
            </a:r>
            <a:r>
              <a:rPr lang="ru-RU" b="1" dirty="0" smtClean="0"/>
              <a:t> гг.</a:t>
            </a:r>
            <a:r>
              <a:rPr lang="nb-NO" b="1" dirty="0" smtClean="0"/>
              <a:t>» </a:t>
            </a:r>
            <a:r>
              <a:rPr lang="ru-RU" dirty="0" smtClean="0"/>
              <a:t>между государственными учреждениями Норвегии и России</a:t>
            </a:r>
            <a:endParaRPr lang="nb-NO" b="1" dirty="0"/>
          </a:p>
        </p:txBody>
      </p:sp>
      <p:grpSp>
        <p:nvGrpSpPr>
          <p:cNvPr id="4" name="Gruppe 3"/>
          <p:cNvGrpSpPr/>
          <p:nvPr/>
        </p:nvGrpSpPr>
        <p:grpSpPr>
          <a:xfrm>
            <a:off x="986593" y="6152746"/>
            <a:ext cx="10525552" cy="716495"/>
            <a:chOff x="986593" y="6000346"/>
            <a:chExt cx="10525552" cy="716495"/>
          </a:xfrm>
        </p:grpSpPr>
        <p:pic>
          <p:nvPicPr>
            <p:cNvPr id="5" name="Bild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6593" y="6009043"/>
              <a:ext cx="1590496" cy="681206"/>
            </a:xfrm>
            <a:prstGeom prst="rect">
              <a:avLst/>
            </a:prstGeom>
          </p:spPr>
        </p:pic>
        <p:pic>
          <p:nvPicPr>
            <p:cNvPr id="6" name="Bild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5697" y="6108786"/>
              <a:ext cx="1565368" cy="475988"/>
            </a:xfrm>
            <a:prstGeom prst="rect">
              <a:avLst/>
            </a:prstGeom>
          </p:spPr>
        </p:pic>
        <p:pic>
          <p:nvPicPr>
            <p:cNvPr id="7" name="Bilde 6"/>
            <p:cNvPicPr>
              <a:picLocks noChangeAspect="1"/>
            </p:cNvPicPr>
            <p:nvPr/>
          </p:nvPicPr>
          <p:blipFill rotWithShape="1">
            <a:blip r:embed="rId4"/>
            <a:srcRect t="21634" b="23621"/>
            <a:stretch/>
          </p:blipFill>
          <p:spPr>
            <a:xfrm>
              <a:off x="4780289" y="6119446"/>
              <a:ext cx="2329128" cy="422032"/>
            </a:xfrm>
            <a:prstGeom prst="rect">
              <a:avLst/>
            </a:prstGeom>
          </p:spPr>
        </p:pic>
        <p:pic>
          <p:nvPicPr>
            <p:cNvPr id="8" name="Bild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45516" y="6000346"/>
              <a:ext cx="3966629" cy="634958"/>
            </a:xfrm>
            <a:prstGeom prst="rect">
              <a:avLst/>
            </a:prstGeom>
          </p:spPr>
        </p:pic>
        <p:sp>
          <p:nvSpPr>
            <p:cNvPr id="9" name="TekstSylinder 8"/>
            <p:cNvSpPr txBox="1"/>
            <p:nvPr/>
          </p:nvSpPr>
          <p:spPr>
            <a:xfrm>
              <a:off x="7911666" y="6398473"/>
              <a:ext cx="2940921" cy="318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b="1" dirty="0" smtClean="0">
                  <a:solidFill>
                    <a:srgbClr val="1A4078"/>
                  </a:solidFill>
                </a:rPr>
                <a:t>UNIVERSITY HOSPITAL OF NORTH NORWAY</a:t>
              </a:r>
              <a:endParaRPr lang="nb-NO" sz="1200" b="1" dirty="0">
                <a:solidFill>
                  <a:srgbClr val="1A4078"/>
                </a:solidFill>
              </a:endParaRPr>
            </a:p>
          </p:txBody>
        </p:sp>
      </p:grpSp>
      <p:grpSp>
        <p:nvGrpSpPr>
          <p:cNvPr id="10" name="Gruppe 9"/>
          <p:cNvGrpSpPr/>
          <p:nvPr/>
        </p:nvGrpSpPr>
        <p:grpSpPr>
          <a:xfrm>
            <a:off x="339480" y="-29894"/>
            <a:ext cx="11279294" cy="1240095"/>
            <a:chOff x="339480" y="-29894"/>
            <a:chExt cx="11279294" cy="1240095"/>
          </a:xfrm>
        </p:grpSpPr>
        <p:pic>
          <p:nvPicPr>
            <p:cNvPr id="11" name="Picture 2" descr="Standard HOD-logo. Språk: Engelsk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341" y="5970"/>
              <a:ext cx="2461392" cy="1204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5" descr="Eng_logo_100m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9480" y="203507"/>
              <a:ext cx="2709109" cy="529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 descr="http://www.rospotrebnadzor.ru/bitrix/templates/english/images/logo2.pn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5516" y="5970"/>
              <a:ext cx="802811" cy="1021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Bilde 13"/>
            <p:cNvPicPr>
              <a:picLocks noChangeAspect="1"/>
            </p:cNvPicPr>
            <p:nvPr/>
          </p:nvPicPr>
          <p:blipFill rotWithShape="1">
            <a:blip r:embed="rId11"/>
            <a:srcRect l="14839" r="26264" b="5914"/>
            <a:stretch/>
          </p:blipFill>
          <p:spPr>
            <a:xfrm>
              <a:off x="3095604" y="-29894"/>
              <a:ext cx="1497637" cy="1105317"/>
            </a:xfrm>
            <a:prstGeom prst="rect">
              <a:avLst/>
            </a:prstGeom>
          </p:spPr>
        </p:pic>
        <p:sp>
          <p:nvSpPr>
            <p:cNvPr id="15" name="TekstSylinder 14"/>
            <p:cNvSpPr txBox="1"/>
            <p:nvPr/>
          </p:nvSpPr>
          <p:spPr>
            <a:xfrm>
              <a:off x="8348327" y="517194"/>
              <a:ext cx="32704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100" b="1" dirty="0" smtClean="0">
                  <a:solidFill>
                    <a:srgbClr val="005A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Federal Service for </a:t>
              </a:r>
              <a:r>
                <a:rPr lang="nb-NO" sz="1100" b="1" dirty="0" err="1" smtClean="0">
                  <a:solidFill>
                    <a:srgbClr val="005A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Surveillance</a:t>
              </a:r>
              <a:r>
                <a:rPr lang="nb-NO" sz="1100" b="1" dirty="0" smtClean="0">
                  <a:solidFill>
                    <a:srgbClr val="005A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b-NO" sz="1100" b="1" dirty="0" err="1" smtClean="0">
                  <a:solidFill>
                    <a:srgbClr val="005A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</a:t>
              </a:r>
              <a:r>
                <a:rPr lang="nb-NO" sz="1100" b="1" dirty="0" smtClean="0">
                  <a:solidFill>
                    <a:srgbClr val="005A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Consumer</a:t>
              </a:r>
            </a:p>
            <a:p>
              <a:r>
                <a:rPr lang="nb-NO" sz="1100" b="1" dirty="0" smtClean="0">
                  <a:solidFill>
                    <a:srgbClr val="005A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Rights </a:t>
              </a:r>
              <a:r>
                <a:rPr lang="nb-NO" sz="1100" b="1" dirty="0" err="1" smtClean="0">
                  <a:solidFill>
                    <a:srgbClr val="005A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Protection</a:t>
              </a:r>
              <a:r>
                <a:rPr lang="nb-NO" sz="1100" b="1" dirty="0" smtClean="0">
                  <a:solidFill>
                    <a:srgbClr val="005A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ans Human </a:t>
              </a:r>
              <a:r>
                <a:rPr lang="nb-NO" sz="1100" b="1" dirty="0" err="1" smtClean="0">
                  <a:solidFill>
                    <a:srgbClr val="005A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Wellbeing</a:t>
              </a:r>
              <a:endParaRPr lang="nb-NO" sz="1100" b="1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uppe 15"/>
          <p:cNvGrpSpPr/>
          <p:nvPr/>
        </p:nvGrpSpPr>
        <p:grpSpPr>
          <a:xfrm>
            <a:off x="339480" y="2072056"/>
            <a:ext cx="10882206" cy="4080690"/>
            <a:chOff x="644382" y="1228300"/>
            <a:chExt cx="10882206" cy="4080690"/>
          </a:xfrm>
        </p:grpSpPr>
        <p:grpSp>
          <p:nvGrpSpPr>
            <p:cNvPr id="17" name="Gruppe 16"/>
            <p:cNvGrpSpPr/>
            <p:nvPr/>
          </p:nvGrpSpPr>
          <p:grpSpPr>
            <a:xfrm>
              <a:off x="644382" y="1228300"/>
              <a:ext cx="10882206" cy="4080690"/>
              <a:chOff x="-47973" y="1479167"/>
              <a:chExt cx="13734568" cy="5655766"/>
            </a:xfrm>
          </p:grpSpPr>
          <p:pic>
            <p:nvPicPr>
              <p:cNvPr id="19" name="Bilde 18"/>
              <p:cNvPicPr>
                <a:picLocks noChangeAspect="1"/>
              </p:cNvPicPr>
              <p:nvPr/>
            </p:nvPicPr>
            <p:blipFill rotWithShape="1">
              <a:blip r:embed="rId12"/>
              <a:srcRect l="1776" t="684" r="-54" b="1"/>
              <a:stretch/>
            </p:blipFill>
            <p:spPr>
              <a:xfrm>
                <a:off x="-47973" y="1479167"/>
                <a:ext cx="13734568" cy="5655766"/>
              </a:xfrm>
              <a:prstGeom prst="rect">
                <a:avLst/>
              </a:prstGeom>
            </p:spPr>
          </p:pic>
          <p:grpSp>
            <p:nvGrpSpPr>
              <p:cNvPr id="20" name="Gruppe 19"/>
              <p:cNvGrpSpPr/>
              <p:nvPr/>
            </p:nvGrpSpPr>
            <p:grpSpPr>
              <a:xfrm>
                <a:off x="1136562" y="1968767"/>
                <a:ext cx="12368936" cy="4888253"/>
                <a:chOff x="1136562" y="1968767"/>
                <a:chExt cx="12368936" cy="4888253"/>
              </a:xfrm>
            </p:grpSpPr>
            <p:sp>
              <p:nvSpPr>
                <p:cNvPr id="21" name="TekstSylinder 20"/>
                <p:cNvSpPr txBox="1"/>
                <p:nvPr/>
              </p:nvSpPr>
              <p:spPr>
                <a:xfrm>
                  <a:off x="1136562" y="1968767"/>
                  <a:ext cx="101027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sz="1200" dirty="0" smtClean="0"/>
                    <a:t>Brønnøysund</a:t>
                  </a:r>
                  <a:endParaRPr lang="nb-NO" sz="1200" dirty="0"/>
                </a:p>
              </p:txBody>
            </p:sp>
            <p:cxnSp>
              <p:nvCxnSpPr>
                <p:cNvPr id="22" name="Rett pil 21"/>
                <p:cNvCxnSpPr/>
                <p:nvPr/>
              </p:nvCxnSpPr>
              <p:spPr>
                <a:xfrm flipV="1">
                  <a:off x="2153993" y="2007404"/>
                  <a:ext cx="321971" cy="6439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kstSylinder 22"/>
                <p:cNvSpPr txBox="1"/>
                <p:nvPr/>
              </p:nvSpPr>
              <p:spPr>
                <a:xfrm>
                  <a:off x="8874618" y="2838194"/>
                  <a:ext cx="146367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b="1" dirty="0" smtClean="0"/>
                    <a:t>The Republic </a:t>
                  </a:r>
                </a:p>
                <a:p>
                  <a:r>
                    <a:rPr lang="nb-NO" b="1" dirty="0" err="1" smtClean="0"/>
                    <a:t>of</a:t>
                  </a:r>
                  <a:r>
                    <a:rPr lang="nb-NO" b="1" dirty="0" smtClean="0"/>
                    <a:t> Karelia</a:t>
                  </a:r>
                  <a:endParaRPr lang="nb-NO" b="1" dirty="0"/>
                </a:p>
              </p:txBody>
            </p:sp>
            <p:sp>
              <p:nvSpPr>
                <p:cNvPr id="24" name="TekstSylinder 23"/>
                <p:cNvSpPr txBox="1"/>
                <p:nvPr/>
              </p:nvSpPr>
              <p:spPr>
                <a:xfrm>
                  <a:off x="7691908" y="5961216"/>
                  <a:ext cx="991596" cy="8958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b="1" dirty="0" smtClean="0"/>
                    <a:t>Pskov </a:t>
                  </a:r>
                </a:p>
                <a:p>
                  <a:r>
                    <a:rPr lang="nb-NO" b="1" dirty="0"/>
                    <a:t>o</a:t>
                  </a:r>
                  <a:r>
                    <a:rPr lang="nb-NO" b="1" dirty="0" smtClean="0"/>
                    <a:t>blast</a:t>
                  </a:r>
                  <a:endParaRPr lang="nb-NO" b="1" dirty="0"/>
                </a:p>
              </p:txBody>
            </p:sp>
            <p:sp>
              <p:nvSpPr>
                <p:cNvPr id="25" name="TekstSylinder 24"/>
                <p:cNvSpPr txBox="1"/>
                <p:nvPr/>
              </p:nvSpPr>
              <p:spPr>
                <a:xfrm>
                  <a:off x="5642836" y="4699085"/>
                  <a:ext cx="2139223" cy="895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b="1" dirty="0" smtClean="0"/>
                    <a:t>City </a:t>
                  </a:r>
                  <a:r>
                    <a:rPr lang="nb-NO" b="1" dirty="0" err="1" smtClean="0"/>
                    <a:t>of</a:t>
                  </a:r>
                  <a:r>
                    <a:rPr lang="nb-NO" b="1" dirty="0" smtClean="0"/>
                    <a:t> </a:t>
                  </a:r>
                  <a:r>
                    <a:rPr lang="nb-NO" b="1" dirty="0" err="1" smtClean="0"/>
                    <a:t>St.Petersburg</a:t>
                  </a:r>
                  <a:endParaRPr lang="nb-NO" b="1" dirty="0"/>
                </a:p>
              </p:txBody>
            </p:sp>
            <p:cxnSp>
              <p:nvCxnSpPr>
                <p:cNvPr id="26" name="Rett pil 25"/>
                <p:cNvCxnSpPr>
                  <a:stCxn id="25" idx="3"/>
                </p:cNvCxnSpPr>
                <p:nvPr/>
              </p:nvCxnSpPr>
              <p:spPr>
                <a:xfrm flipV="1">
                  <a:off x="7782059" y="4930907"/>
                  <a:ext cx="642613" cy="21608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kstSylinder 26"/>
                <p:cNvSpPr txBox="1"/>
                <p:nvPr/>
              </p:nvSpPr>
              <p:spPr>
                <a:xfrm>
                  <a:off x="8812374" y="4591899"/>
                  <a:ext cx="1485089" cy="8958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b="1" dirty="0" smtClean="0"/>
                    <a:t>Leningrad </a:t>
                  </a:r>
                </a:p>
                <a:p>
                  <a:r>
                    <a:rPr lang="nb-NO" b="1" dirty="0"/>
                    <a:t>o</a:t>
                  </a:r>
                  <a:r>
                    <a:rPr lang="nb-NO" b="1" dirty="0" smtClean="0"/>
                    <a:t>blast</a:t>
                  </a:r>
                  <a:endParaRPr lang="nb-NO" b="1" dirty="0"/>
                </a:p>
              </p:txBody>
            </p:sp>
            <p:sp>
              <p:nvSpPr>
                <p:cNvPr id="28" name="TekstSylinder 27"/>
                <p:cNvSpPr txBox="1"/>
                <p:nvPr/>
              </p:nvSpPr>
              <p:spPr>
                <a:xfrm>
                  <a:off x="11725836" y="3361770"/>
                  <a:ext cx="1779662" cy="8958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b="1" dirty="0" smtClean="0"/>
                    <a:t>Ar</a:t>
                  </a:r>
                  <a:r>
                    <a:rPr lang="nb-NO" b="1" dirty="0"/>
                    <a:t>k</a:t>
                  </a:r>
                  <a:r>
                    <a:rPr lang="nb-NO" b="1" dirty="0" smtClean="0"/>
                    <a:t>hangelsk </a:t>
                  </a:r>
                </a:p>
                <a:p>
                  <a:r>
                    <a:rPr lang="nb-NO" b="1" dirty="0"/>
                    <a:t>o</a:t>
                  </a:r>
                  <a:r>
                    <a:rPr lang="nb-NO" b="1" dirty="0" smtClean="0"/>
                    <a:t>blast</a:t>
                  </a:r>
                  <a:endParaRPr lang="nb-NO" b="1" dirty="0"/>
                </a:p>
              </p:txBody>
            </p:sp>
          </p:grpSp>
        </p:grpSp>
        <p:sp>
          <p:nvSpPr>
            <p:cNvPr id="18" name="Frihåndsform 17"/>
            <p:cNvSpPr/>
            <p:nvPr/>
          </p:nvSpPr>
          <p:spPr>
            <a:xfrm>
              <a:off x="968991" y="1719618"/>
              <a:ext cx="1760561" cy="2645378"/>
            </a:xfrm>
            <a:custGeom>
              <a:avLst/>
              <a:gdLst>
                <a:gd name="connsiteX0" fmla="*/ 1760561 w 1760561"/>
                <a:gd name="connsiteY0" fmla="*/ 0 h 2645378"/>
                <a:gd name="connsiteX1" fmla="*/ 914400 w 1760561"/>
                <a:gd name="connsiteY1" fmla="*/ 668740 h 2645378"/>
                <a:gd name="connsiteX2" fmla="*/ 95534 w 1760561"/>
                <a:gd name="connsiteY2" fmla="*/ 1160060 h 2645378"/>
                <a:gd name="connsiteX3" fmla="*/ 40943 w 1760561"/>
                <a:gd name="connsiteY3" fmla="*/ 2169994 h 2645378"/>
                <a:gd name="connsiteX4" fmla="*/ 313899 w 1760561"/>
                <a:gd name="connsiteY4" fmla="*/ 2606722 h 2645378"/>
                <a:gd name="connsiteX5" fmla="*/ 696036 w 1760561"/>
                <a:gd name="connsiteY5" fmla="*/ 2606722 h 2645378"/>
                <a:gd name="connsiteX6" fmla="*/ 968991 w 1760561"/>
                <a:gd name="connsiteY6" fmla="*/ 2456597 h 2645378"/>
                <a:gd name="connsiteX7" fmla="*/ 1214651 w 1760561"/>
                <a:gd name="connsiteY7" fmla="*/ 2279176 h 2645378"/>
                <a:gd name="connsiteX8" fmla="*/ 1337481 w 1760561"/>
                <a:gd name="connsiteY8" fmla="*/ 2129051 h 2645378"/>
                <a:gd name="connsiteX9" fmla="*/ 1446663 w 1760561"/>
                <a:gd name="connsiteY9" fmla="*/ 2347415 h 2645378"/>
                <a:gd name="connsiteX10" fmla="*/ 1446663 w 1760561"/>
                <a:gd name="connsiteY10" fmla="*/ 2347415 h 264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0561" h="2645378">
                  <a:moveTo>
                    <a:pt x="1760561" y="0"/>
                  </a:moveTo>
                  <a:cubicBezTo>
                    <a:pt x="1476232" y="237698"/>
                    <a:pt x="1191904" y="475397"/>
                    <a:pt x="914400" y="668740"/>
                  </a:cubicBezTo>
                  <a:cubicBezTo>
                    <a:pt x="636896" y="862083"/>
                    <a:pt x="241110" y="909851"/>
                    <a:pt x="95534" y="1160060"/>
                  </a:cubicBezTo>
                  <a:cubicBezTo>
                    <a:pt x="-50042" y="1410269"/>
                    <a:pt x="4549" y="1928884"/>
                    <a:pt x="40943" y="2169994"/>
                  </a:cubicBezTo>
                  <a:cubicBezTo>
                    <a:pt x="77337" y="2411104"/>
                    <a:pt x="204717" y="2533934"/>
                    <a:pt x="313899" y="2606722"/>
                  </a:cubicBezTo>
                  <a:cubicBezTo>
                    <a:pt x="423081" y="2679510"/>
                    <a:pt x="586854" y="2631743"/>
                    <a:pt x="696036" y="2606722"/>
                  </a:cubicBezTo>
                  <a:cubicBezTo>
                    <a:pt x="805218" y="2581701"/>
                    <a:pt x="882555" y="2511188"/>
                    <a:pt x="968991" y="2456597"/>
                  </a:cubicBezTo>
                  <a:cubicBezTo>
                    <a:pt x="1055427" y="2402006"/>
                    <a:pt x="1153236" y="2333767"/>
                    <a:pt x="1214651" y="2279176"/>
                  </a:cubicBezTo>
                  <a:cubicBezTo>
                    <a:pt x="1276066" y="2224585"/>
                    <a:pt x="1298812" y="2117678"/>
                    <a:pt x="1337481" y="2129051"/>
                  </a:cubicBezTo>
                  <a:cubicBezTo>
                    <a:pt x="1376150" y="2140424"/>
                    <a:pt x="1446663" y="2347415"/>
                    <a:pt x="1446663" y="2347415"/>
                  </a:cubicBezTo>
                  <a:lnTo>
                    <a:pt x="1446663" y="2347415"/>
                  </a:ln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619518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 33"/>
          <p:cNvSpPr/>
          <p:nvPr/>
        </p:nvSpPr>
        <p:spPr>
          <a:xfrm>
            <a:off x="562876" y="298996"/>
            <a:ext cx="1126901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Цель</a:t>
            </a:r>
            <a:r>
              <a:rPr lang="nb-NO" sz="2800" b="1" dirty="0" smtClean="0"/>
              <a:t> </a:t>
            </a:r>
            <a:r>
              <a:rPr lang="ru-RU" sz="2800" b="1" dirty="0" smtClean="0"/>
              <a:t>проекта:</a:t>
            </a:r>
          </a:p>
          <a:p>
            <a:pPr algn="ctr"/>
            <a:endParaRPr lang="en-US" sz="1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Мониторинг и разработка стратегии надзора за распространением клещей и за</a:t>
            </a:r>
            <a:r>
              <a:rPr lang="ru-RU" sz="2400" dirty="0" smtClean="0"/>
              <a:t> </a:t>
            </a:r>
            <a:r>
              <a:rPr lang="ru-RU" sz="2400" dirty="0" smtClean="0"/>
              <a:t>клещевыми заболеваниями </a:t>
            </a:r>
            <a:r>
              <a:rPr lang="ru-RU" sz="2400" dirty="0"/>
              <a:t>(</a:t>
            </a:r>
            <a:r>
              <a:rPr lang="ru-RU" sz="2400" dirty="0" smtClean="0"/>
              <a:t>КЗ</a:t>
            </a:r>
            <a:r>
              <a:rPr lang="ru-RU" sz="2400" dirty="0" smtClean="0"/>
              <a:t>) в регионе, </a:t>
            </a:r>
            <a:r>
              <a:rPr lang="ru-RU" sz="2400" dirty="0" smtClean="0"/>
              <a:t>такими как</a:t>
            </a:r>
            <a:r>
              <a:rPr lang="en-US" sz="2400" dirty="0" smtClean="0"/>
              <a:t> </a:t>
            </a:r>
            <a:r>
              <a:rPr lang="ru-RU" sz="2400" dirty="0" smtClean="0"/>
              <a:t>клещевой энцефалит</a:t>
            </a:r>
            <a:r>
              <a:rPr lang="en-US" sz="2400" dirty="0" smtClean="0"/>
              <a:t> (</a:t>
            </a:r>
            <a:r>
              <a:rPr lang="ru-RU" sz="2400" dirty="0" smtClean="0"/>
              <a:t>КЭ</a:t>
            </a:r>
            <a:r>
              <a:rPr lang="en-US" sz="2400" dirty="0" smtClean="0"/>
              <a:t>), </a:t>
            </a:r>
            <a:r>
              <a:rPr lang="ru-RU" sz="2400" dirty="0" smtClean="0"/>
              <a:t>клещевой </a:t>
            </a:r>
            <a:r>
              <a:rPr lang="ru-RU" sz="2400" dirty="0" err="1" smtClean="0"/>
              <a:t>боррелиоз</a:t>
            </a:r>
            <a:r>
              <a:rPr lang="en-US" sz="2400" dirty="0" smtClean="0"/>
              <a:t> (</a:t>
            </a:r>
            <a:r>
              <a:rPr lang="ru-RU" sz="2400" dirty="0" smtClean="0"/>
              <a:t>КБ</a:t>
            </a:r>
            <a:r>
              <a:rPr lang="en-US" sz="2400" dirty="0" smtClean="0"/>
              <a:t>), </a:t>
            </a:r>
            <a:r>
              <a:rPr lang="ru-RU" sz="2400" dirty="0" smtClean="0"/>
              <a:t>анаплазмоз </a:t>
            </a:r>
            <a:r>
              <a:rPr lang="en-US" sz="2400" dirty="0" smtClean="0"/>
              <a:t>(A) </a:t>
            </a:r>
            <a:r>
              <a:rPr lang="ru-RU" sz="2400" dirty="0" smtClean="0"/>
              <a:t>и </a:t>
            </a:r>
            <a:r>
              <a:rPr lang="ru-RU" sz="2400" dirty="0" smtClean="0"/>
              <a:t>другие.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Обмен методами осуществления анализов и знаниями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Повысить </a:t>
            </a:r>
            <a:r>
              <a:rPr lang="ru-RU" sz="2400" dirty="0" smtClean="0"/>
              <a:t>информированность о КЗ и патогенах, переносимых клещами, как среди населения</a:t>
            </a:r>
            <a:r>
              <a:rPr lang="en-US" sz="2400" dirty="0" smtClean="0"/>
              <a:t>, </a:t>
            </a:r>
            <a:r>
              <a:rPr lang="ru-RU" sz="2400" dirty="0" smtClean="0"/>
              <a:t>так и среди медицинских работников и в органах </a:t>
            </a:r>
            <a:r>
              <a:rPr lang="ru-RU" sz="2400" dirty="0" smtClean="0"/>
              <a:t>здравоохранения</a:t>
            </a:r>
            <a:r>
              <a:rPr lang="ru-RU" sz="2400" dirty="0"/>
              <a:t> </a:t>
            </a:r>
            <a:r>
              <a:rPr lang="ru-RU" sz="2400" dirty="0" smtClean="0"/>
              <a:t>в регионе и дать рекомендации по вакцинации.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ru-RU" sz="2400" dirty="0" smtClean="0"/>
              <a:t>Проект осуществлялся параллельно в Норвегии и России для установления единой методологии в обеих странах.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Методы сбора клещей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Методы анализа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Данные надзора за клещами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Новые знания о распространенности наиболее значимых</a:t>
            </a:r>
            <a:r>
              <a:rPr lang="ru-RU" sz="2400" dirty="0" smtClean="0"/>
              <a:t> </a:t>
            </a:r>
            <a:r>
              <a:rPr lang="ru-RU" sz="2400" dirty="0" smtClean="0"/>
              <a:t>клещевых </a:t>
            </a:r>
            <a:r>
              <a:rPr lang="ru-RU" sz="2400" dirty="0" smtClean="0"/>
              <a:t>патогенов в регионе: 3 подтипов вируса КЭ и </a:t>
            </a:r>
            <a:r>
              <a:rPr lang="ru-RU" sz="2400" dirty="0" err="1" smtClean="0"/>
              <a:t>боррелий</a:t>
            </a:r>
            <a:r>
              <a:rPr lang="ru-RU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0872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163239" y="3690267"/>
            <a:ext cx="118001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Обмен знаниями и повышение квалификации</a:t>
            </a:r>
            <a:r>
              <a:rPr lang="nb-NO" sz="2400" b="1" dirty="0" smtClean="0"/>
              <a:t>: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ru-RU" sz="2400" dirty="0" smtClean="0"/>
              <a:t>Оценка и выбор</a:t>
            </a:r>
            <a:r>
              <a:rPr lang="nb-NO" sz="2400" dirty="0" smtClean="0"/>
              <a:t> </a:t>
            </a:r>
            <a:r>
              <a:rPr lang="ru-RU" sz="2400" dirty="0" smtClean="0"/>
              <a:t>методологии анализа</a:t>
            </a:r>
            <a:r>
              <a:rPr lang="nb-NO" sz="2400" dirty="0" smtClean="0"/>
              <a:t>;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 исследовании использовались методы, применяемые в обеих странах</a:t>
            </a:r>
            <a:endParaRPr lang="nb-NO" sz="2400" dirty="0" smtClean="0"/>
          </a:p>
          <a:p>
            <a:pPr marL="742950" lvl="1" indent="-285750">
              <a:buFont typeface="Calibri" panose="020F0502020204030204" pitchFamily="34" charset="0"/>
              <a:buChar char="‒"/>
            </a:pPr>
            <a:endParaRPr lang="nb-NO" sz="2400" dirty="0" smtClean="0"/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ru-RU" sz="2400" dirty="0" smtClean="0"/>
              <a:t>Оценка методов сбора клещей и выбора мест сбора</a:t>
            </a:r>
            <a:r>
              <a:rPr lang="nb-NO" sz="2400" dirty="0" smtClean="0"/>
              <a:t>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Места, где зарегистрировано распространение вируса КЭ</a:t>
            </a:r>
            <a:r>
              <a:rPr lang="nb-NO" sz="2400" dirty="0" smtClean="0"/>
              <a:t>, </a:t>
            </a:r>
            <a:r>
              <a:rPr lang="ru-RU" sz="2400" dirty="0" err="1" smtClean="0"/>
              <a:t>боррелий</a:t>
            </a:r>
            <a:r>
              <a:rPr lang="ru-RU" sz="2400" dirty="0" smtClean="0"/>
              <a:t> и других патогенов</a:t>
            </a:r>
            <a:endParaRPr lang="nb-NO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42" y="211883"/>
            <a:ext cx="4167570" cy="3125677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163239" y="1519242"/>
            <a:ext cx="332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Сбор клещей в области </a:t>
            </a:r>
            <a:r>
              <a:rPr lang="ru-RU" sz="2400" b="1" dirty="0" err="1" smtClean="0"/>
              <a:t>Мандал</a:t>
            </a:r>
            <a:r>
              <a:rPr lang="ru-RU" sz="2400" b="1" dirty="0" smtClean="0"/>
              <a:t> в 2016 г.</a:t>
            </a:r>
            <a:endParaRPr lang="nb-NO" sz="2400" b="1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639" y="211884"/>
            <a:ext cx="4167567" cy="312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68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61195" y="520675"/>
            <a:ext cx="11818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Данные </a:t>
            </a:r>
            <a:r>
              <a:rPr lang="ru-RU" b="1" dirty="0" err="1" smtClean="0"/>
              <a:t>эпиднадзора</a:t>
            </a:r>
            <a:r>
              <a:rPr lang="ru-RU" b="1" dirty="0" smtClean="0"/>
              <a:t> за клещами</a:t>
            </a:r>
            <a:r>
              <a:rPr lang="en-US" dirty="0" smtClean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Ареалы распространения клещей в рамках проекта</a:t>
            </a:r>
            <a:r>
              <a:rPr lang="en-US" dirty="0" smtClean="0"/>
              <a:t>: </a:t>
            </a:r>
            <a:endParaRPr lang="en-US" dirty="0"/>
          </a:p>
          <a:p>
            <a:r>
              <a:rPr lang="en-US" dirty="0"/>
              <a:t>	</a:t>
            </a:r>
            <a:r>
              <a:rPr lang="ru-RU" dirty="0" smtClean="0"/>
              <a:t>в Норвегии</a:t>
            </a:r>
            <a:r>
              <a:rPr lang="en-US" dirty="0" smtClean="0"/>
              <a:t>: </a:t>
            </a:r>
            <a:r>
              <a:rPr lang="ru-RU" dirty="0" smtClean="0"/>
              <a:t>от </a:t>
            </a:r>
            <a:r>
              <a:rPr lang="en-US" dirty="0" smtClean="0"/>
              <a:t>58°</a:t>
            </a:r>
            <a:r>
              <a:rPr lang="ru-RU" dirty="0" smtClean="0"/>
              <a:t>северной широты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Мандале</a:t>
            </a:r>
            <a:r>
              <a:rPr lang="ru-RU" dirty="0" smtClean="0"/>
              <a:t> до</a:t>
            </a:r>
            <a:r>
              <a:rPr lang="en-US" dirty="0" smtClean="0"/>
              <a:t> 65°</a:t>
            </a:r>
            <a:r>
              <a:rPr lang="ru-RU" dirty="0" smtClean="0"/>
              <a:t> северной широты в</a:t>
            </a:r>
            <a:r>
              <a:rPr lang="en-US" dirty="0" smtClean="0"/>
              <a:t> </a:t>
            </a:r>
            <a:r>
              <a:rPr lang="ru-RU" dirty="0" smtClean="0"/>
              <a:t>административного центра 	</a:t>
            </a:r>
            <a:r>
              <a:rPr lang="ru-RU" dirty="0" err="1" smtClean="0"/>
              <a:t>Брённёйсунд</a:t>
            </a:r>
            <a:endParaRPr lang="en-US" dirty="0"/>
          </a:p>
          <a:p>
            <a:r>
              <a:rPr lang="en-US" dirty="0"/>
              <a:t>	</a:t>
            </a:r>
            <a:r>
              <a:rPr lang="ru-RU" dirty="0" smtClean="0"/>
              <a:t>в России</a:t>
            </a:r>
            <a:r>
              <a:rPr lang="en-US" dirty="0" smtClean="0"/>
              <a:t>: </a:t>
            </a:r>
            <a:r>
              <a:rPr lang="ru-RU" dirty="0" smtClean="0"/>
              <a:t>от</a:t>
            </a:r>
            <a:r>
              <a:rPr lang="en-US" dirty="0" smtClean="0"/>
              <a:t> 57°</a:t>
            </a:r>
            <a:r>
              <a:rPr lang="ru-RU" dirty="0"/>
              <a:t>северной широты в </a:t>
            </a:r>
            <a:r>
              <a:rPr lang="ru-RU" dirty="0" smtClean="0"/>
              <a:t>Псковской области до</a:t>
            </a:r>
            <a:r>
              <a:rPr lang="en-US" dirty="0" smtClean="0"/>
              <a:t> 64°</a:t>
            </a:r>
            <a:r>
              <a:rPr lang="ru-RU" dirty="0"/>
              <a:t> северной широты </a:t>
            </a:r>
            <a:r>
              <a:rPr lang="ru-RU" dirty="0" smtClean="0"/>
              <a:t>в местечке </a:t>
            </a:r>
            <a:r>
              <a:rPr lang="ru-RU" dirty="0" err="1" smtClean="0"/>
              <a:t>Зачапино</a:t>
            </a:r>
            <a:r>
              <a:rPr lang="en-US" dirty="0" smtClean="0"/>
              <a:t>, </a:t>
            </a:r>
            <a:r>
              <a:rPr lang="ru-RU" dirty="0" smtClean="0"/>
              <a:t>  	Приморского района Архангельской области</a:t>
            </a:r>
            <a:endParaRPr lang="nb-NO" dirty="0"/>
          </a:p>
        </p:txBody>
      </p:sp>
      <p:grpSp>
        <p:nvGrpSpPr>
          <p:cNvPr id="3" name="Gruppe 2"/>
          <p:cNvGrpSpPr/>
          <p:nvPr/>
        </p:nvGrpSpPr>
        <p:grpSpPr>
          <a:xfrm>
            <a:off x="586978" y="2510164"/>
            <a:ext cx="11330221" cy="3657630"/>
            <a:chOff x="682392" y="1241946"/>
            <a:chExt cx="10869398" cy="4207423"/>
          </a:xfrm>
        </p:grpSpPr>
        <p:grpSp>
          <p:nvGrpSpPr>
            <p:cNvPr id="4" name="Gruppe 3"/>
            <p:cNvGrpSpPr/>
            <p:nvPr/>
          </p:nvGrpSpPr>
          <p:grpSpPr>
            <a:xfrm>
              <a:off x="682392" y="1241946"/>
              <a:ext cx="10869398" cy="4207423"/>
              <a:chOff x="0" y="1498080"/>
              <a:chExt cx="13718402" cy="5831415"/>
            </a:xfrm>
          </p:grpSpPr>
          <p:pic>
            <p:nvPicPr>
              <p:cNvPr id="6" name="Bilde 5"/>
              <p:cNvPicPr>
                <a:picLocks noChangeAspect="1"/>
              </p:cNvPicPr>
              <p:nvPr/>
            </p:nvPicPr>
            <p:blipFill rotWithShape="1">
              <a:blip r:embed="rId2"/>
              <a:srcRect l="1776" t="684" r="-174" b="1"/>
              <a:stretch/>
            </p:blipFill>
            <p:spPr>
              <a:xfrm>
                <a:off x="0" y="1498080"/>
                <a:ext cx="13718402" cy="5636851"/>
              </a:xfrm>
              <a:prstGeom prst="rect">
                <a:avLst/>
              </a:prstGeom>
            </p:spPr>
          </p:pic>
          <p:grpSp>
            <p:nvGrpSpPr>
              <p:cNvPr id="7" name="Gruppe 6"/>
              <p:cNvGrpSpPr/>
              <p:nvPr/>
            </p:nvGrpSpPr>
            <p:grpSpPr>
              <a:xfrm>
                <a:off x="1136562" y="1968767"/>
                <a:ext cx="12488199" cy="5360728"/>
                <a:chOff x="1136562" y="1968767"/>
                <a:chExt cx="12488199" cy="5360728"/>
              </a:xfrm>
            </p:grpSpPr>
            <p:sp>
              <p:nvSpPr>
                <p:cNvPr id="8" name="TekstSylinder 7"/>
                <p:cNvSpPr txBox="1"/>
                <p:nvPr/>
              </p:nvSpPr>
              <p:spPr>
                <a:xfrm>
                  <a:off x="1136562" y="1968767"/>
                  <a:ext cx="101027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sz="1200" dirty="0" smtClean="0"/>
                    <a:t>Brønnøysund</a:t>
                  </a:r>
                  <a:endParaRPr lang="nb-NO" sz="1200" dirty="0"/>
                </a:p>
              </p:txBody>
            </p:sp>
            <p:cxnSp>
              <p:nvCxnSpPr>
                <p:cNvPr id="9" name="Rett pil 8"/>
                <p:cNvCxnSpPr/>
                <p:nvPr/>
              </p:nvCxnSpPr>
              <p:spPr>
                <a:xfrm flipV="1">
                  <a:off x="2153993" y="2007404"/>
                  <a:ext cx="321971" cy="6439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kstSylinder 10"/>
                <p:cNvSpPr txBox="1"/>
                <p:nvPr/>
              </p:nvSpPr>
              <p:spPr>
                <a:xfrm>
                  <a:off x="8874618" y="2838194"/>
                  <a:ext cx="146367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b="1" dirty="0" smtClean="0"/>
                    <a:t>The Republic </a:t>
                  </a:r>
                </a:p>
                <a:p>
                  <a:r>
                    <a:rPr lang="nb-NO" b="1" dirty="0" err="1" smtClean="0"/>
                    <a:t>of</a:t>
                  </a:r>
                  <a:r>
                    <a:rPr lang="nb-NO" b="1" dirty="0" smtClean="0"/>
                    <a:t> Karelia</a:t>
                  </a:r>
                  <a:endParaRPr lang="nb-NO" b="1" dirty="0"/>
                </a:p>
              </p:txBody>
            </p:sp>
            <p:sp>
              <p:nvSpPr>
                <p:cNvPr id="13" name="TekstSylinder 12"/>
                <p:cNvSpPr txBox="1"/>
                <p:nvPr/>
              </p:nvSpPr>
              <p:spPr>
                <a:xfrm>
                  <a:off x="7691908" y="5961216"/>
                  <a:ext cx="1152696" cy="13682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b="1" dirty="0" smtClean="0"/>
                    <a:t>Pskov </a:t>
                  </a:r>
                </a:p>
                <a:p>
                  <a:r>
                    <a:rPr lang="nb-NO" b="1" dirty="0"/>
                    <a:t>o</a:t>
                  </a:r>
                  <a:r>
                    <a:rPr lang="nb-NO" b="1" dirty="0" smtClean="0"/>
                    <a:t>blast</a:t>
                  </a:r>
                  <a:endParaRPr lang="nb-NO" b="1" dirty="0"/>
                </a:p>
              </p:txBody>
            </p:sp>
            <p:sp>
              <p:nvSpPr>
                <p:cNvPr id="14" name="TekstSylinder 13"/>
                <p:cNvSpPr txBox="1"/>
                <p:nvPr/>
              </p:nvSpPr>
              <p:spPr>
                <a:xfrm>
                  <a:off x="6652477" y="4458295"/>
                  <a:ext cx="2139223" cy="13682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b="1" dirty="0" smtClean="0"/>
                    <a:t>City </a:t>
                  </a:r>
                  <a:r>
                    <a:rPr lang="nb-NO" b="1" dirty="0" err="1" smtClean="0"/>
                    <a:t>of</a:t>
                  </a:r>
                  <a:r>
                    <a:rPr lang="nb-NO" b="1" dirty="0" smtClean="0"/>
                    <a:t> </a:t>
                  </a:r>
                  <a:r>
                    <a:rPr lang="nb-NO" b="1" dirty="0" err="1" smtClean="0"/>
                    <a:t>St.Petersburg</a:t>
                  </a:r>
                  <a:endParaRPr lang="nb-NO" b="1" dirty="0"/>
                </a:p>
              </p:txBody>
            </p:sp>
            <p:cxnSp>
              <p:nvCxnSpPr>
                <p:cNvPr id="15" name="Rett pil 14"/>
                <p:cNvCxnSpPr/>
                <p:nvPr/>
              </p:nvCxnSpPr>
              <p:spPr>
                <a:xfrm>
                  <a:off x="7625278" y="4893649"/>
                  <a:ext cx="799394" cy="3726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kstSylinder 15"/>
                <p:cNvSpPr txBox="1"/>
                <p:nvPr/>
              </p:nvSpPr>
              <p:spPr>
                <a:xfrm>
                  <a:off x="8812375" y="4591897"/>
                  <a:ext cx="1726364" cy="13682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b="1" dirty="0" smtClean="0"/>
                    <a:t>Leningrad </a:t>
                  </a:r>
                </a:p>
                <a:p>
                  <a:r>
                    <a:rPr lang="nb-NO" b="1" dirty="0" smtClean="0"/>
                    <a:t>oblast</a:t>
                  </a:r>
                  <a:endParaRPr lang="nb-NO" b="1" dirty="0"/>
                </a:p>
              </p:txBody>
            </p:sp>
            <p:sp>
              <p:nvSpPr>
                <p:cNvPr id="17" name="TekstSylinder 16"/>
                <p:cNvSpPr txBox="1"/>
                <p:nvPr/>
              </p:nvSpPr>
              <p:spPr>
                <a:xfrm>
                  <a:off x="11555966" y="3004576"/>
                  <a:ext cx="2068795" cy="13682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b="1" dirty="0" smtClean="0"/>
                    <a:t>Arkhangelsk </a:t>
                  </a:r>
                </a:p>
                <a:p>
                  <a:r>
                    <a:rPr lang="nb-NO" b="1" dirty="0"/>
                    <a:t>o</a:t>
                  </a:r>
                  <a:r>
                    <a:rPr lang="nb-NO" b="1" dirty="0" smtClean="0"/>
                    <a:t>blast</a:t>
                  </a:r>
                  <a:endParaRPr lang="nb-NO" b="1" dirty="0"/>
                </a:p>
              </p:txBody>
            </p:sp>
          </p:grpSp>
        </p:grpSp>
        <p:sp>
          <p:nvSpPr>
            <p:cNvPr id="5" name="Frihåndsform 4"/>
            <p:cNvSpPr/>
            <p:nvPr/>
          </p:nvSpPr>
          <p:spPr>
            <a:xfrm>
              <a:off x="968991" y="1719618"/>
              <a:ext cx="1760561" cy="2645378"/>
            </a:xfrm>
            <a:custGeom>
              <a:avLst/>
              <a:gdLst>
                <a:gd name="connsiteX0" fmla="*/ 1760561 w 1760561"/>
                <a:gd name="connsiteY0" fmla="*/ 0 h 2645378"/>
                <a:gd name="connsiteX1" fmla="*/ 914400 w 1760561"/>
                <a:gd name="connsiteY1" fmla="*/ 668740 h 2645378"/>
                <a:gd name="connsiteX2" fmla="*/ 95534 w 1760561"/>
                <a:gd name="connsiteY2" fmla="*/ 1160060 h 2645378"/>
                <a:gd name="connsiteX3" fmla="*/ 40943 w 1760561"/>
                <a:gd name="connsiteY3" fmla="*/ 2169994 h 2645378"/>
                <a:gd name="connsiteX4" fmla="*/ 313899 w 1760561"/>
                <a:gd name="connsiteY4" fmla="*/ 2606722 h 2645378"/>
                <a:gd name="connsiteX5" fmla="*/ 696036 w 1760561"/>
                <a:gd name="connsiteY5" fmla="*/ 2606722 h 2645378"/>
                <a:gd name="connsiteX6" fmla="*/ 968991 w 1760561"/>
                <a:gd name="connsiteY6" fmla="*/ 2456597 h 2645378"/>
                <a:gd name="connsiteX7" fmla="*/ 1214651 w 1760561"/>
                <a:gd name="connsiteY7" fmla="*/ 2279176 h 2645378"/>
                <a:gd name="connsiteX8" fmla="*/ 1337481 w 1760561"/>
                <a:gd name="connsiteY8" fmla="*/ 2129051 h 2645378"/>
                <a:gd name="connsiteX9" fmla="*/ 1446663 w 1760561"/>
                <a:gd name="connsiteY9" fmla="*/ 2347415 h 2645378"/>
                <a:gd name="connsiteX10" fmla="*/ 1446663 w 1760561"/>
                <a:gd name="connsiteY10" fmla="*/ 2347415 h 264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0561" h="2645378">
                  <a:moveTo>
                    <a:pt x="1760561" y="0"/>
                  </a:moveTo>
                  <a:cubicBezTo>
                    <a:pt x="1476232" y="237698"/>
                    <a:pt x="1191904" y="475397"/>
                    <a:pt x="914400" y="668740"/>
                  </a:cubicBezTo>
                  <a:cubicBezTo>
                    <a:pt x="636896" y="862083"/>
                    <a:pt x="241110" y="909851"/>
                    <a:pt x="95534" y="1160060"/>
                  </a:cubicBezTo>
                  <a:cubicBezTo>
                    <a:pt x="-50042" y="1410269"/>
                    <a:pt x="4549" y="1928884"/>
                    <a:pt x="40943" y="2169994"/>
                  </a:cubicBezTo>
                  <a:cubicBezTo>
                    <a:pt x="77337" y="2411104"/>
                    <a:pt x="204717" y="2533934"/>
                    <a:pt x="313899" y="2606722"/>
                  </a:cubicBezTo>
                  <a:cubicBezTo>
                    <a:pt x="423081" y="2679510"/>
                    <a:pt x="586854" y="2631743"/>
                    <a:pt x="696036" y="2606722"/>
                  </a:cubicBezTo>
                  <a:cubicBezTo>
                    <a:pt x="805218" y="2581701"/>
                    <a:pt x="882555" y="2511188"/>
                    <a:pt x="968991" y="2456597"/>
                  </a:cubicBezTo>
                  <a:cubicBezTo>
                    <a:pt x="1055427" y="2402006"/>
                    <a:pt x="1153236" y="2333767"/>
                    <a:pt x="1214651" y="2279176"/>
                  </a:cubicBezTo>
                  <a:cubicBezTo>
                    <a:pt x="1276066" y="2224585"/>
                    <a:pt x="1298812" y="2117678"/>
                    <a:pt x="1337481" y="2129051"/>
                  </a:cubicBezTo>
                  <a:cubicBezTo>
                    <a:pt x="1376150" y="2140424"/>
                    <a:pt x="1446663" y="2347415"/>
                    <a:pt x="1446663" y="2347415"/>
                  </a:cubicBezTo>
                  <a:lnTo>
                    <a:pt x="1446663" y="2347415"/>
                  </a:ln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cxnSp>
        <p:nvCxnSpPr>
          <p:cNvPr id="21" name="Rett pil 20"/>
          <p:cNvCxnSpPr/>
          <p:nvPr/>
        </p:nvCxnSpPr>
        <p:spPr>
          <a:xfrm flipH="1">
            <a:off x="9594376" y="3398293"/>
            <a:ext cx="368490" cy="818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kstSylinder 22"/>
          <p:cNvSpPr txBox="1"/>
          <p:nvPr/>
        </p:nvSpPr>
        <p:spPr>
          <a:xfrm>
            <a:off x="9962866" y="3220870"/>
            <a:ext cx="1039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 smtClean="0"/>
              <a:t>Zachapino</a:t>
            </a:r>
            <a:endParaRPr lang="nb-NO" sz="1600" dirty="0"/>
          </a:p>
        </p:txBody>
      </p:sp>
      <p:cxnSp>
        <p:nvCxnSpPr>
          <p:cNvPr id="25" name="Rett pil 24"/>
          <p:cNvCxnSpPr/>
          <p:nvPr/>
        </p:nvCxnSpPr>
        <p:spPr>
          <a:xfrm flipV="1">
            <a:off x="1173707" y="5225119"/>
            <a:ext cx="163774" cy="2203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kstSylinder 25"/>
          <p:cNvSpPr txBox="1"/>
          <p:nvPr/>
        </p:nvSpPr>
        <p:spPr>
          <a:xfrm>
            <a:off x="764275" y="5459103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Mandal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260404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624973" y="140021"/>
            <a:ext cx="784963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 smtClean="0"/>
          </a:p>
          <a:p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ru-RU" sz="2000" b="1" dirty="0" smtClean="0"/>
              <a:t>В России</a:t>
            </a:r>
            <a:r>
              <a:rPr lang="en-US" sz="2000" b="1" dirty="0" smtClean="0"/>
              <a:t>:</a:t>
            </a:r>
            <a:r>
              <a:rPr lang="en-US" dirty="0" smtClean="0"/>
              <a:t> </a:t>
            </a:r>
            <a:r>
              <a:rPr lang="ru-RU" dirty="0" smtClean="0"/>
              <a:t>все клещи из Архангельской области 			и большинство клещей из других областей были </a:t>
            </a:r>
            <a:r>
              <a:rPr lang="en-US" dirty="0" smtClean="0"/>
              <a:t> 			</a:t>
            </a:r>
            <a:r>
              <a:rPr lang="ru-RU" dirty="0" smtClean="0"/>
              <a:t>типа </a:t>
            </a:r>
            <a:r>
              <a:rPr lang="en-US" i="1" dirty="0" smtClean="0"/>
              <a:t>I. </a:t>
            </a:r>
            <a:r>
              <a:rPr lang="en-US" i="1" dirty="0" err="1" smtClean="0"/>
              <a:t>perculcatus</a:t>
            </a:r>
            <a:endParaRPr lang="en-US" dirty="0" smtClean="0"/>
          </a:p>
          <a:p>
            <a:r>
              <a:rPr lang="en-US" dirty="0" smtClean="0"/>
              <a:t>			</a:t>
            </a:r>
            <a:r>
              <a:rPr lang="ru-RU" dirty="0" smtClean="0"/>
              <a:t>Мы выявили взрослых клещей и нимф во всех 			местах сбора.</a:t>
            </a:r>
            <a:r>
              <a:rPr lang="en-US" dirty="0" smtClean="0"/>
              <a:t> </a:t>
            </a:r>
            <a:r>
              <a:rPr lang="ru-RU" dirty="0" smtClean="0"/>
              <a:t>В Архангельской области клещей 			собирали вплоть до Приморского района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	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ru-RU" sz="2000" b="1" dirty="0" smtClean="0"/>
              <a:t>В Норвегии</a:t>
            </a:r>
            <a:r>
              <a:rPr lang="en-US" sz="2000" b="1" dirty="0" smtClean="0"/>
              <a:t>: </a:t>
            </a:r>
            <a:r>
              <a:rPr lang="ru-RU" dirty="0" smtClean="0"/>
              <a:t>все клещи были типа</a:t>
            </a:r>
            <a:br>
              <a:rPr lang="ru-RU" dirty="0" smtClean="0"/>
            </a:br>
            <a:r>
              <a:rPr lang="en-US" i="1" dirty="0" err="1" smtClean="0"/>
              <a:t>I.ricinus</a:t>
            </a:r>
            <a:r>
              <a:rPr lang="en-US" dirty="0"/>
              <a:t>. </a:t>
            </a:r>
            <a:endParaRPr lang="en-US" sz="2400" b="1" dirty="0" smtClean="0"/>
          </a:p>
          <a:p>
            <a:r>
              <a:rPr lang="ru-RU" dirty="0" smtClean="0"/>
              <a:t>Были устойчивые популяции клещей</a:t>
            </a:r>
            <a:r>
              <a:rPr lang="en-US" dirty="0" smtClean="0"/>
              <a:t> </a:t>
            </a:r>
          </a:p>
          <a:p>
            <a:r>
              <a:rPr lang="ru-RU" dirty="0" smtClean="0"/>
              <a:t>на всех стадиях развития вплоть до </a:t>
            </a:r>
            <a:br>
              <a:rPr lang="ru-RU" dirty="0" smtClean="0"/>
            </a:br>
            <a:r>
              <a:rPr lang="ru-RU" dirty="0" smtClean="0"/>
              <a:t>коммуны </a:t>
            </a:r>
            <a:r>
              <a:rPr lang="ru-RU" dirty="0" err="1" smtClean="0"/>
              <a:t>Брённёй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 smtClean="0"/>
          </a:p>
        </p:txBody>
      </p:sp>
      <p:grpSp>
        <p:nvGrpSpPr>
          <p:cNvPr id="3" name="Gruppe 2"/>
          <p:cNvGrpSpPr/>
          <p:nvPr/>
        </p:nvGrpSpPr>
        <p:grpSpPr>
          <a:xfrm>
            <a:off x="8429277" y="844326"/>
            <a:ext cx="2051980" cy="2853223"/>
            <a:chOff x="6421983" y="1243031"/>
            <a:chExt cx="1893690" cy="2134193"/>
          </a:xfrm>
        </p:grpSpPr>
        <p:pic>
          <p:nvPicPr>
            <p:cNvPr id="4" name="Picture 2" descr="https://upload.wikimedia.org/wikipedia/commons/4/4c/Ixodes_persulcatusF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1983" y="1243031"/>
              <a:ext cx="1893690" cy="1836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kstSylinder 4"/>
            <p:cNvSpPr txBox="1"/>
            <p:nvPr/>
          </p:nvSpPr>
          <p:spPr>
            <a:xfrm>
              <a:off x="6665496" y="3007892"/>
              <a:ext cx="14271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I. </a:t>
              </a:r>
              <a:r>
                <a:rPr lang="en-US" i="1" dirty="0" err="1"/>
                <a:t>perculcatus</a:t>
              </a:r>
              <a:endParaRPr lang="nb-NO" dirty="0"/>
            </a:p>
          </p:txBody>
        </p:sp>
      </p:grpSp>
      <p:grpSp>
        <p:nvGrpSpPr>
          <p:cNvPr id="6" name="Gruppe 5"/>
          <p:cNvGrpSpPr/>
          <p:nvPr/>
        </p:nvGrpSpPr>
        <p:grpSpPr>
          <a:xfrm>
            <a:off x="4549789" y="3065582"/>
            <a:ext cx="2149472" cy="2858277"/>
            <a:chOff x="9264316" y="1243031"/>
            <a:chExt cx="1983661" cy="2137973"/>
          </a:xfrm>
        </p:grpSpPr>
        <p:sp>
          <p:nvSpPr>
            <p:cNvPr id="7" name="TekstSylinder 6"/>
            <p:cNvSpPr txBox="1"/>
            <p:nvPr/>
          </p:nvSpPr>
          <p:spPr>
            <a:xfrm>
              <a:off x="9745886" y="3011672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/>
                <a:t>I.ricinus</a:t>
              </a:r>
              <a:r>
                <a:rPr lang="en-US" dirty="0"/>
                <a:t>. </a:t>
              </a:r>
              <a:endParaRPr lang="en-US" sz="2400" b="1" dirty="0"/>
            </a:p>
          </p:txBody>
        </p:sp>
        <p:pic>
          <p:nvPicPr>
            <p:cNvPr id="8" name="Bilde 7"/>
            <p:cNvPicPr>
              <a:picLocks noChangeAspect="1"/>
            </p:cNvPicPr>
            <p:nvPr/>
          </p:nvPicPr>
          <p:blipFill rotWithShape="1">
            <a:blip r:embed="rId3"/>
            <a:srcRect l="16039" r="15993"/>
            <a:stretch/>
          </p:blipFill>
          <p:spPr>
            <a:xfrm>
              <a:off x="9264316" y="1243031"/>
              <a:ext cx="1983661" cy="1836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4776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/>
          <p:cNvGrpSpPr/>
          <p:nvPr/>
        </p:nvGrpSpPr>
        <p:grpSpPr>
          <a:xfrm>
            <a:off x="171749" y="743684"/>
            <a:ext cx="11183188" cy="5298274"/>
            <a:chOff x="171749" y="743684"/>
            <a:chExt cx="11183188" cy="5298274"/>
          </a:xfrm>
        </p:grpSpPr>
        <p:pic>
          <p:nvPicPr>
            <p:cNvPr id="3" name="Bilde 2"/>
            <p:cNvPicPr/>
            <p:nvPr/>
          </p:nvPicPr>
          <p:blipFill rotWithShape="1">
            <a:blip r:embed="rId2"/>
            <a:srcRect l="46298" t="16139" r="22120" b="17460"/>
            <a:stretch/>
          </p:blipFill>
          <p:spPr bwMode="auto">
            <a:xfrm>
              <a:off x="254118" y="2039814"/>
              <a:ext cx="3686175" cy="400214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TekstSylinder 3"/>
            <p:cNvSpPr txBox="1"/>
            <p:nvPr/>
          </p:nvSpPr>
          <p:spPr>
            <a:xfrm>
              <a:off x="171749" y="2041611"/>
              <a:ext cx="23265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>
                  <a:solidFill>
                    <a:srgbClr val="FFFF00"/>
                  </a:solidFill>
                </a:rPr>
                <a:t>T</a:t>
              </a:r>
              <a:r>
                <a:rPr lang="nb-NO" dirty="0" smtClean="0">
                  <a:solidFill>
                    <a:srgbClr val="FFFF00"/>
                  </a:solidFill>
                </a:rPr>
                <a:t>he Republic </a:t>
              </a:r>
              <a:r>
                <a:rPr lang="nb-NO" dirty="0" err="1" smtClean="0">
                  <a:solidFill>
                    <a:srgbClr val="FFFF00"/>
                  </a:solidFill>
                </a:rPr>
                <a:t>of</a:t>
              </a:r>
              <a:r>
                <a:rPr lang="nb-NO" dirty="0" smtClean="0">
                  <a:solidFill>
                    <a:srgbClr val="FFFF00"/>
                  </a:solidFill>
                </a:rPr>
                <a:t> Karelia</a:t>
              </a:r>
              <a:endParaRPr lang="nb-NO" dirty="0">
                <a:solidFill>
                  <a:srgbClr val="FFFF00"/>
                </a:solidFill>
              </a:endParaRPr>
            </a:p>
          </p:txBody>
        </p:sp>
        <p:pic>
          <p:nvPicPr>
            <p:cNvPr id="5" name="Bilde 4"/>
            <p:cNvPicPr/>
            <p:nvPr/>
          </p:nvPicPr>
          <p:blipFill rotWithShape="1">
            <a:blip r:embed="rId3"/>
            <a:srcRect l="13710" t="23773" b="11232"/>
            <a:stretch/>
          </p:blipFill>
          <p:spPr bwMode="auto">
            <a:xfrm>
              <a:off x="4706835" y="1198178"/>
              <a:ext cx="6648102" cy="48437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" name="Rett linje 5"/>
            <p:cNvCxnSpPr/>
            <p:nvPr/>
          </p:nvCxnSpPr>
          <p:spPr>
            <a:xfrm>
              <a:off x="3940293" y="2039813"/>
              <a:ext cx="3484089" cy="228652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Rett linje 6"/>
            <p:cNvCxnSpPr/>
            <p:nvPr/>
          </p:nvCxnSpPr>
          <p:spPr>
            <a:xfrm flipV="1">
              <a:off x="3940293" y="4421875"/>
              <a:ext cx="3443146" cy="162008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TekstSylinder 7"/>
            <p:cNvSpPr txBox="1"/>
            <p:nvPr/>
          </p:nvSpPr>
          <p:spPr>
            <a:xfrm>
              <a:off x="5322627" y="1235576"/>
              <a:ext cx="42785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err="1" smtClean="0">
                  <a:solidFill>
                    <a:srgbClr val="00B050"/>
                  </a:solidFill>
                </a:rPr>
                <a:t>St.Petersburg</a:t>
              </a:r>
              <a:r>
                <a:rPr lang="nb-NO" dirty="0" smtClean="0">
                  <a:solidFill>
                    <a:srgbClr val="00B050"/>
                  </a:solidFill>
                </a:rPr>
                <a:t>, </a:t>
              </a:r>
              <a:r>
                <a:rPr lang="nb-NO" b="1" dirty="0" smtClean="0">
                  <a:solidFill>
                    <a:srgbClr val="FF0000"/>
                  </a:solidFill>
                </a:rPr>
                <a:t>Arkhangelsk</a:t>
              </a:r>
              <a:r>
                <a:rPr lang="nb-NO" dirty="0" smtClean="0"/>
                <a:t>,</a:t>
              </a:r>
              <a:r>
                <a:rPr lang="nb-NO" dirty="0" smtClean="0">
                  <a:solidFill>
                    <a:srgbClr val="00B050"/>
                  </a:solidFill>
                </a:rPr>
                <a:t> </a:t>
              </a:r>
              <a:r>
                <a:rPr lang="nb-NO" dirty="0" smtClean="0">
                  <a:solidFill>
                    <a:srgbClr val="FFFF00"/>
                  </a:solidFill>
                </a:rPr>
                <a:t>(2015</a:t>
              </a:r>
              <a:r>
                <a:rPr lang="nb-NO" dirty="0" smtClean="0">
                  <a:solidFill>
                    <a:srgbClr val="FF0000"/>
                  </a:solidFill>
                </a:rPr>
                <a:t>/2016)</a:t>
              </a:r>
              <a:endParaRPr lang="nb-NO" dirty="0">
                <a:solidFill>
                  <a:srgbClr val="FF0000"/>
                </a:solidFill>
              </a:endParaRPr>
            </a:p>
          </p:txBody>
        </p:sp>
        <p:sp>
          <p:nvSpPr>
            <p:cNvPr id="9" name="TekstSylinder 8"/>
            <p:cNvSpPr txBox="1"/>
            <p:nvPr/>
          </p:nvSpPr>
          <p:spPr>
            <a:xfrm>
              <a:off x="485615" y="743684"/>
              <a:ext cx="4660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/>
                <a:t>Некоторые места сбора клещей в России</a:t>
              </a:r>
              <a:endParaRPr lang="nb-NO" sz="20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390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e 15"/>
          <p:cNvGrpSpPr/>
          <p:nvPr/>
        </p:nvGrpSpPr>
        <p:grpSpPr>
          <a:xfrm>
            <a:off x="0" y="191070"/>
            <a:ext cx="11908143" cy="5913756"/>
            <a:chOff x="433137" y="1138944"/>
            <a:chExt cx="11476428" cy="4965881"/>
          </a:xfrm>
        </p:grpSpPr>
        <p:sp>
          <p:nvSpPr>
            <p:cNvPr id="2" name="TekstSylinder 1"/>
            <p:cNvSpPr txBox="1"/>
            <p:nvPr/>
          </p:nvSpPr>
          <p:spPr>
            <a:xfrm>
              <a:off x="4946983" y="1965674"/>
              <a:ext cx="6962582" cy="3062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dirty="0" smtClean="0"/>
                <a:t>В</a:t>
              </a:r>
              <a:r>
                <a:rPr lang="nb-NO" dirty="0" smtClean="0"/>
                <a:t> 2014</a:t>
              </a:r>
              <a:r>
                <a:rPr lang="ru-RU" dirty="0" smtClean="0"/>
                <a:t> г. собрано </a:t>
              </a:r>
              <a:r>
                <a:rPr lang="nb-NO" dirty="0" smtClean="0"/>
                <a:t> </a:t>
              </a:r>
              <a:r>
                <a:rPr lang="en-US" dirty="0" smtClean="0"/>
                <a:t>17.690 </a:t>
              </a:r>
              <a:r>
                <a:rPr lang="ru-RU" dirty="0" smtClean="0"/>
                <a:t>нимф и</a:t>
              </a:r>
              <a:r>
                <a:rPr lang="en-US" dirty="0" smtClean="0"/>
                <a:t> </a:t>
              </a:r>
              <a:r>
                <a:rPr lang="en-US" dirty="0"/>
                <a:t>886 </a:t>
              </a:r>
              <a:r>
                <a:rPr lang="ru-RU" dirty="0" smtClean="0"/>
                <a:t>взрослых клещей в южной Норвегии</a:t>
              </a:r>
              <a:r>
                <a:rPr lang="en-US" dirty="0" smtClean="0"/>
                <a:t>, </a:t>
              </a:r>
              <a:r>
                <a:rPr lang="ru-RU" dirty="0" smtClean="0"/>
                <a:t>в областях </a:t>
              </a:r>
              <a:r>
                <a:rPr lang="ru-RU" dirty="0" err="1" smtClean="0"/>
                <a:t>Рогаланд</a:t>
              </a:r>
              <a:r>
                <a:rPr lang="en-US" dirty="0" smtClean="0"/>
                <a:t>, </a:t>
              </a:r>
              <a:r>
                <a:rPr lang="ru-RU" dirty="0" err="1" smtClean="0"/>
                <a:t>Хордаланд</a:t>
              </a:r>
              <a:r>
                <a:rPr lang="en-US" dirty="0" smtClean="0"/>
                <a:t>, </a:t>
              </a:r>
              <a:r>
                <a:rPr lang="ru-RU" dirty="0" err="1" smtClean="0"/>
                <a:t>Сёр-Тронделаг</a:t>
              </a:r>
              <a:r>
                <a:rPr lang="ru-RU" dirty="0" smtClean="0"/>
                <a:t> и </a:t>
              </a:r>
              <a:r>
                <a:rPr lang="ru-RU" dirty="0" err="1" smtClean="0"/>
                <a:t>Мёре-ог-Ромсдал</a:t>
              </a:r>
              <a:r>
                <a:rPr lang="en-US" dirty="0" smtClean="0"/>
                <a:t>. </a:t>
              </a:r>
              <a:endParaRPr lang="en-US" dirty="0"/>
            </a:p>
            <a:p>
              <a:pPr marL="342900" indent="-3429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dirty="0" smtClean="0"/>
                <a:t>В </a:t>
              </a:r>
              <a:r>
                <a:rPr lang="en-US" dirty="0" smtClean="0"/>
                <a:t>2015</a:t>
              </a:r>
              <a:r>
                <a:rPr lang="ru-RU" dirty="0" smtClean="0"/>
                <a:t> г. собрано</a:t>
              </a:r>
              <a:r>
                <a:rPr lang="en-US" dirty="0" smtClean="0"/>
                <a:t> 21.000 </a:t>
              </a:r>
              <a:r>
                <a:rPr lang="ru-RU" dirty="0" smtClean="0"/>
                <a:t>клещей в </a:t>
              </a:r>
              <a:r>
                <a:rPr lang="ru-RU" dirty="0"/>
                <a:t>областях </a:t>
              </a:r>
              <a:r>
                <a:rPr lang="ru-RU" dirty="0" err="1" smtClean="0"/>
                <a:t>Рогаланд</a:t>
              </a:r>
              <a:r>
                <a:rPr lang="ru-RU" dirty="0" smtClean="0"/>
                <a:t>, </a:t>
              </a:r>
              <a:r>
                <a:rPr lang="ru-RU" dirty="0" err="1" smtClean="0"/>
                <a:t>Хордаланд</a:t>
              </a:r>
              <a:r>
                <a:rPr lang="ru-RU" dirty="0" smtClean="0"/>
                <a:t> и  </a:t>
              </a:r>
              <a:r>
                <a:rPr lang="ru-RU" dirty="0" err="1" smtClean="0"/>
                <a:t>Нордланд</a:t>
              </a:r>
              <a:r>
                <a:rPr lang="en-US" dirty="0" smtClean="0"/>
                <a:t>.</a:t>
              </a:r>
            </a:p>
            <a:p>
              <a:pPr marL="342900" indent="-3429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dirty="0" smtClean="0"/>
                <a:t>В</a:t>
              </a:r>
              <a:r>
                <a:rPr lang="en-US" dirty="0" smtClean="0"/>
                <a:t> 2016</a:t>
              </a:r>
              <a:r>
                <a:rPr lang="ru-RU" dirty="0" smtClean="0"/>
                <a:t> г. приблизительно</a:t>
              </a:r>
              <a:r>
                <a:rPr lang="en-US" dirty="0" smtClean="0"/>
                <a:t> 30.000 </a:t>
              </a:r>
              <a:r>
                <a:rPr lang="ru-RU" dirty="0" smtClean="0"/>
                <a:t>клещей были собраны в южной Норвегии</a:t>
              </a:r>
              <a:r>
                <a:rPr lang="en-US" dirty="0" smtClean="0"/>
                <a:t>, </a:t>
              </a:r>
              <a:r>
                <a:rPr lang="ru-RU" dirty="0" smtClean="0"/>
                <a:t>в </a:t>
              </a:r>
              <a:r>
                <a:rPr lang="ru-RU" dirty="0" err="1" smtClean="0"/>
                <a:t>Рогаланд</a:t>
              </a:r>
              <a:r>
                <a:rPr lang="ru-RU" dirty="0" smtClean="0"/>
                <a:t>, </a:t>
              </a:r>
              <a:r>
                <a:rPr lang="ru-RU" dirty="0" err="1" smtClean="0"/>
                <a:t>Хордаланд</a:t>
              </a:r>
              <a:r>
                <a:rPr lang="ru-RU" dirty="0" smtClean="0"/>
                <a:t>, </a:t>
              </a:r>
              <a:r>
                <a:rPr lang="ru-RU" dirty="0" err="1" smtClean="0"/>
                <a:t>Согн-ог-Фьюране</a:t>
              </a:r>
              <a:r>
                <a:rPr lang="en-US" dirty="0" smtClean="0"/>
                <a:t>, </a:t>
              </a:r>
              <a:r>
                <a:rPr lang="ru-RU" dirty="0" err="1" smtClean="0"/>
                <a:t>Мёре-ог-Ромсдал</a:t>
              </a:r>
              <a:r>
                <a:rPr lang="en-US" dirty="0" smtClean="0"/>
                <a:t> </a:t>
              </a:r>
              <a:r>
                <a:rPr lang="ru-RU" dirty="0" smtClean="0"/>
                <a:t>и в</a:t>
              </a:r>
              <a:r>
                <a:rPr lang="en-US" dirty="0" smtClean="0"/>
                <a:t> </a:t>
              </a:r>
              <a:r>
                <a:rPr lang="ru-RU" dirty="0" err="1" smtClean="0"/>
                <a:t>Нордланд</a:t>
              </a:r>
              <a:r>
                <a:rPr lang="en-US" dirty="0" smtClean="0"/>
                <a:t>.  </a:t>
              </a:r>
              <a:r>
                <a:rPr lang="ru-RU" dirty="0" smtClean="0"/>
                <a:t>Кроме того, изучались сезонные вариации в области </a:t>
              </a:r>
              <a:r>
                <a:rPr lang="ru-RU" dirty="0" err="1" smtClean="0"/>
                <a:t>Эстфолл</a:t>
              </a:r>
              <a:r>
                <a:rPr lang="en-US" dirty="0" smtClean="0"/>
                <a:t>.</a:t>
              </a:r>
            </a:p>
            <a:p>
              <a:pPr marL="342900" indent="-3429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dirty="0" smtClean="0"/>
                <a:t>В</a:t>
              </a:r>
              <a:r>
                <a:rPr lang="en-US" dirty="0" smtClean="0"/>
                <a:t> 2017</a:t>
              </a:r>
              <a:r>
                <a:rPr lang="ru-RU" dirty="0" smtClean="0"/>
                <a:t> г</a:t>
              </a:r>
              <a:r>
                <a:rPr lang="ru-RU" dirty="0"/>
                <a:t>. приблизительно </a:t>
              </a:r>
              <a:r>
                <a:rPr lang="en-US" dirty="0" smtClean="0"/>
                <a:t> </a:t>
              </a:r>
              <a:r>
                <a:rPr lang="ru-RU" dirty="0" smtClean="0"/>
                <a:t>собрано </a:t>
              </a:r>
              <a:r>
                <a:rPr lang="en-US" dirty="0" smtClean="0"/>
                <a:t>20.000 </a:t>
              </a:r>
              <a:r>
                <a:rPr lang="ru-RU" dirty="0" smtClean="0"/>
                <a:t>клещей</a:t>
              </a:r>
              <a:r>
                <a:rPr lang="en-US" dirty="0" smtClean="0"/>
                <a:t>. </a:t>
              </a:r>
              <a:r>
                <a:rPr lang="ru-RU" dirty="0" smtClean="0"/>
                <a:t>В </a:t>
              </a:r>
              <a:r>
                <a:rPr lang="ru-RU" dirty="0" err="1" smtClean="0"/>
                <a:t>Мандале</a:t>
              </a:r>
              <a:r>
                <a:rPr lang="ru-RU" dirty="0"/>
                <a:t> изучались сезонные </a:t>
              </a:r>
              <a:r>
                <a:rPr lang="ru-RU" dirty="0" smtClean="0"/>
                <a:t>вариации, а клещи из областей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ru-RU" dirty="0" smtClean="0"/>
                <a:t>Вест-</a:t>
              </a:r>
              <a:r>
                <a:rPr lang="ru-RU" dirty="0" err="1" smtClean="0"/>
                <a:t>Агдер</a:t>
              </a:r>
              <a:r>
                <a:rPr lang="ru-RU" dirty="0" smtClean="0"/>
                <a:t>,</a:t>
              </a:r>
              <a:r>
                <a:rPr lang="en-US" dirty="0" smtClean="0"/>
                <a:t> </a:t>
              </a:r>
              <a:r>
                <a:rPr lang="ru-RU" dirty="0" err="1" smtClean="0"/>
                <a:t>Эстфолл</a:t>
              </a:r>
              <a:r>
                <a:rPr lang="ru-RU" dirty="0" smtClean="0"/>
                <a:t> и </a:t>
              </a:r>
              <a:r>
                <a:rPr lang="ru-RU" dirty="0" err="1" smtClean="0"/>
                <a:t>Нордланд</a:t>
              </a:r>
              <a:r>
                <a:rPr lang="ru-RU" dirty="0" smtClean="0"/>
                <a:t> исследовались только на патогены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3" name="Tittel 1"/>
            <p:cNvSpPr txBox="1">
              <a:spLocks/>
            </p:cNvSpPr>
            <p:nvPr/>
          </p:nvSpPr>
          <p:spPr>
            <a:xfrm>
              <a:off x="5023452" y="1138944"/>
              <a:ext cx="6543709" cy="82673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600" dirty="0" smtClean="0">
                  <a:solidFill>
                    <a:schemeClr val="tx2"/>
                  </a:solidFill>
                </a:rPr>
                <a:t>39 </a:t>
              </a:r>
              <a:r>
                <a:rPr lang="ru-RU" sz="2600" dirty="0" smtClean="0">
                  <a:solidFill>
                    <a:schemeClr val="tx2"/>
                  </a:solidFill>
                </a:rPr>
                <a:t>мест сбора клещей</a:t>
              </a:r>
              <a:r>
                <a:rPr lang="en-US" sz="2600" dirty="0" smtClean="0">
                  <a:solidFill>
                    <a:schemeClr val="tx2"/>
                  </a:solidFill>
                </a:rPr>
                <a:t> </a:t>
              </a:r>
              <a:r>
                <a:rPr lang="ru-RU" sz="2600" dirty="0" smtClean="0">
                  <a:solidFill>
                    <a:schemeClr val="tx2"/>
                  </a:solidFill>
                </a:rPr>
                <a:t>были зарегистрированы в</a:t>
              </a:r>
              <a:r>
                <a:rPr lang="en-US" sz="2600" dirty="0" smtClean="0">
                  <a:solidFill>
                    <a:schemeClr val="tx2"/>
                  </a:solidFill>
                </a:rPr>
                <a:t> </a:t>
              </a:r>
              <a:r>
                <a:rPr lang="ru-RU" sz="2600" dirty="0" smtClean="0">
                  <a:solidFill>
                    <a:schemeClr val="tx2"/>
                  </a:solidFill>
                </a:rPr>
                <a:t>Норвегии с </a:t>
              </a:r>
              <a:r>
                <a:rPr lang="en-US" sz="2600" dirty="0" smtClean="0">
                  <a:solidFill>
                    <a:schemeClr val="tx2"/>
                  </a:solidFill>
                </a:rPr>
                <a:t>2</a:t>
              </a:r>
              <a:r>
                <a:rPr lang="en-US" sz="2600" dirty="0" smtClean="0">
                  <a:solidFill>
                    <a:schemeClr val="tx2">
                      <a:lumMod val="75000"/>
                    </a:schemeClr>
                  </a:solidFill>
                </a:rPr>
                <a:t>009 </a:t>
              </a:r>
              <a:r>
                <a:rPr lang="ru-RU" sz="2600" dirty="0" smtClean="0">
                  <a:solidFill>
                    <a:schemeClr val="tx2">
                      <a:lumMod val="75000"/>
                    </a:schemeClr>
                  </a:solidFill>
                </a:rPr>
                <a:t>по</a:t>
              </a:r>
              <a:r>
                <a:rPr lang="en-US" sz="2600" dirty="0" smtClean="0">
                  <a:solidFill>
                    <a:schemeClr val="tx2">
                      <a:lumMod val="75000"/>
                    </a:schemeClr>
                  </a:solidFill>
                </a:rPr>
                <a:t> 2017</a:t>
              </a:r>
              <a:r>
                <a:rPr lang="en-US" sz="2600" dirty="0" smtClean="0">
                  <a:solidFill>
                    <a:schemeClr val="tx2"/>
                  </a:solidFill>
                </a:rPr>
                <a:t> </a:t>
              </a:r>
              <a:r>
                <a:rPr lang="ru-RU" sz="2600" dirty="0" smtClean="0">
                  <a:solidFill>
                    <a:schemeClr val="tx2"/>
                  </a:solidFill>
                </a:rPr>
                <a:t>г.</a:t>
              </a:r>
              <a:endParaRPr lang="en-US" sz="2600" dirty="0"/>
            </a:p>
          </p:txBody>
        </p:sp>
        <p:pic>
          <p:nvPicPr>
            <p:cNvPr id="4" name="Bilde 3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137" y="1371603"/>
              <a:ext cx="4271210" cy="44998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" name="Rett linje 4"/>
            <p:cNvCxnSpPr/>
            <p:nvPr/>
          </p:nvCxnSpPr>
          <p:spPr>
            <a:xfrm>
              <a:off x="2177716" y="2466473"/>
              <a:ext cx="2466473" cy="57600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kstSylinder 5"/>
            <p:cNvSpPr txBox="1"/>
            <p:nvPr/>
          </p:nvSpPr>
          <p:spPr>
            <a:xfrm>
              <a:off x="493294" y="2021308"/>
              <a:ext cx="2609687" cy="542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Выше этой линии клещей</a:t>
              </a:r>
              <a:br>
                <a:rPr lang="ru-RU" dirty="0" smtClean="0"/>
              </a:br>
              <a:r>
                <a:rPr lang="ru-RU" dirty="0" smtClean="0"/>
                <a:t>не обнаружено</a:t>
              </a:r>
              <a:endParaRPr lang="nb-NO" dirty="0"/>
            </a:p>
          </p:txBody>
        </p:sp>
        <p:pic>
          <p:nvPicPr>
            <p:cNvPr id="7" name="Bild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6983" y="5408203"/>
              <a:ext cx="685800" cy="685800"/>
            </a:xfrm>
            <a:prstGeom prst="rect">
              <a:avLst/>
            </a:prstGeom>
          </p:spPr>
        </p:pic>
        <p:pic>
          <p:nvPicPr>
            <p:cNvPr id="8" name="Bild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4679" y="5408203"/>
              <a:ext cx="685800" cy="685800"/>
            </a:xfrm>
            <a:prstGeom prst="rect">
              <a:avLst/>
            </a:prstGeom>
          </p:spPr>
        </p:pic>
        <p:pic>
          <p:nvPicPr>
            <p:cNvPr id="9" name="Bild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2783" y="5416610"/>
              <a:ext cx="685800" cy="685800"/>
            </a:xfrm>
            <a:prstGeom prst="rect">
              <a:avLst/>
            </a:prstGeom>
          </p:spPr>
        </p:pic>
        <p:pic>
          <p:nvPicPr>
            <p:cNvPr id="10" name="Bild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576" y="5408205"/>
              <a:ext cx="685800" cy="685800"/>
            </a:xfrm>
            <a:prstGeom prst="rect">
              <a:avLst/>
            </a:prstGeom>
          </p:spPr>
        </p:pic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6439" y="5408201"/>
              <a:ext cx="685800" cy="685800"/>
            </a:xfrm>
            <a:prstGeom prst="rect">
              <a:avLst/>
            </a:prstGeom>
          </p:spPr>
        </p:pic>
        <p:pic>
          <p:nvPicPr>
            <p:cNvPr id="12" name="Bild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0321" y="5403444"/>
              <a:ext cx="525379" cy="701381"/>
            </a:xfrm>
            <a:prstGeom prst="rect">
              <a:avLst/>
            </a:prstGeom>
          </p:spPr>
        </p:pic>
        <p:pic>
          <p:nvPicPr>
            <p:cNvPr id="13" name="Bild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7845" y="5403444"/>
              <a:ext cx="685800" cy="685800"/>
            </a:xfrm>
            <a:prstGeom prst="rect">
              <a:avLst/>
            </a:prstGeom>
          </p:spPr>
        </p:pic>
        <p:pic>
          <p:nvPicPr>
            <p:cNvPr id="14" name="Bilde 13"/>
            <p:cNvPicPr>
              <a:picLocks noChangeAspect="1"/>
            </p:cNvPicPr>
            <p:nvPr/>
          </p:nvPicPr>
          <p:blipFill rotWithShape="1">
            <a:blip r:embed="rId11"/>
            <a:srcRect l="23052" t="12729"/>
            <a:stretch/>
          </p:blipFill>
          <p:spPr>
            <a:xfrm>
              <a:off x="9805736" y="5403444"/>
              <a:ext cx="504599" cy="657288"/>
            </a:xfrm>
            <a:prstGeom prst="rect">
              <a:avLst/>
            </a:prstGeom>
          </p:spPr>
        </p:pic>
        <p:pic>
          <p:nvPicPr>
            <p:cNvPr id="15" name="Bild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0227" y="5416610"/>
              <a:ext cx="508336" cy="678629"/>
            </a:xfrm>
            <a:prstGeom prst="rect">
              <a:avLst/>
            </a:prstGeom>
          </p:spPr>
        </p:pic>
      </p:grpSp>
      <p:sp>
        <p:nvSpPr>
          <p:cNvPr id="17" name="TekstSylinder 16"/>
          <p:cNvSpPr txBox="1"/>
          <p:nvPr/>
        </p:nvSpPr>
        <p:spPr>
          <a:xfrm>
            <a:off x="4762991" y="4938350"/>
            <a:ext cx="2072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Сборщики клещей: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3011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12942" y="371892"/>
            <a:ext cx="1162702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/>
              <a:t>Данные </a:t>
            </a:r>
            <a:r>
              <a:rPr lang="ru-RU" sz="2600" b="1" dirty="0" err="1" smtClean="0"/>
              <a:t>эпиднадзолра</a:t>
            </a:r>
            <a:r>
              <a:rPr lang="ru-RU" sz="2600" b="1" dirty="0" smtClean="0"/>
              <a:t> по клещевым патогенам</a:t>
            </a:r>
            <a:r>
              <a:rPr lang="en-US" sz="2600" b="1" dirty="0" smtClean="0"/>
              <a:t>: </a:t>
            </a:r>
            <a:r>
              <a:rPr lang="ru-RU" sz="2600" b="1" dirty="0" smtClean="0"/>
              <a:t>вирусу КЭ</a:t>
            </a:r>
            <a:r>
              <a:rPr lang="en-US" sz="2600" b="1" dirty="0" smtClean="0"/>
              <a:t>, </a:t>
            </a:r>
            <a:r>
              <a:rPr lang="ru-RU" sz="2600" b="1" dirty="0" err="1" smtClean="0"/>
              <a:t>боррелиям</a:t>
            </a:r>
            <a:r>
              <a:rPr lang="en-US" sz="2600" b="1" dirty="0" smtClean="0"/>
              <a:t>, 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err="1" smtClean="0"/>
              <a:t>анаплазме</a:t>
            </a:r>
            <a:r>
              <a:rPr lang="ru-RU" sz="2600" b="1" dirty="0" smtClean="0"/>
              <a:t> и </a:t>
            </a:r>
            <a:r>
              <a:rPr lang="ru-RU" sz="2600" b="1" dirty="0" err="1" smtClean="0"/>
              <a:t>неоэрлихиям</a:t>
            </a:r>
            <a:endParaRPr lang="nb-NO" sz="2600" b="1" dirty="0" smtClean="0"/>
          </a:p>
          <a:p>
            <a:r>
              <a:rPr lang="ru-RU" sz="2600" dirty="0" smtClean="0"/>
              <a:t>Как идёт распространение клещевых патогенов в северном и западном </a:t>
            </a:r>
            <a:br>
              <a:rPr lang="ru-RU" sz="2600" dirty="0" smtClean="0"/>
            </a:br>
            <a:r>
              <a:rPr lang="ru-RU" sz="2600" dirty="0" smtClean="0"/>
              <a:t>направлениях</a:t>
            </a:r>
            <a:r>
              <a:rPr lang="en-US" sz="2600" dirty="0" smtClean="0"/>
              <a:t>?</a:t>
            </a:r>
          </a:p>
          <a:p>
            <a:r>
              <a:rPr lang="ru-RU" sz="2600" b="1" dirty="0" smtClean="0"/>
              <a:t>В Норвегии</a:t>
            </a:r>
            <a:r>
              <a:rPr lang="en-US" sz="2600" b="1" dirty="0" smtClean="0"/>
              <a:t>: </a:t>
            </a:r>
            <a:r>
              <a:rPr lang="ru-RU" sz="2600" dirty="0" smtClean="0"/>
              <a:t>все 4 патогена выявлены вплоть до коммуны </a:t>
            </a:r>
            <a:r>
              <a:rPr lang="ru-RU" sz="2600" dirty="0" err="1" smtClean="0"/>
              <a:t>Брённёй</a:t>
            </a:r>
            <a:r>
              <a:rPr lang="en-US" sz="2600" dirty="0" smtClean="0"/>
              <a:t>,</a:t>
            </a:r>
            <a:r>
              <a:rPr lang="ru-RU" sz="2600" dirty="0" smtClean="0"/>
              <a:t> а </a:t>
            </a:r>
            <a:br>
              <a:rPr lang="ru-RU" sz="2600" dirty="0" smtClean="0"/>
            </a:br>
            <a:r>
              <a:rPr lang="ru-RU" sz="2600" dirty="0" smtClean="0"/>
              <a:t>единичные случаи – до области </a:t>
            </a:r>
            <a:r>
              <a:rPr lang="ru-RU" sz="2600" dirty="0" err="1" smtClean="0"/>
              <a:t>Финнмарк</a:t>
            </a:r>
            <a:r>
              <a:rPr lang="ru-RU" sz="2600" dirty="0" smtClean="0"/>
              <a:t> среди клещей, собранных с </a:t>
            </a:r>
            <a:br>
              <a:rPr lang="ru-RU" sz="2600" dirty="0" smtClean="0"/>
            </a:br>
            <a:r>
              <a:rPr lang="ru-RU" sz="2600" dirty="0" smtClean="0"/>
              <a:t>кошек и собак</a:t>
            </a:r>
            <a:r>
              <a:rPr lang="en-US" sz="2600" dirty="0" smtClean="0"/>
              <a:t>.</a:t>
            </a:r>
          </a:p>
          <a:p>
            <a:r>
              <a:rPr lang="ru-RU" sz="2600" b="1" dirty="0" smtClean="0"/>
              <a:t>В России</a:t>
            </a:r>
            <a:r>
              <a:rPr lang="en-US" sz="2600" b="1" dirty="0" smtClean="0"/>
              <a:t>: </a:t>
            </a:r>
            <a:r>
              <a:rPr lang="ru-RU" sz="2600" dirty="0" smtClean="0"/>
              <a:t>вирус КЭ и </a:t>
            </a:r>
            <a:r>
              <a:rPr lang="ru-RU" sz="2600" dirty="0" err="1" smtClean="0"/>
              <a:t>боррелии</a:t>
            </a:r>
            <a:r>
              <a:rPr lang="ru-RU" sz="2600" dirty="0" smtClean="0"/>
              <a:t> зарегистрированы во всех регионах проекта.</a:t>
            </a:r>
            <a:endParaRPr lang="en-US" sz="2600" dirty="0" smtClean="0"/>
          </a:p>
        </p:txBody>
      </p:sp>
      <p:grpSp>
        <p:nvGrpSpPr>
          <p:cNvPr id="18" name="Gruppe 17"/>
          <p:cNvGrpSpPr/>
          <p:nvPr/>
        </p:nvGrpSpPr>
        <p:grpSpPr>
          <a:xfrm>
            <a:off x="1026652" y="3817295"/>
            <a:ext cx="9744501" cy="2754572"/>
            <a:chOff x="682392" y="1241946"/>
            <a:chExt cx="11327642" cy="4207423"/>
          </a:xfrm>
        </p:grpSpPr>
        <p:grpSp>
          <p:nvGrpSpPr>
            <p:cNvPr id="19" name="Gruppe 18"/>
            <p:cNvGrpSpPr/>
            <p:nvPr/>
          </p:nvGrpSpPr>
          <p:grpSpPr>
            <a:xfrm>
              <a:off x="682392" y="1241946"/>
              <a:ext cx="11327642" cy="4207423"/>
              <a:chOff x="0" y="1498080"/>
              <a:chExt cx="14296758" cy="5831415"/>
            </a:xfrm>
          </p:grpSpPr>
          <p:pic>
            <p:nvPicPr>
              <p:cNvPr id="21" name="Bilde 20"/>
              <p:cNvPicPr>
                <a:picLocks noChangeAspect="1"/>
              </p:cNvPicPr>
              <p:nvPr/>
            </p:nvPicPr>
            <p:blipFill rotWithShape="1">
              <a:blip r:embed="rId2"/>
              <a:srcRect l="1776" t="684" r="-4419" b="1"/>
              <a:stretch/>
            </p:blipFill>
            <p:spPr>
              <a:xfrm>
                <a:off x="0" y="1498080"/>
                <a:ext cx="14296758" cy="5636851"/>
              </a:xfrm>
              <a:prstGeom prst="rect">
                <a:avLst/>
              </a:prstGeom>
            </p:spPr>
          </p:pic>
          <p:grpSp>
            <p:nvGrpSpPr>
              <p:cNvPr id="22" name="Gruppe 21"/>
              <p:cNvGrpSpPr/>
              <p:nvPr/>
            </p:nvGrpSpPr>
            <p:grpSpPr>
              <a:xfrm>
                <a:off x="1136562" y="1968767"/>
                <a:ext cx="12658069" cy="5360728"/>
                <a:chOff x="1136562" y="1968767"/>
                <a:chExt cx="12658069" cy="5360728"/>
              </a:xfrm>
            </p:grpSpPr>
            <p:sp>
              <p:nvSpPr>
                <p:cNvPr id="23" name="TekstSylinder 22"/>
                <p:cNvSpPr txBox="1"/>
                <p:nvPr/>
              </p:nvSpPr>
              <p:spPr>
                <a:xfrm>
                  <a:off x="1136562" y="1968767"/>
                  <a:ext cx="101027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sz="1200" dirty="0" smtClean="0"/>
                    <a:t>Brønnøysund</a:t>
                  </a:r>
                  <a:endParaRPr lang="nb-NO" sz="1200" dirty="0"/>
                </a:p>
              </p:txBody>
            </p:sp>
            <p:cxnSp>
              <p:nvCxnSpPr>
                <p:cNvPr id="24" name="Rett pil 23"/>
                <p:cNvCxnSpPr/>
                <p:nvPr/>
              </p:nvCxnSpPr>
              <p:spPr>
                <a:xfrm flipV="1">
                  <a:off x="2153993" y="2007404"/>
                  <a:ext cx="321971" cy="6439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kstSylinder 24"/>
                <p:cNvSpPr txBox="1"/>
                <p:nvPr/>
              </p:nvSpPr>
              <p:spPr>
                <a:xfrm>
                  <a:off x="9958590" y="4183935"/>
                  <a:ext cx="1481298" cy="5864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sz="1200" dirty="0" smtClean="0"/>
                    <a:t>Petrozavodsk</a:t>
                  </a:r>
                  <a:endParaRPr lang="nb-NO" sz="1200" dirty="0"/>
                </a:p>
              </p:txBody>
            </p:sp>
            <p:sp>
              <p:nvSpPr>
                <p:cNvPr id="26" name="TekstSylinder 25"/>
                <p:cNvSpPr txBox="1"/>
                <p:nvPr/>
              </p:nvSpPr>
              <p:spPr>
                <a:xfrm>
                  <a:off x="8874618" y="2838194"/>
                  <a:ext cx="146367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b="1" dirty="0" smtClean="0"/>
                    <a:t>The Republic </a:t>
                  </a:r>
                </a:p>
                <a:p>
                  <a:r>
                    <a:rPr lang="nb-NO" b="1" dirty="0" err="1" smtClean="0"/>
                    <a:t>of</a:t>
                  </a:r>
                  <a:r>
                    <a:rPr lang="nb-NO" b="1" dirty="0" smtClean="0"/>
                    <a:t> Karelia</a:t>
                  </a:r>
                  <a:endParaRPr lang="nb-NO" b="1" dirty="0"/>
                </a:p>
              </p:txBody>
            </p:sp>
            <p:cxnSp>
              <p:nvCxnSpPr>
                <p:cNvPr id="27" name="Rett pil 26"/>
                <p:cNvCxnSpPr>
                  <a:stCxn id="25" idx="1"/>
                </p:cNvCxnSpPr>
                <p:nvPr/>
              </p:nvCxnSpPr>
              <p:spPr>
                <a:xfrm flipH="1" flipV="1">
                  <a:off x="9713891" y="3964996"/>
                  <a:ext cx="244699" cy="51214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kstSylinder 27"/>
                <p:cNvSpPr txBox="1"/>
                <p:nvPr/>
              </p:nvSpPr>
              <p:spPr>
                <a:xfrm>
                  <a:off x="7691908" y="5961216"/>
                  <a:ext cx="1152696" cy="13682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b="1" dirty="0" smtClean="0"/>
                    <a:t>Pskov </a:t>
                  </a:r>
                </a:p>
                <a:p>
                  <a:r>
                    <a:rPr lang="nb-NO" b="1" dirty="0"/>
                    <a:t>o</a:t>
                  </a:r>
                  <a:r>
                    <a:rPr lang="nb-NO" b="1" dirty="0" smtClean="0"/>
                    <a:t>blast</a:t>
                  </a:r>
                  <a:endParaRPr lang="nb-NO" b="1" dirty="0"/>
                </a:p>
              </p:txBody>
            </p:sp>
            <p:sp>
              <p:nvSpPr>
                <p:cNvPr id="29" name="TekstSylinder 28"/>
                <p:cNvSpPr txBox="1"/>
                <p:nvPr/>
              </p:nvSpPr>
              <p:spPr>
                <a:xfrm>
                  <a:off x="5707441" y="4685576"/>
                  <a:ext cx="2139223" cy="13682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b="1" dirty="0" smtClean="0"/>
                    <a:t>City </a:t>
                  </a:r>
                  <a:r>
                    <a:rPr lang="nb-NO" b="1" dirty="0" err="1" smtClean="0"/>
                    <a:t>of</a:t>
                  </a:r>
                  <a:r>
                    <a:rPr lang="nb-NO" b="1" dirty="0" smtClean="0"/>
                    <a:t> </a:t>
                  </a:r>
                  <a:r>
                    <a:rPr lang="nb-NO" b="1" dirty="0" err="1" smtClean="0"/>
                    <a:t>St.Petersburg</a:t>
                  </a:r>
                  <a:endParaRPr lang="nb-NO" b="1" dirty="0"/>
                </a:p>
              </p:txBody>
            </p:sp>
            <p:cxnSp>
              <p:nvCxnSpPr>
                <p:cNvPr id="30" name="Rett pil 29"/>
                <p:cNvCxnSpPr>
                  <a:stCxn id="29" idx="3"/>
                </p:cNvCxnSpPr>
                <p:nvPr/>
              </p:nvCxnSpPr>
              <p:spPr>
                <a:xfrm flipV="1">
                  <a:off x="7846664" y="4917402"/>
                  <a:ext cx="642614" cy="45231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1" name="TekstSylinder 30"/>
                <p:cNvSpPr txBox="1"/>
                <p:nvPr/>
              </p:nvSpPr>
              <p:spPr>
                <a:xfrm>
                  <a:off x="8812375" y="4591897"/>
                  <a:ext cx="1726364" cy="13682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b="1" dirty="0" smtClean="0"/>
                    <a:t>Leningrad </a:t>
                  </a:r>
                </a:p>
                <a:p>
                  <a:r>
                    <a:rPr lang="nb-NO" b="1" dirty="0"/>
                    <a:t>o</a:t>
                  </a:r>
                  <a:r>
                    <a:rPr lang="nb-NO" b="1" dirty="0" smtClean="0"/>
                    <a:t>blast</a:t>
                  </a:r>
                  <a:endParaRPr lang="nb-NO" b="1" dirty="0"/>
                </a:p>
              </p:txBody>
            </p:sp>
            <p:sp>
              <p:nvSpPr>
                <p:cNvPr id="32" name="TekstSylinder 31"/>
                <p:cNvSpPr txBox="1"/>
                <p:nvPr/>
              </p:nvSpPr>
              <p:spPr>
                <a:xfrm>
                  <a:off x="11725836" y="3361769"/>
                  <a:ext cx="2068795" cy="13682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b="1" dirty="0" smtClean="0"/>
                    <a:t>Arkhangelsk </a:t>
                  </a:r>
                </a:p>
                <a:p>
                  <a:r>
                    <a:rPr lang="nb-NO" b="1" dirty="0"/>
                    <a:t>o</a:t>
                  </a:r>
                  <a:r>
                    <a:rPr lang="nb-NO" b="1" dirty="0" smtClean="0"/>
                    <a:t>blast</a:t>
                  </a:r>
                  <a:endParaRPr lang="nb-NO" b="1" dirty="0"/>
                </a:p>
              </p:txBody>
            </p:sp>
          </p:grpSp>
        </p:grpSp>
        <p:sp>
          <p:nvSpPr>
            <p:cNvPr id="20" name="Frihåndsform 19"/>
            <p:cNvSpPr/>
            <p:nvPr/>
          </p:nvSpPr>
          <p:spPr>
            <a:xfrm>
              <a:off x="968991" y="1719618"/>
              <a:ext cx="1760561" cy="2645378"/>
            </a:xfrm>
            <a:custGeom>
              <a:avLst/>
              <a:gdLst>
                <a:gd name="connsiteX0" fmla="*/ 1760561 w 1760561"/>
                <a:gd name="connsiteY0" fmla="*/ 0 h 2645378"/>
                <a:gd name="connsiteX1" fmla="*/ 914400 w 1760561"/>
                <a:gd name="connsiteY1" fmla="*/ 668740 h 2645378"/>
                <a:gd name="connsiteX2" fmla="*/ 95534 w 1760561"/>
                <a:gd name="connsiteY2" fmla="*/ 1160060 h 2645378"/>
                <a:gd name="connsiteX3" fmla="*/ 40943 w 1760561"/>
                <a:gd name="connsiteY3" fmla="*/ 2169994 h 2645378"/>
                <a:gd name="connsiteX4" fmla="*/ 313899 w 1760561"/>
                <a:gd name="connsiteY4" fmla="*/ 2606722 h 2645378"/>
                <a:gd name="connsiteX5" fmla="*/ 696036 w 1760561"/>
                <a:gd name="connsiteY5" fmla="*/ 2606722 h 2645378"/>
                <a:gd name="connsiteX6" fmla="*/ 968991 w 1760561"/>
                <a:gd name="connsiteY6" fmla="*/ 2456597 h 2645378"/>
                <a:gd name="connsiteX7" fmla="*/ 1214651 w 1760561"/>
                <a:gd name="connsiteY7" fmla="*/ 2279176 h 2645378"/>
                <a:gd name="connsiteX8" fmla="*/ 1337481 w 1760561"/>
                <a:gd name="connsiteY8" fmla="*/ 2129051 h 2645378"/>
                <a:gd name="connsiteX9" fmla="*/ 1446663 w 1760561"/>
                <a:gd name="connsiteY9" fmla="*/ 2347415 h 2645378"/>
                <a:gd name="connsiteX10" fmla="*/ 1446663 w 1760561"/>
                <a:gd name="connsiteY10" fmla="*/ 2347415 h 264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0561" h="2645378">
                  <a:moveTo>
                    <a:pt x="1760561" y="0"/>
                  </a:moveTo>
                  <a:cubicBezTo>
                    <a:pt x="1476232" y="237698"/>
                    <a:pt x="1191904" y="475397"/>
                    <a:pt x="914400" y="668740"/>
                  </a:cubicBezTo>
                  <a:cubicBezTo>
                    <a:pt x="636896" y="862083"/>
                    <a:pt x="241110" y="909851"/>
                    <a:pt x="95534" y="1160060"/>
                  </a:cubicBezTo>
                  <a:cubicBezTo>
                    <a:pt x="-50042" y="1410269"/>
                    <a:pt x="4549" y="1928884"/>
                    <a:pt x="40943" y="2169994"/>
                  </a:cubicBezTo>
                  <a:cubicBezTo>
                    <a:pt x="77337" y="2411104"/>
                    <a:pt x="204717" y="2533934"/>
                    <a:pt x="313899" y="2606722"/>
                  </a:cubicBezTo>
                  <a:cubicBezTo>
                    <a:pt x="423081" y="2679510"/>
                    <a:pt x="586854" y="2631743"/>
                    <a:pt x="696036" y="2606722"/>
                  </a:cubicBezTo>
                  <a:cubicBezTo>
                    <a:pt x="805218" y="2581701"/>
                    <a:pt x="882555" y="2511188"/>
                    <a:pt x="968991" y="2456597"/>
                  </a:cubicBezTo>
                  <a:cubicBezTo>
                    <a:pt x="1055427" y="2402006"/>
                    <a:pt x="1153236" y="2333767"/>
                    <a:pt x="1214651" y="2279176"/>
                  </a:cubicBezTo>
                  <a:cubicBezTo>
                    <a:pt x="1276066" y="2224585"/>
                    <a:pt x="1298812" y="2117678"/>
                    <a:pt x="1337481" y="2129051"/>
                  </a:cubicBezTo>
                  <a:cubicBezTo>
                    <a:pt x="1376150" y="2140424"/>
                    <a:pt x="1446663" y="2347415"/>
                    <a:pt x="1446663" y="2347415"/>
                  </a:cubicBezTo>
                  <a:lnTo>
                    <a:pt x="1446663" y="2347415"/>
                  </a:ln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3" name="Frihåndsform 32"/>
          <p:cNvSpPr/>
          <p:nvPr/>
        </p:nvSpPr>
        <p:spPr>
          <a:xfrm>
            <a:off x="2489912" y="3978709"/>
            <a:ext cx="7728408" cy="302630"/>
          </a:xfrm>
          <a:custGeom>
            <a:avLst/>
            <a:gdLst>
              <a:gd name="connsiteX0" fmla="*/ 0 w 7690413"/>
              <a:gd name="connsiteY0" fmla="*/ 0 h 509010"/>
              <a:gd name="connsiteX1" fmla="*/ 6687403 w 7690413"/>
              <a:gd name="connsiteY1" fmla="*/ 450376 h 509010"/>
              <a:gd name="connsiteX2" fmla="*/ 7629098 w 7690413"/>
              <a:gd name="connsiteY2" fmla="*/ 504967 h 509010"/>
              <a:gd name="connsiteX3" fmla="*/ 7601803 w 7690413"/>
              <a:gd name="connsiteY3" fmla="*/ 504967 h 509010"/>
              <a:gd name="connsiteX4" fmla="*/ 7601803 w 7690413"/>
              <a:gd name="connsiteY4" fmla="*/ 504967 h 509010"/>
              <a:gd name="connsiteX5" fmla="*/ 7601803 w 7690413"/>
              <a:gd name="connsiteY5" fmla="*/ 504967 h 509010"/>
              <a:gd name="connsiteX6" fmla="*/ 6673755 w 7690413"/>
              <a:gd name="connsiteY6" fmla="*/ 436728 h 509010"/>
              <a:gd name="connsiteX7" fmla="*/ 6673755 w 7690413"/>
              <a:gd name="connsiteY7" fmla="*/ 436728 h 5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0413" h="509010">
                <a:moveTo>
                  <a:pt x="0" y="0"/>
                </a:moveTo>
                <a:lnTo>
                  <a:pt x="6687403" y="450376"/>
                </a:lnTo>
                <a:lnTo>
                  <a:pt x="7629098" y="504967"/>
                </a:lnTo>
                <a:cubicBezTo>
                  <a:pt x="7781498" y="514065"/>
                  <a:pt x="7601803" y="504967"/>
                  <a:pt x="7601803" y="504967"/>
                </a:cubicBezTo>
                <a:lnTo>
                  <a:pt x="7601803" y="504967"/>
                </a:lnTo>
                <a:lnTo>
                  <a:pt x="7601803" y="504967"/>
                </a:lnTo>
                <a:lnTo>
                  <a:pt x="6673755" y="436728"/>
                </a:lnTo>
                <a:lnTo>
                  <a:pt x="6673755" y="43672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TekstSylinder 33"/>
          <p:cNvSpPr txBox="1"/>
          <p:nvPr/>
        </p:nvSpPr>
        <p:spPr>
          <a:xfrm>
            <a:off x="10293283" y="3663193"/>
            <a:ext cx="13829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A4078"/>
                </a:solidFill>
              </a:rPr>
              <a:t>Граница устойчивых</a:t>
            </a:r>
            <a:r>
              <a:rPr lang="nb-NO" dirty="0" smtClean="0">
                <a:solidFill>
                  <a:srgbClr val="1A4078"/>
                </a:solidFill>
              </a:rPr>
              <a:t> </a:t>
            </a:r>
            <a:r>
              <a:rPr lang="ru-RU" dirty="0" smtClean="0">
                <a:solidFill>
                  <a:srgbClr val="1A4078"/>
                </a:solidFill>
              </a:rPr>
              <a:t>популяций клещей и клещевых</a:t>
            </a:r>
            <a:r>
              <a:rPr lang="nb-NO" dirty="0" smtClean="0">
                <a:solidFill>
                  <a:srgbClr val="1A4078"/>
                </a:solidFill>
              </a:rPr>
              <a:t> </a:t>
            </a:r>
            <a:r>
              <a:rPr lang="ru-RU" dirty="0" smtClean="0">
                <a:solidFill>
                  <a:srgbClr val="1A4078"/>
                </a:solidFill>
              </a:rPr>
              <a:t>патогенов</a:t>
            </a:r>
            <a:r>
              <a:rPr lang="nb-NO" dirty="0" smtClean="0">
                <a:solidFill>
                  <a:srgbClr val="1A4078"/>
                </a:solidFill>
              </a:rPr>
              <a:t>.</a:t>
            </a:r>
            <a:endParaRPr lang="nb-NO" dirty="0">
              <a:solidFill>
                <a:srgbClr val="1A40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04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D476BE2F9999942B661EA0A1423A819" ma:contentTypeVersion="6" ma:contentTypeDescription="Opprett et nytt dokument." ma:contentTypeScope="" ma:versionID="232f52b849e514ceb796f5a8297f189c">
  <xsd:schema xmlns:xsd="http://www.w3.org/2001/XMLSchema" xmlns:xs="http://www.w3.org/2001/XMLSchema" xmlns:p="http://schemas.microsoft.com/office/2006/metadata/properties" xmlns:ns2="dac7a924-10d6-4242-8e38-a9b827ed839a" targetNamespace="http://schemas.microsoft.com/office/2006/metadata/properties" ma:root="true" ma:fieldsID="5f435961fc6680d5bd3f85bc7e162719" ns2:_="">
    <xsd:import namespace="dac7a924-10d6-4242-8e38-a9b827ed839a"/>
    <xsd:element name="properties">
      <xsd:complexType>
        <xsd:sequence>
          <xsd:element name="documentManagement">
            <xsd:complexType>
              <xsd:all>
                <xsd:element ref="ns2:d50113fb99424c7180971a81010b7472" minOccurs="0"/>
                <xsd:element ref="ns2:TaxCatchAll" minOccurs="0"/>
                <xsd:element ref="ns2:TaxKeywordTaxHTFiel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7a924-10d6-4242-8e38-a9b827ed839a" elementFormDefault="qualified">
    <xsd:import namespace="http://schemas.microsoft.com/office/2006/documentManagement/types"/>
    <xsd:import namespace="http://schemas.microsoft.com/office/infopath/2007/PartnerControls"/>
    <xsd:element name="d50113fb99424c7180971a81010b7472" ma:index="9" nillable="true" ma:taxonomy="true" ma:internalName="d50113fb99424c7180971a81010b7472" ma:taxonomyFieldName="FHITopic" ma:displayName="Tema" ma:fieldId="{d50113fb-9942-4c71-8097-1a81010b7472}" ma:taxonomyMulti="true" ma:sspId="1adf3a62-633d-48a4-a381-18cf847093f9" ma:termSetId="10ab213d-8882-42de-b940-43a869fe753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Global taksonomikolonne" ma:description="" ma:hidden="true" ma:list="{db7ac882-1172-4645-ac1d-e1f6b8b7ed20}" ma:internalName="TaxCatchAll" ma:showField="CatchAllData" ma:web="dac7a924-10d6-4242-8e38-a9b827ed83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2" nillable="true" ma:taxonomy="true" ma:internalName="TaxKeywordTaxHTField" ma:taxonomyFieldName="TaxKeyword" ma:displayName="Organisasjonsnøkkelord" ma:fieldId="{23f27201-bee3-471e-b2e7-b64fd8b7ca38}" ma:taxonomyMulti="true" ma:sspId="1adf3a62-633d-48a4-a381-18cf847093f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13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50113fb99424c7180971a81010b7472 xmlns="dac7a924-10d6-4242-8e38-a9b827ed839a">
      <Terms xmlns="http://schemas.microsoft.com/office/infopath/2007/PartnerControls"/>
    </d50113fb99424c7180971a81010b7472>
    <TaxCatchAll xmlns="dac7a924-10d6-4242-8e38-a9b827ed839a"/>
    <TaxKeywordTaxHTField xmlns="dac7a924-10d6-4242-8e38-a9b827ed839a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B8DBD8C6-BE83-4FC9-8F7A-57FFED8C45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c7a924-10d6-4242-8e38-a9b827ed83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15C528-F395-436C-8B24-250AC104F5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C0BDC9-35A9-410D-9336-1215C6B2FA8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ac7a924-10d6-4242-8e38-a9b827ed839a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1353</Words>
  <Application>Microsoft Office PowerPoint</Application>
  <PresentationFormat>Widescreen</PresentationFormat>
  <Paragraphs>262</Paragraphs>
  <Slides>15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DepCentury Old Style</vt:lpstr>
      <vt:lpstr>Times New Roman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FHI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Andreassen, Åshild Kristine</dc:creator>
  <cp:keywords/>
  <cp:lastModifiedBy>Torgersen, Elena</cp:lastModifiedBy>
  <cp:revision>111</cp:revision>
  <cp:lastPrinted>2017-11-03T11:41:07Z</cp:lastPrinted>
  <dcterms:created xsi:type="dcterms:W3CDTF">2017-11-01T19:14:17Z</dcterms:created>
  <dcterms:modified xsi:type="dcterms:W3CDTF">2017-11-13T20:16:19Z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0x010100BD476BE2F9999942B661EA0A1423A819</vt:lpwstr>
  </property>
  <property fmtid="{D5CDD505-2E9C-101B-9397-08002B2CF9AE}" pid="3" name="FHITopic">
    <vt:lpwstr/>
  </property>
  <property fmtid="{D5CDD505-2E9C-101B-9397-08002B2CF9AE}" pid="4" name="TaxKeyword">
    <vt:lpwstr/>
  </property>
</Properties>
</file>