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comments/comment1.xml" ContentType="application/vnd.openxmlformats-officedocument.presentationml.comments+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charts/chart7.xml" ContentType="application/vnd.openxmlformats-officedocument.drawingml.chart+xml"/>
  <Override PartName="/ppt/notesSlides/notesSlide6.xml" ContentType="application/vnd.openxmlformats-officedocument.presentationml.notesSlide+xml"/>
  <Override PartName="/ppt/charts/chart8.xml" ContentType="application/vnd.openxmlformats-officedocument.drawingml.chart+xml"/>
  <Override PartName="/ppt/notesSlides/notesSlide7.xml" ContentType="application/vnd.openxmlformats-officedocument.presentationml.notesSlide+xml"/>
  <Override PartName="/ppt/charts/chart9.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10.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71" r:id="rId5"/>
    <p:sldId id="297" r:id="rId6"/>
    <p:sldId id="273" r:id="rId7"/>
    <p:sldId id="275" r:id="rId8"/>
    <p:sldId id="259" r:id="rId9"/>
    <p:sldId id="268" r:id="rId10"/>
    <p:sldId id="298" r:id="rId11"/>
    <p:sldId id="299" r:id="rId12"/>
    <p:sldId id="300" r:id="rId13"/>
    <p:sldId id="261" r:id="rId14"/>
    <p:sldId id="269" r:id="rId15"/>
    <p:sldId id="260" r:id="rId16"/>
    <p:sldId id="262" r:id="rId17"/>
    <p:sldId id="263" r:id="rId18"/>
    <p:sldId id="264" r:id="rId19"/>
    <p:sldId id="265" r:id="rId20"/>
    <p:sldId id="266" r:id="rId21"/>
    <p:sldId id="302" r:id="rId22"/>
    <p:sldId id="303" r:id="rId23"/>
    <p:sldId id="304" r:id="rId24"/>
    <p:sldId id="305" r:id="rId25"/>
    <p:sldId id="284" r:id="rId26"/>
    <p:sldId id="267" r:id="rId27"/>
    <p:sldId id="287" r:id="rId28"/>
    <p:sldId id="289" r:id="rId29"/>
    <p:sldId id="290" r:id="rId30"/>
    <p:sldId id="293" r:id="rId31"/>
    <p:sldId id="296" r:id="rId32"/>
  </p:sldIdLst>
  <p:sldSz cx="12192000" cy="6858000"/>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niadack, David (CDC/CGH/GID)" initials="S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1" d="100"/>
          <a:sy n="71" d="100"/>
        </p:scale>
        <p:origin x="63" y="40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Post_Ebola\Rougeole\excel%20graphe.xlsx" TargetMode="Externa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1" Type="http://schemas.openxmlformats.org/officeDocument/2006/relationships/oleObject" Target="file:///C:\Post_Ebola\Rougeole\excel%20graphe.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6.xml.rels><?xml version="1.0" encoding="UTF-8" standalone="yes"?>
<Relationships xmlns="http://schemas.openxmlformats.org/package/2006/relationships"><Relationship Id="rId3" Type="http://schemas.openxmlformats.org/officeDocument/2006/relationships/oleObject" Target="file:///C:\Post_Ebola\Rougeole\excel%20graphe.xlsx" TargetMode="External"/><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1" Type="http://schemas.openxmlformats.org/officeDocument/2006/relationships/oleObject" Target="file:///C:\Post_Ebola\Rougeole\excel%20graph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Post_Ebola\Rougeole\excel%20graphe.xlsx" TargetMode="Externa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Evolution!$C$2</c:f>
              <c:strCache>
                <c:ptCount val="1"/>
                <c:pt idx="0">
                  <c:v>Cas_Confirme</c:v>
                </c:pt>
              </c:strCache>
            </c:strRef>
          </c:tx>
          <c:spPr>
            <a:ln w="1270">
              <a:solidFill>
                <a:schemeClr val="bg1"/>
              </a:solidFill>
            </a:ln>
          </c:spPr>
          <c:invertIfNegative val="0"/>
          <c:dLbls>
            <c:dLbl>
              <c:idx val="21"/>
              <c:delete val="1"/>
              <c:extLst>
                <c:ext xmlns:c15="http://schemas.microsoft.com/office/drawing/2012/chart" uri="{CE6537A1-D6FC-4f65-9D91-7224C49458BB}"/>
                <c:ext xmlns:c16="http://schemas.microsoft.com/office/drawing/2014/chart" uri="{C3380CC4-5D6E-409C-BE32-E72D297353CC}">
                  <c16:uniqueId val="{00000004-3041-411B-9E25-69AFC8A3FAAA}"/>
                </c:ext>
              </c:extLst>
            </c:dLbl>
            <c:spPr>
              <a:noFill/>
              <a:ln>
                <a:noFill/>
              </a:ln>
              <a:effectLst/>
            </c:spPr>
            <c:txPr>
              <a:bodyPr wrap="square" lIns="38100" tIns="19050" rIns="38100" bIns="19050" anchor="ctr">
                <a:spAutoFit/>
              </a:bodyPr>
              <a:lstStyle/>
              <a:p>
                <a:pPr>
                  <a:defRPr b="1"/>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Evolution!$C$3:$C$56</c:f>
              <c:numCache>
                <c:formatCode>General</c:formatCode>
                <c:ptCount val="54"/>
                <c:pt idx="0">
                  <c:v>2</c:v>
                </c:pt>
                <c:pt idx="1">
                  <c:v>4</c:v>
                </c:pt>
                <c:pt idx="2">
                  <c:v>5</c:v>
                </c:pt>
                <c:pt idx="3">
                  <c:v>5</c:v>
                </c:pt>
                <c:pt idx="4">
                  <c:v>8</c:v>
                </c:pt>
                <c:pt idx="5">
                  <c:v>6</c:v>
                </c:pt>
                <c:pt idx="6">
                  <c:v>9</c:v>
                </c:pt>
                <c:pt idx="7">
                  <c:v>5</c:v>
                </c:pt>
                <c:pt idx="8">
                  <c:v>8</c:v>
                </c:pt>
                <c:pt idx="9">
                  <c:v>1</c:v>
                </c:pt>
                <c:pt idx="10">
                  <c:v>2</c:v>
                </c:pt>
                <c:pt idx="11">
                  <c:v>2</c:v>
                </c:pt>
                <c:pt idx="12">
                  <c:v>3</c:v>
                </c:pt>
                <c:pt idx="13">
                  <c:v>1</c:v>
                </c:pt>
                <c:pt idx="14">
                  <c:v>4</c:v>
                </c:pt>
                <c:pt idx="15">
                  <c:v>4</c:v>
                </c:pt>
                <c:pt idx="16">
                  <c:v>2</c:v>
                </c:pt>
                <c:pt idx="17">
                  <c:v>7</c:v>
                </c:pt>
                <c:pt idx="18">
                  <c:v>12</c:v>
                </c:pt>
                <c:pt idx="19">
                  <c:v>3</c:v>
                </c:pt>
                <c:pt idx="20">
                  <c:v>2</c:v>
                </c:pt>
                <c:pt idx="21">
                  <c:v>0</c:v>
                </c:pt>
                <c:pt idx="22">
                  <c:v>5</c:v>
                </c:pt>
                <c:pt idx="23">
                  <c:v>7</c:v>
                </c:pt>
                <c:pt idx="24">
                  <c:v>11</c:v>
                </c:pt>
                <c:pt idx="25">
                  <c:v>1</c:v>
                </c:pt>
                <c:pt idx="26">
                  <c:v>2</c:v>
                </c:pt>
                <c:pt idx="27">
                  <c:v>1</c:v>
                </c:pt>
                <c:pt idx="28">
                  <c:v>3</c:v>
                </c:pt>
                <c:pt idx="29">
                  <c:v>9</c:v>
                </c:pt>
                <c:pt idx="30">
                  <c:v>8</c:v>
                </c:pt>
                <c:pt idx="31">
                  <c:v>2</c:v>
                </c:pt>
                <c:pt idx="32">
                  <c:v>5</c:v>
                </c:pt>
                <c:pt idx="33">
                  <c:v>5</c:v>
                </c:pt>
                <c:pt idx="34">
                  <c:v>5</c:v>
                </c:pt>
                <c:pt idx="35">
                  <c:v>4</c:v>
                </c:pt>
                <c:pt idx="36">
                  <c:v>6</c:v>
                </c:pt>
                <c:pt idx="37">
                  <c:v>6</c:v>
                </c:pt>
                <c:pt idx="38">
                  <c:v>12</c:v>
                </c:pt>
                <c:pt idx="39">
                  <c:v>5</c:v>
                </c:pt>
                <c:pt idx="40">
                  <c:v>9</c:v>
                </c:pt>
                <c:pt idx="41">
                  <c:v>6</c:v>
                </c:pt>
                <c:pt idx="42">
                  <c:v>7</c:v>
                </c:pt>
                <c:pt idx="43">
                  <c:v>2</c:v>
                </c:pt>
                <c:pt idx="44">
                  <c:v>9</c:v>
                </c:pt>
                <c:pt idx="45">
                  <c:v>4</c:v>
                </c:pt>
                <c:pt idx="46">
                  <c:v>16</c:v>
                </c:pt>
                <c:pt idx="47">
                  <c:v>11</c:v>
                </c:pt>
                <c:pt idx="48">
                  <c:v>12</c:v>
                </c:pt>
                <c:pt idx="49">
                  <c:v>16</c:v>
                </c:pt>
                <c:pt idx="50">
                  <c:v>17</c:v>
                </c:pt>
                <c:pt idx="51">
                  <c:v>11</c:v>
                </c:pt>
                <c:pt idx="52">
                  <c:v>6</c:v>
                </c:pt>
                <c:pt idx="53">
                  <c:v>0</c:v>
                </c:pt>
              </c:numCache>
            </c:numRef>
          </c:val>
          <c:extLst>
            <c:ext xmlns:c16="http://schemas.microsoft.com/office/drawing/2014/chart" uri="{C3380CC4-5D6E-409C-BE32-E72D297353CC}">
              <c16:uniqueId val="{00000000-3041-411B-9E25-69AFC8A3FAAA}"/>
            </c:ext>
          </c:extLst>
        </c:ser>
        <c:ser>
          <c:idx val="0"/>
          <c:order val="1"/>
          <c:tx>
            <c:strRef>
              <c:f>Evolution!$B$2</c:f>
              <c:strCache>
                <c:ptCount val="1"/>
                <c:pt idx="0">
                  <c:v>Cas_Suspect</c:v>
                </c:pt>
              </c:strCache>
            </c:strRef>
          </c:tx>
          <c:spPr>
            <a:ln w="1270">
              <a:solidFill>
                <a:schemeClr val="bg1"/>
              </a:solidFill>
            </a:ln>
          </c:spPr>
          <c:invertIfNegative val="0"/>
          <c:cat>
            <c:strRef>
              <c:f>Evolution!$A$3:$A$56</c:f>
              <c:strCache>
                <c:ptCount val="54"/>
                <c:pt idx="0">
                  <c:v>15_53</c:v>
                </c:pt>
                <c:pt idx="1">
                  <c:v>16_01</c:v>
                </c:pt>
                <c:pt idx="2">
                  <c:v>16_02</c:v>
                </c:pt>
                <c:pt idx="3">
                  <c:v>16_03</c:v>
                </c:pt>
                <c:pt idx="4">
                  <c:v>16_04</c:v>
                </c:pt>
                <c:pt idx="5">
                  <c:v>16_05</c:v>
                </c:pt>
                <c:pt idx="6">
                  <c:v>16_06</c:v>
                </c:pt>
                <c:pt idx="7">
                  <c:v>16_07</c:v>
                </c:pt>
                <c:pt idx="8">
                  <c:v>16_08</c:v>
                </c:pt>
                <c:pt idx="9">
                  <c:v>16_09</c:v>
                </c:pt>
                <c:pt idx="10">
                  <c:v>16_10</c:v>
                </c:pt>
                <c:pt idx="11">
                  <c:v>16_11</c:v>
                </c:pt>
                <c:pt idx="12">
                  <c:v>16_12</c:v>
                </c:pt>
                <c:pt idx="13">
                  <c:v>16_13</c:v>
                </c:pt>
                <c:pt idx="14">
                  <c:v>16_14</c:v>
                </c:pt>
                <c:pt idx="15">
                  <c:v>16_15</c:v>
                </c:pt>
                <c:pt idx="16">
                  <c:v>16_16</c:v>
                </c:pt>
                <c:pt idx="17">
                  <c:v>16_17</c:v>
                </c:pt>
                <c:pt idx="18">
                  <c:v>16_18</c:v>
                </c:pt>
                <c:pt idx="19">
                  <c:v>16_19</c:v>
                </c:pt>
                <c:pt idx="20">
                  <c:v>16_20</c:v>
                </c:pt>
                <c:pt idx="21">
                  <c:v>16_21</c:v>
                </c:pt>
                <c:pt idx="22">
                  <c:v>16_22</c:v>
                </c:pt>
                <c:pt idx="23">
                  <c:v>16_23</c:v>
                </c:pt>
                <c:pt idx="24">
                  <c:v>16_24</c:v>
                </c:pt>
                <c:pt idx="25">
                  <c:v>16_25</c:v>
                </c:pt>
                <c:pt idx="26">
                  <c:v>16_26</c:v>
                </c:pt>
                <c:pt idx="27">
                  <c:v>16_27</c:v>
                </c:pt>
                <c:pt idx="28">
                  <c:v>16_28</c:v>
                </c:pt>
                <c:pt idx="29">
                  <c:v>16_29</c:v>
                </c:pt>
                <c:pt idx="30">
                  <c:v>16_30</c:v>
                </c:pt>
                <c:pt idx="31">
                  <c:v>16_31</c:v>
                </c:pt>
                <c:pt idx="32">
                  <c:v>16_32</c:v>
                </c:pt>
                <c:pt idx="33">
                  <c:v>16_33</c:v>
                </c:pt>
                <c:pt idx="34">
                  <c:v>16_34</c:v>
                </c:pt>
                <c:pt idx="35">
                  <c:v>16_35</c:v>
                </c:pt>
                <c:pt idx="36">
                  <c:v>16_36</c:v>
                </c:pt>
                <c:pt idx="37">
                  <c:v>16_37</c:v>
                </c:pt>
                <c:pt idx="38">
                  <c:v>16_38</c:v>
                </c:pt>
                <c:pt idx="39">
                  <c:v>16_39</c:v>
                </c:pt>
                <c:pt idx="40">
                  <c:v>16_40</c:v>
                </c:pt>
                <c:pt idx="41">
                  <c:v>16_41</c:v>
                </c:pt>
                <c:pt idx="42">
                  <c:v>16_42</c:v>
                </c:pt>
                <c:pt idx="43">
                  <c:v>16_43</c:v>
                </c:pt>
                <c:pt idx="44">
                  <c:v>16_44</c:v>
                </c:pt>
                <c:pt idx="45">
                  <c:v>16_45</c:v>
                </c:pt>
                <c:pt idx="46">
                  <c:v>16_46</c:v>
                </c:pt>
                <c:pt idx="47">
                  <c:v>16_47</c:v>
                </c:pt>
                <c:pt idx="48">
                  <c:v>16_48</c:v>
                </c:pt>
                <c:pt idx="49">
                  <c:v>16_49</c:v>
                </c:pt>
                <c:pt idx="50">
                  <c:v>16_50</c:v>
                </c:pt>
                <c:pt idx="51">
                  <c:v>16_51</c:v>
                </c:pt>
                <c:pt idx="52">
                  <c:v>16_52</c:v>
                </c:pt>
                <c:pt idx="53">
                  <c:v>17_01</c:v>
                </c:pt>
              </c:strCache>
            </c:strRef>
          </c:cat>
          <c:val>
            <c:numRef>
              <c:f>Evolution!$B$3:$B$56</c:f>
              <c:numCache>
                <c:formatCode>General</c:formatCode>
                <c:ptCount val="54"/>
                <c:pt idx="0">
                  <c:v>4</c:v>
                </c:pt>
                <c:pt idx="1">
                  <c:v>3</c:v>
                </c:pt>
                <c:pt idx="2">
                  <c:v>2</c:v>
                </c:pt>
                <c:pt idx="3">
                  <c:v>9</c:v>
                </c:pt>
                <c:pt idx="4">
                  <c:v>4</c:v>
                </c:pt>
                <c:pt idx="5">
                  <c:v>7</c:v>
                </c:pt>
                <c:pt idx="6">
                  <c:v>8</c:v>
                </c:pt>
                <c:pt idx="7">
                  <c:v>29</c:v>
                </c:pt>
                <c:pt idx="8">
                  <c:v>8</c:v>
                </c:pt>
                <c:pt idx="9">
                  <c:v>5</c:v>
                </c:pt>
                <c:pt idx="10">
                  <c:v>1</c:v>
                </c:pt>
                <c:pt idx="11">
                  <c:v>5</c:v>
                </c:pt>
                <c:pt idx="12">
                  <c:v>4</c:v>
                </c:pt>
                <c:pt idx="13">
                  <c:v>13</c:v>
                </c:pt>
                <c:pt idx="14">
                  <c:v>15</c:v>
                </c:pt>
                <c:pt idx="15">
                  <c:v>13</c:v>
                </c:pt>
                <c:pt idx="16">
                  <c:v>14</c:v>
                </c:pt>
                <c:pt idx="17">
                  <c:v>13</c:v>
                </c:pt>
                <c:pt idx="18">
                  <c:v>12</c:v>
                </c:pt>
                <c:pt idx="19">
                  <c:v>18</c:v>
                </c:pt>
                <c:pt idx="20">
                  <c:v>23</c:v>
                </c:pt>
                <c:pt idx="21">
                  <c:v>10</c:v>
                </c:pt>
                <c:pt idx="22">
                  <c:v>13</c:v>
                </c:pt>
                <c:pt idx="23">
                  <c:v>20</c:v>
                </c:pt>
                <c:pt idx="24">
                  <c:v>13</c:v>
                </c:pt>
                <c:pt idx="25">
                  <c:v>11</c:v>
                </c:pt>
                <c:pt idx="26">
                  <c:v>5</c:v>
                </c:pt>
                <c:pt idx="27">
                  <c:v>6</c:v>
                </c:pt>
                <c:pt idx="28">
                  <c:v>5</c:v>
                </c:pt>
                <c:pt idx="29">
                  <c:v>4</c:v>
                </c:pt>
                <c:pt idx="30">
                  <c:v>11</c:v>
                </c:pt>
                <c:pt idx="31">
                  <c:v>10</c:v>
                </c:pt>
                <c:pt idx="32">
                  <c:v>9</c:v>
                </c:pt>
                <c:pt idx="33">
                  <c:v>7</c:v>
                </c:pt>
                <c:pt idx="34">
                  <c:v>4</c:v>
                </c:pt>
                <c:pt idx="35">
                  <c:v>5</c:v>
                </c:pt>
                <c:pt idx="36">
                  <c:v>13</c:v>
                </c:pt>
                <c:pt idx="37">
                  <c:v>12</c:v>
                </c:pt>
                <c:pt idx="38">
                  <c:v>6</c:v>
                </c:pt>
                <c:pt idx="39">
                  <c:v>3</c:v>
                </c:pt>
                <c:pt idx="40">
                  <c:v>14</c:v>
                </c:pt>
                <c:pt idx="41">
                  <c:v>2</c:v>
                </c:pt>
                <c:pt idx="42">
                  <c:v>3</c:v>
                </c:pt>
                <c:pt idx="43">
                  <c:v>2</c:v>
                </c:pt>
                <c:pt idx="44">
                  <c:v>3</c:v>
                </c:pt>
                <c:pt idx="45">
                  <c:v>9</c:v>
                </c:pt>
                <c:pt idx="46">
                  <c:v>8</c:v>
                </c:pt>
                <c:pt idx="47">
                  <c:v>11</c:v>
                </c:pt>
                <c:pt idx="48">
                  <c:v>6</c:v>
                </c:pt>
                <c:pt idx="49">
                  <c:v>5</c:v>
                </c:pt>
                <c:pt idx="50">
                  <c:v>0</c:v>
                </c:pt>
                <c:pt idx="51">
                  <c:v>11</c:v>
                </c:pt>
                <c:pt idx="52">
                  <c:v>10</c:v>
                </c:pt>
                <c:pt idx="53">
                  <c:v>0</c:v>
                </c:pt>
              </c:numCache>
            </c:numRef>
          </c:val>
          <c:extLst>
            <c:ext xmlns:c16="http://schemas.microsoft.com/office/drawing/2014/chart" uri="{C3380CC4-5D6E-409C-BE32-E72D297353CC}">
              <c16:uniqueId val="{00000001-3041-411B-9E25-69AFC8A3FAAA}"/>
            </c:ext>
          </c:extLst>
        </c:ser>
        <c:ser>
          <c:idx val="2"/>
          <c:order val="2"/>
          <c:tx>
            <c:strRef>
              <c:f>Evolution!$D$2</c:f>
              <c:strCache>
                <c:ptCount val="1"/>
                <c:pt idx="0">
                  <c:v>Indéterminé</c:v>
                </c:pt>
              </c:strCache>
            </c:strRef>
          </c:tx>
          <c:spPr>
            <a:ln w="1270">
              <a:solidFill>
                <a:schemeClr val="bg1"/>
              </a:solidFill>
            </a:ln>
          </c:spPr>
          <c:invertIfNegative val="0"/>
          <c:val>
            <c:numRef>
              <c:f>Evolution!$D$3:$D$56</c:f>
              <c:numCache>
                <c:formatCode>General</c:formatCode>
                <c:ptCount val="54"/>
                <c:pt idx="0">
                  <c:v>0</c:v>
                </c:pt>
                <c:pt idx="1">
                  <c:v>0</c:v>
                </c:pt>
                <c:pt idx="2">
                  <c:v>0</c:v>
                </c:pt>
                <c:pt idx="3">
                  <c:v>0</c:v>
                </c:pt>
                <c:pt idx="4">
                  <c:v>0</c:v>
                </c:pt>
                <c:pt idx="5">
                  <c:v>0</c:v>
                </c:pt>
                <c:pt idx="6">
                  <c:v>0</c:v>
                </c:pt>
                <c:pt idx="7">
                  <c:v>0</c:v>
                </c:pt>
                <c:pt idx="8">
                  <c:v>0</c:v>
                </c:pt>
                <c:pt idx="9">
                  <c:v>0</c:v>
                </c:pt>
                <c:pt idx="10">
                  <c:v>1</c:v>
                </c:pt>
                <c:pt idx="11">
                  <c:v>1</c:v>
                </c:pt>
                <c:pt idx="12">
                  <c:v>1</c:v>
                </c:pt>
                <c:pt idx="13">
                  <c:v>0</c:v>
                </c:pt>
                <c:pt idx="14">
                  <c:v>0</c:v>
                </c:pt>
                <c:pt idx="15">
                  <c:v>0</c:v>
                </c:pt>
                <c:pt idx="16">
                  <c:v>0</c:v>
                </c:pt>
                <c:pt idx="17">
                  <c:v>0</c:v>
                </c:pt>
                <c:pt idx="18">
                  <c:v>2</c:v>
                </c:pt>
                <c:pt idx="19">
                  <c:v>2</c:v>
                </c:pt>
                <c:pt idx="20">
                  <c:v>1</c:v>
                </c:pt>
                <c:pt idx="21">
                  <c:v>0</c:v>
                </c:pt>
                <c:pt idx="22">
                  <c:v>0</c:v>
                </c:pt>
                <c:pt idx="23">
                  <c:v>0</c:v>
                </c:pt>
                <c:pt idx="24">
                  <c:v>1</c:v>
                </c:pt>
                <c:pt idx="25">
                  <c:v>1</c:v>
                </c:pt>
                <c:pt idx="26">
                  <c:v>3</c:v>
                </c:pt>
                <c:pt idx="27">
                  <c:v>1</c:v>
                </c:pt>
                <c:pt idx="28">
                  <c:v>1</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1</c:v>
                </c:pt>
                <c:pt idx="44">
                  <c:v>0</c:v>
                </c:pt>
                <c:pt idx="45">
                  <c:v>0</c:v>
                </c:pt>
                <c:pt idx="46">
                  <c:v>0</c:v>
                </c:pt>
                <c:pt idx="47">
                  <c:v>0</c:v>
                </c:pt>
                <c:pt idx="48">
                  <c:v>0</c:v>
                </c:pt>
                <c:pt idx="49">
                  <c:v>0</c:v>
                </c:pt>
                <c:pt idx="50">
                  <c:v>0</c:v>
                </c:pt>
                <c:pt idx="51">
                  <c:v>0</c:v>
                </c:pt>
                <c:pt idx="52">
                  <c:v>0</c:v>
                </c:pt>
                <c:pt idx="53">
                  <c:v>0</c:v>
                </c:pt>
              </c:numCache>
            </c:numRef>
          </c:val>
          <c:extLst>
            <c:ext xmlns:c16="http://schemas.microsoft.com/office/drawing/2014/chart" uri="{C3380CC4-5D6E-409C-BE32-E72D297353CC}">
              <c16:uniqueId val="{00000002-3041-411B-9E25-69AFC8A3FAAA}"/>
            </c:ext>
          </c:extLst>
        </c:ser>
        <c:ser>
          <c:idx val="3"/>
          <c:order val="3"/>
          <c:tx>
            <c:strRef>
              <c:f>Evolution!$E$2</c:f>
              <c:strCache>
                <c:ptCount val="1"/>
                <c:pt idx="0">
                  <c:v>Inconnu</c:v>
                </c:pt>
              </c:strCache>
            </c:strRef>
          </c:tx>
          <c:spPr>
            <a:ln w="1270">
              <a:solidFill>
                <a:schemeClr val="bg1"/>
              </a:solidFill>
            </a:ln>
          </c:spPr>
          <c:invertIfNegative val="0"/>
          <c:val>
            <c:numRef>
              <c:f>Evolution!$E$3:$E$56</c:f>
              <c:numCache>
                <c:formatCode>General</c:formatCode>
                <c:ptCount val="5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2</c:v>
                </c:pt>
                <c:pt idx="47">
                  <c:v>1</c:v>
                </c:pt>
                <c:pt idx="48">
                  <c:v>0</c:v>
                </c:pt>
                <c:pt idx="49">
                  <c:v>0</c:v>
                </c:pt>
                <c:pt idx="50">
                  <c:v>0</c:v>
                </c:pt>
                <c:pt idx="51">
                  <c:v>0</c:v>
                </c:pt>
                <c:pt idx="52">
                  <c:v>0</c:v>
                </c:pt>
                <c:pt idx="53">
                  <c:v>0</c:v>
                </c:pt>
              </c:numCache>
            </c:numRef>
          </c:val>
          <c:extLst>
            <c:ext xmlns:c16="http://schemas.microsoft.com/office/drawing/2014/chart" uri="{C3380CC4-5D6E-409C-BE32-E72D297353CC}">
              <c16:uniqueId val="{00000003-3041-411B-9E25-69AFC8A3FAAA}"/>
            </c:ext>
          </c:extLst>
        </c:ser>
        <c:dLbls>
          <c:showLegendKey val="0"/>
          <c:showVal val="0"/>
          <c:showCatName val="0"/>
          <c:showSerName val="0"/>
          <c:showPercent val="0"/>
          <c:showBubbleSize val="0"/>
        </c:dLbls>
        <c:gapWidth val="0"/>
        <c:overlap val="100"/>
        <c:axId val="91290240"/>
        <c:axId val="92357376"/>
      </c:barChart>
      <c:catAx>
        <c:axId val="91290240"/>
        <c:scaling>
          <c:orientation val="minMax"/>
        </c:scaling>
        <c:delete val="0"/>
        <c:axPos val="b"/>
        <c:title>
          <c:tx>
            <c:rich>
              <a:bodyPr/>
              <a:lstStyle/>
              <a:p>
                <a:pPr>
                  <a:defRPr sz="1400"/>
                </a:pPr>
                <a:r>
                  <a:rPr lang="en-US" sz="1400" dirty="0"/>
                  <a:t>Semaine </a:t>
                </a:r>
                <a:r>
                  <a:rPr lang="fr-FR" sz="1400" b="1" i="0" u="none" strike="noStrike" baseline="0" dirty="0">
                    <a:effectLst/>
                  </a:rPr>
                  <a:t>Epidémiologique</a:t>
                </a:r>
                <a:endParaRPr lang="en-US" sz="1400" dirty="0"/>
              </a:p>
            </c:rich>
          </c:tx>
          <c:overlay val="0"/>
        </c:title>
        <c:numFmt formatCode="General" sourceLinked="1"/>
        <c:majorTickMark val="out"/>
        <c:minorTickMark val="none"/>
        <c:tickLblPos val="nextTo"/>
        <c:txPr>
          <a:bodyPr/>
          <a:lstStyle/>
          <a:p>
            <a:pPr>
              <a:defRPr sz="1100"/>
            </a:pPr>
            <a:endParaRPr lang="ru-RU"/>
          </a:p>
        </c:txPr>
        <c:crossAx val="92357376"/>
        <c:crosses val="autoZero"/>
        <c:auto val="1"/>
        <c:lblAlgn val="ctr"/>
        <c:lblOffset val="100"/>
        <c:noMultiLvlLbl val="0"/>
      </c:catAx>
      <c:valAx>
        <c:axId val="92357376"/>
        <c:scaling>
          <c:orientation val="minMax"/>
        </c:scaling>
        <c:delete val="0"/>
        <c:axPos val="l"/>
        <c:majorGridlines/>
        <c:title>
          <c:tx>
            <c:rich>
              <a:bodyPr/>
              <a:lstStyle/>
              <a:p>
                <a:pPr>
                  <a:defRPr sz="1400"/>
                </a:pPr>
                <a:r>
                  <a:rPr lang="en-US" sz="1400" dirty="0"/>
                  <a:t>Nombre de cas</a:t>
                </a:r>
              </a:p>
            </c:rich>
          </c:tx>
          <c:overlay val="0"/>
        </c:title>
        <c:numFmt formatCode="General" sourceLinked="1"/>
        <c:majorTickMark val="out"/>
        <c:minorTickMark val="none"/>
        <c:tickLblPos val="nextTo"/>
        <c:txPr>
          <a:bodyPr/>
          <a:lstStyle/>
          <a:p>
            <a:pPr>
              <a:defRPr sz="1600"/>
            </a:pPr>
            <a:endParaRPr lang="ru-RU"/>
          </a:p>
        </c:txPr>
        <c:crossAx val="91290240"/>
        <c:crosses val="autoZero"/>
        <c:crossBetween val="between"/>
      </c:valAx>
    </c:plotArea>
    <c:legend>
      <c:legendPos val="r"/>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fr-FR"/>
              <a:t>Rubeole</a:t>
            </a:r>
          </a:p>
        </c:rich>
      </c:tx>
      <c:overlay val="0"/>
    </c:title>
    <c:autoTitleDeleted val="0"/>
    <c:plotArea>
      <c:layout/>
      <c:barChart>
        <c:barDir val="col"/>
        <c:grouping val="stacked"/>
        <c:varyColors val="0"/>
        <c:ser>
          <c:idx val="0"/>
          <c:order val="0"/>
          <c:tx>
            <c:strRef>
              <c:f>Analyse!$AC$2</c:f>
              <c:strCache>
                <c:ptCount val="1"/>
                <c:pt idx="0">
                  <c:v>Teste Rubeole</c:v>
                </c:pt>
              </c:strCache>
            </c:strRef>
          </c:tx>
          <c:spPr>
            <a:solidFill>
              <a:schemeClr val="tx1">
                <a:lumMod val="50000"/>
                <a:lumOff val="50000"/>
              </a:schemeClr>
            </a:solidFill>
            <a:ln>
              <a:solidFill>
                <a:schemeClr val="bg1"/>
              </a:solidFill>
            </a:ln>
          </c:spPr>
          <c:invertIfNegative val="0"/>
          <c:cat>
            <c:strRef>
              <c:f>Analyse!$AA$3:$AA$49</c:f>
              <c:strCache>
                <c:ptCount val="47"/>
                <c:pt idx="0">
                  <c:v>S-01</c:v>
                </c:pt>
                <c:pt idx="1">
                  <c:v>S-02</c:v>
                </c:pt>
                <c:pt idx="2">
                  <c:v>S-03</c:v>
                </c:pt>
                <c:pt idx="3">
                  <c:v>S-04</c:v>
                </c:pt>
                <c:pt idx="4">
                  <c:v>S-05</c:v>
                </c:pt>
                <c:pt idx="5">
                  <c:v>S-06</c:v>
                </c:pt>
                <c:pt idx="6">
                  <c:v>S-07</c:v>
                </c:pt>
                <c:pt idx="7">
                  <c:v>S-08</c:v>
                </c:pt>
                <c:pt idx="8">
                  <c:v>S-09</c:v>
                </c:pt>
                <c:pt idx="9">
                  <c:v>S-10</c:v>
                </c:pt>
                <c:pt idx="10">
                  <c:v>S-11</c:v>
                </c:pt>
                <c:pt idx="11">
                  <c:v>S-12</c:v>
                </c:pt>
                <c:pt idx="12">
                  <c:v>S-13</c:v>
                </c:pt>
                <c:pt idx="13">
                  <c:v>S-14</c:v>
                </c:pt>
                <c:pt idx="14">
                  <c:v>S-15</c:v>
                </c:pt>
                <c:pt idx="15">
                  <c:v>S-16</c:v>
                </c:pt>
                <c:pt idx="16">
                  <c:v>S-17</c:v>
                </c:pt>
                <c:pt idx="17">
                  <c:v>S-18</c:v>
                </c:pt>
                <c:pt idx="18">
                  <c:v>S-19</c:v>
                </c:pt>
                <c:pt idx="19">
                  <c:v>S-20</c:v>
                </c:pt>
                <c:pt idx="20">
                  <c:v>S-21</c:v>
                </c:pt>
                <c:pt idx="21">
                  <c:v>S-22</c:v>
                </c:pt>
                <c:pt idx="22">
                  <c:v>S-23</c:v>
                </c:pt>
                <c:pt idx="23">
                  <c:v>S-24</c:v>
                </c:pt>
                <c:pt idx="24">
                  <c:v>S-25</c:v>
                </c:pt>
                <c:pt idx="25">
                  <c:v>S-26</c:v>
                </c:pt>
                <c:pt idx="26">
                  <c:v>S-27</c:v>
                </c:pt>
                <c:pt idx="27">
                  <c:v>S-28</c:v>
                </c:pt>
                <c:pt idx="28">
                  <c:v>S-29</c:v>
                </c:pt>
                <c:pt idx="29">
                  <c:v>S-30</c:v>
                </c:pt>
                <c:pt idx="30">
                  <c:v>S-31</c:v>
                </c:pt>
                <c:pt idx="31">
                  <c:v>S-32</c:v>
                </c:pt>
                <c:pt idx="32">
                  <c:v>S-33</c:v>
                </c:pt>
                <c:pt idx="33">
                  <c:v>S-34</c:v>
                </c:pt>
                <c:pt idx="34">
                  <c:v>S-35</c:v>
                </c:pt>
                <c:pt idx="35">
                  <c:v>S-36</c:v>
                </c:pt>
                <c:pt idx="36">
                  <c:v>S-37</c:v>
                </c:pt>
                <c:pt idx="37">
                  <c:v>S-38</c:v>
                </c:pt>
                <c:pt idx="38">
                  <c:v>S-39</c:v>
                </c:pt>
                <c:pt idx="39">
                  <c:v>S-40</c:v>
                </c:pt>
                <c:pt idx="40">
                  <c:v>S-41</c:v>
                </c:pt>
                <c:pt idx="41">
                  <c:v>S-42</c:v>
                </c:pt>
                <c:pt idx="42">
                  <c:v>S-43</c:v>
                </c:pt>
                <c:pt idx="43">
                  <c:v>S-44</c:v>
                </c:pt>
                <c:pt idx="44">
                  <c:v>S-45</c:v>
                </c:pt>
                <c:pt idx="45">
                  <c:v>S-46</c:v>
                </c:pt>
                <c:pt idx="46">
                  <c:v>S-47</c:v>
                </c:pt>
              </c:strCache>
            </c:strRef>
          </c:cat>
          <c:val>
            <c:numRef>
              <c:f>Analyse!$AD$4:$AD$49</c:f>
              <c:numCache>
                <c:formatCode>0</c:formatCode>
                <c:ptCount val="46"/>
                <c:pt idx="0">
                  <c:v>11</c:v>
                </c:pt>
                <c:pt idx="1">
                  <c:v>20</c:v>
                </c:pt>
                <c:pt idx="2">
                  <c:v>27</c:v>
                </c:pt>
                <c:pt idx="3">
                  <c:v>12</c:v>
                </c:pt>
                <c:pt idx="4">
                  <c:v>27</c:v>
                </c:pt>
                <c:pt idx="5">
                  <c:v>42</c:v>
                </c:pt>
                <c:pt idx="6">
                  <c:v>25</c:v>
                </c:pt>
                <c:pt idx="7">
                  <c:v>29</c:v>
                </c:pt>
                <c:pt idx="8">
                  <c:v>14</c:v>
                </c:pt>
                <c:pt idx="9">
                  <c:v>12</c:v>
                </c:pt>
                <c:pt idx="10">
                  <c:v>5</c:v>
                </c:pt>
                <c:pt idx="11">
                  <c:v>9</c:v>
                </c:pt>
                <c:pt idx="12">
                  <c:v>2</c:v>
                </c:pt>
                <c:pt idx="13">
                  <c:v>5</c:v>
                </c:pt>
                <c:pt idx="14">
                  <c:v>5</c:v>
                </c:pt>
                <c:pt idx="15">
                  <c:v>5</c:v>
                </c:pt>
                <c:pt idx="16">
                  <c:v>5</c:v>
                </c:pt>
                <c:pt idx="17">
                  <c:v>2</c:v>
                </c:pt>
                <c:pt idx="18">
                  <c:v>4</c:v>
                </c:pt>
                <c:pt idx="19">
                  <c:v>0</c:v>
                </c:pt>
                <c:pt idx="20">
                  <c:v>7</c:v>
                </c:pt>
                <c:pt idx="21">
                  <c:v>19</c:v>
                </c:pt>
                <c:pt idx="22">
                  <c:v>5</c:v>
                </c:pt>
                <c:pt idx="23">
                  <c:v>11</c:v>
                </c:pt>
                <c:pt idx="24">
                  <c:v>6</c:v>
                </c:pt>
                <c:pt idx="25">
                  <c:v>7</c:v>
                </c:pt>
                <c:pt idx="26">
                  <c:v>8</c:v>
                </c:pt>
                <c:pt idx="27">
                  <c:v>3</c:v>
                </c:pt>
                <c:pt idx="28">
                  <c:v>1</c:v>
                </c:pt>
                <c:pt idx="29">
                  <c:v>5</c:v>
                </c:pt>
                <c:pt idx="30">
                  <c:v>6</c:v>
                </c:pt>
                <c:pt idx="31">
                  <c:v>5</c:v>
                </c:pt>
                <c:pt idx="32">
                  <c:v>9</c:v>
                </c:pt>
                <c:pt idx="33">
                  <c:v>7</c:v>
                </c:pt>
                <c:pt idx="34">
                  <c:v>12</c:v>
                </c:pt>
                <c:pt idx="35">
                  <c:v>4</c:v>
                </c:pt>
                <c:pt idx="36">
                  <c:v>14</c:v>
                </c:pt>
                <c:pt idx="37">
                  <c:v>4</c:v>
                </c:pt>
                <c:pt idx="38">
                  <c:v>6</c:v>
                </c:pt>
                <c:pt idx="39">
                  <c:v>12</c:v>
                </c:pt>
                <c:pt idx="40">
                  <c:v>8</c:v>
                </c:pt>
                <c:pt idx="41">
                  <c:v>5</c:v>
                </c:pt>
                <c:pt idx="42">
                  <c:v>3</c:v>
                </c:pt>
                <c:pt idx="43">
                  <c:v>2</c:v>
                </c:pt>
                <c:pt idx="44">
                  <c:v>2</c:v>
                </c:pt>
                <c:pt idx="45">
                  <c:v>0</c:v>
                </c:pt>
              </c:numCache>
            </c:numRef>
          </c:val>
          <c:extLst>
            <c:ext xmlns:c16="http://schemas.microsoft.com/office/drawing/2014/chart" uri="{C3380CC4-5D6E-409C-BE32-E72D297353CC}">
              <c16:uniqueId val="{00000000-0660-4628-8480-242017925D35}"/>
            </c:ext>
          </c:extLst>
        </c:ser>
        <c:ser>
          <c:idx val="1"/>
          <c:order val="1"/>
          <c:tx>
            <c:strRef>
              <c:f>Analyse!$AE$2</c:f>
              <c:strCache>
                <c:ptCount val="1"/>
                <c:pt idx="0">
                  <c:v>Positif</c:v>
                </c:pt>
              </c:strCache>
            </c:strRef>
          </c:tx>
          <c:spPr>
            <a:ln>
              <a:solidFill>
                <a:schemeClr val="bg1"/>
              </a:solidFill>
            </a:ln>
          </c:spPr>
          <c:invertIfNegative val="0"/>
          <c:cat>
            <c:strRef>
              <c:f>Analyse!$AA$3:$AA$49</c:f>
              <c:strCache>
                <c:ptCount val="47"/>
                <c:pt idx="0">
                  <c:v>S-01</c:v>
                </c:pt>
                <c:pt idx="1">
                  <c:v>S-02</c:v>
                </c:pt>
                <c:pt idx="2">
                  <c:v>S-03</c:v>
                </c:pt>
                <c:pt idx="3">
                  <c:v>S-04</c:v>
                </c:pt>
                <c:pt idx="4">
                  <c:v>S-05</c:v>
                </c:pt>
                <c:pt idx="5">
                  <c:v>S-06</c:v>
                </c:pt>
                <c:pt idx="6">
                  <c:v>S-07</c:v>
                </c:pt>
                <c:pt idx="7">
                  <c:v>S-08</c:v>
                </c:pt>
                <c:pt idx="8">
                  <c:v>S-09</c:v>
                </c:pt>
                <c:pt idx="9">
                  <c:v>S-10</c:v>
                </c:pt>
                <c:pt idx="10">
                  <c:v>S-11</c:v>
                </c:pt>
                <c:pt idx="11">
                  <c:v>S-12</c:v>
                </c:pt>
                <c:pt idx="12">
                  <c:v>S-13</c:v>
                </c:pt>
                <c:pt idx="13">
                  <c:v>S-14</c:v>
                </c:pt>
                <c:pt idx="14">
                  <c:v>S-15</c:v>
                </c:pt>
                <c:pt idx="15">
                  <c:v>S-16</c:v>
                </c:pt>
                <c:pt idx="16">
                  <c:v>S-17</c:v>
                </c:pt>
                <c:pt idx="17">
                  <c:v>S-18</c:v>
                </c:pt>
                <c:pt idx="18">
                  <c:v>S-19</c:v>
                </c:pt>
                <c:pt idx="19">
                  <c:v>S-20</c:v>
                </c:pt>
                <c:pt idx="20">
                  <c:v>S-21</c:v>
                </c:pt>
                <c:pt idx="21">
                  <c:v>S-22</c:v>
                </c:pt>
                <c:pt idx="22">
                  <c:v>S-23</c:v>
                </c:pt>
                <c:pt idx="23">
                  <c:v>S-24</c:v>
                </c:pt>
                <c:pt idx="24">
                  <c:v>S-25</c:v>
                </c:pt>
                <c:pt idx="25">
                  <c:v>S-26</c:v>
                </c:pt>
                <c:pt idx="26">
                  <c:v>S-27</c:v>
                </c:pt>
                <c:pt idx="27">
                  <c:v>S-28</c:v>
                </c:pt>
                <c:pt idx="28">
                  <c:v>S-29</c:v>
                </c:pt>
                <c:pt idx="29">
                  <c:v>S-30</c:v>
                </c:pt>
                <c:pt idx="30">
                  <c:v>S-31</c:v>
                </c:pt>
                <c:pt idx="31">
                  <c:v>S-32</c:v>
                </c:pt>
                <c:pt idx="32">
                  <c:v>S-33</c:v>
                </c:pt>
                <c:pt idx="33">
                  <c:v>S-34</c:v>
                </c:pt>
                <c:pt idx="34">
                  <c:v>S-35</c:v>
                </c:pt>
                <c:pt idx="35">
                  <c:v>S-36</c:v>
                </c:pt>
                <c:pt idx="36">
                  <c:v>S-37</c:v>
                </c:pt>
                <c:pt idx="37">
                  <c:v>S-38</c:v>
                </c:pt>
                <c:pt idx="38">
                  <c:v>S-39</c:v>
                </c:pt>
                <c:pt idx="39">
                  <c:v>S-40</c:v>
                </c:pt>
                <c:pt idx="40">
                  <c:v>S-41</c:v>
                </c:pt>
                <c:pt idx="41">
                  <c:v>S-42</c:v>
                </c:pt>
                <c:pt idx="42">
                  <c:v>S-43</c:v>
                </c:pt>
                <c:pt idx="43">
                  <c:v>S-44</c:v>
                </c:pt>
                <c:pt idx="44">
                  <c:v>S-45</c:v>
                </c:pt>
                <c:pt idx="45">
                  <c:v>S-46</c:v>
                </c:pt>
                <c:pt idx="46">
                  <c:v>S-47</c:v>
                </c:pt>
              </c:strCache>
            </c:strRef>
          </c:cat>
          <c:val>
            <c:numRef>
              <c:f>Analyse!$AE$3:$AE$49</c:f>
              <c:numCache>
                <c:formatCode>General</c:formatCode>
                <c:ptCount val="47"/>
                <c:pt idx="0">
                  <c:v>3</c:v>
                </c:pt>
                <c:pt idx="1">
                  <c:v>4</c:v>
                </c:pt>
                <c:pt idx="2">
                  <c:v>4</c:v>
                </c:pt>
                <c:pt idx="3">
                  <c:v>10</c:v>
                </c:pt>
                <c:pt idx="4">
                  <c:v>5</c:v>
                </c:pt>
                <c:pt idx="5">
                  <c:v>10</c:v>
                </c:pt>
                <c:pt idx="6">
                  <c:v>22</c:v>
                </c:pt>
                <c:pt idx="7">
                  <c:v>24</c:v>
                </c:pt>
                <c:pt idx="8">
                  <c:v>34</c:v>
                </c:pt>
                <c:pt idx="9">
                  <c:v>3</c:v>
                </c:pt>
                <c:pt idx="10">
                  <c:v>7</c:v>
                </c:pt>
                <c:pt idx="11">
                  <c:v>8</c:v>
                </c:pt>
                <c:pt idx="12">
                  <c:v>2</c:v>
                </c:pt>
                <c:pt idx="13">
                  <c:v>9</c:v>
                </c:pt>
                <c:pt idx="14">
                  <c:v>2</c:v>
                </c:pt>
                <c:pt idx="15">
                  <c:v>9</c:v>
                </c:pt>
                <c:pt idx="16">
                  <c:v>5</c:v>
                </c:pt>
                <c:pt idx="17">
                  <c:v>2</c:v>
                </c:pt>
                <c:pt idx="18">
                  <c:v>1</c:v>
                </c:pt>
                <c:pt idx="19">
                  <c:v>1</c:v>
                </c:pt>
                <c:pt idx="20">
                  <c:v>2</c:v>
                </c:pt>
                <c:pt idx="21">
                  <c:v>8</c:v>
                </c:pt>
                <c:pt idx="22">
                  <c:v>1</c:v>
                </c:pt>
                <c:pt idx="23">
                  <c:v>2</c:v>
                </c:pt>
                <c:pt idx="24">
                  <c:v>1</c:v>
                </c:pt>
                <c:pt idx="25">
                  <c:v>2</c:v>
                </c:pt>
                <c:pt idx="26">
                  <c:v>1</c:v>
                </c:pt>
                <c:pt idx="27">
                  <c:v>2</c:v>
                </c:pt>
                <c:pt idx="28">
                  <c:v>1</c:v>
                </c:pt>
                <c:pt idx="29">
                  <c:v>3</c:v>
                </c:pt>
                <c:pt idx="30">
                  <c:v>0</c:v>
                </c:pt>
                <c:pt idx="31">
                  <c:v>4</c:v>
                </c:pt>
                <c:pt idx="32">
                  <c:v>0</c:v>
                </c:pt>
                <c:pt idx="33">
                  <c:v>0</c:v>
                </c:pt>
                <c:pt idx="34">
                  <c:v>0</c:v>
                </c:pt>
                <c:pt idx="35">
                  <c:v>0</c:v>
                </c:pt>
                <c:pt idx="36">
                  <c:v>0</c:v>
                </c:pt>
                <c:pt idx="37">
                  <c:v>1</c:v>
                </c:pt>
                <c:pt idx="38">
                  <c:v>2</c:v>
                </c:pt>
                <c:pt idx="39">
                  <c:v>0</c:v>
                </c:pt>
                <c:pt idx="40">
                  <c:v>0</c:v>
                </c:pt>
                <c:pt idx="41">
                  <c:v>0</c:v>
                </c:pt>
                <c:pt idx="42">
                  <c:v>0</c:v>
                </c:pt>
                <c:pt idx="43">
                  <c:v>0</c:v>
                </c:pt>
                <c:pt idx="44">
                  <c:v>1</c:v>
                </c:pt>
                <c:pt idx="45">
                  <c:v>0</c:v>
                </c:pt>
                <c:pt idx="46">
                  <c:v>0</c:v>
                </c:pt>
              </c:numCache>
            </c:numRef>
          </c:val>
          <c:extLst>
            <c:ext xmlns:c16="http://schemas.microsoft.com/office/drawing/2014/chart" uri="{C3380CC4-5D6E-409C-BE32-E72D297353CC}">
              <c16:uniqueId val="{00000001-0660-4628-8480-242017925D35}"/>
            </c:ext>
          </c:extLst>
        </c:ser>
        <c:dLbls>
          <c:showLegendKey val="0"/>
          <c:showVal val="0"/>
          <c:showCatName val="0"/>
          <c:showSerName val="0"/>
          <c:showPercent val="0"/>
          <c:showBubbleSize val="0"/>
        </c:dLbls>
        <c:gapWidth val="0"/>
        <c:overlap val="100"/>
        <c:axId val="118402048"/>
        <c:axId val="118416512"/>
      </c:barChart>
      <c:lineChart>
        <c:grouping val="stacked"/>
        <c:varyColors val="0"/>
        <c:ser>
          <c:idx val="2"/>
          <c:order val="2"/>
          <c:tx>
            <c:strRef>
              <c:f>Analyse!$AH$2</c:f>
              <c:strCache>
                <c:ptCount val="1"/>
                <c:pt idx="0">
                  <c:v>#Taux de positivité</c:v>
                </c:pt>
              </c:strCache>
            </c:strRef>
          </c:tx>
          <c:spPr>
            <a:ln>
              <a:solidFill>
                <a:schemeClr val="tx1"/>
              </a:solidFill>
            </a:ln>
          </c:spPr>
          <c:marker>
            <c:symbol val="none"/>
          </c:marker>
          <c:val>
            <c:numRef>
              <c:f>Analyse!$AH$3:$AH$49</c:f>
              <c:numCache>
                <c:formatCode>0.0%</c:formatCode>
                <c:ptCount val="47"/>
                <c:pt idx="0">
                  <c:v>0.214285714285714</c:v>
                </c:pt>
                <c:pt idx="1">
                  <c:v>0.266666666666667</c:v>
                </c:pt>
                <c:pt idx="2">
                  <c:v>0.16666666666666699</c:v>
                </c:pt>
                <c:pt idx="3">
                  <c:v>0.27027027027027001</c:v>
                </c:pt>
                <c:pt idx="4">
                  <c:v>0.29411764705882398</c:v>
                </c:pt>
                <c:pt idx="5">
                  <c:v>0.27027027027027001</c:v>
                </c:pt>
                <c:pt idx="6">
                  <c:v>0.34375</c:v>
                </c:pt>
                <c:pt idx="7">
                  <c:v>0.48979591836734698</c:v>
                </c:pt>
                <c:pt idx="8">
                  <c:v>0.53968253968253999</c:v>
                </c:pt>
                <c:pt idx="9">
                  <c:v>0.17647058823529399</c:v>
                </c:pt>
                <c:pt idx="10">
                  <c:v>0.36842105263157898</c:v>
                </c:pt>
                <c:pt idx="11">
                  <c:v>0.61538461538461497</c:v>
                </c:pt>
                <c:pt idx="12">
                  <c:v>0.18181818181818199</c:v>
                </c:pt>
                <c:pt idx="13">
                  <c:v>0.81818181818181801</c:v>
                </c:pt>
                <c:pt idx="14">
                  <c:v>0.28571428571428598</c:v>
                </c:pt>
                <c:pt idx="15">
                  <c:v>0.64285714285714302</c:v>
                </c:pt>
                <c:pt idx="16">
                  <c:v>0.5</c:v>
                </c:pt>
                <c:pt idx="17">
                  <c:v>0.28571428571428598</c:v>
                </c:pt>
                <c:pt idx="18">
                  <c:v>0.33333333333333298</c:v>
                </c:pt>
                <c:pt idx="19">
                  <c:v>0.2</c:v>
                </c:pt>
                <c:pt idx="20">
                  <c:v>1</c:v>
                </c:pt>
                <c:pt idx="21">
                  <c:v>0.53333333333333299</c:v>
                </c:pt>
                <c:pt idx="22">
                  <c:v>0.05</c:v>
                </c:pt>
                <c:pt idx="23">
                  <c:v>0.28571428571428598</c:v>
                </c:pt>
                <c:pt idx="24">
                  <c:v>8.3333333333333301E-2</c:v>
                </c:pt>
                <c:pt idx="25">
                  <c:v>0.25</c:v>
                </c:pt>
                <c:pt idx="26">
                  <c:v>0.125</c:v>
                </c:pt>
                <c:pt idx="27">
                  <c:v>0.2</c:v>
                </c:pt>
                <c:pt idx="28">
                  <c:v>0.25</c:v>
                </c:pt>
                <c:pt idx="29">
                  <c:v>0.75</c:v>
                </c:pt>
                <c:pt idx="30">
                  <c:v>0</c:v>
                </c:pt>
                <c:pt idx="31">
                  <c:v>0.4</c:v>
                </c:pt>
                <c:pt idx="32">
                  <c:v>0</c:v>
                </c:pt>
                <c:pt idx="33">
                  <c:v>0</c:v>
                </c:pt>
                <c:pt idx="34">
                  <c:v>0</c:v>
                </c:pt>
                <c:pt idx="35">
                  <c:v>0</c:v>
                </c:pt>
                <c:pt idx="36">
                  <c:v>0</c:v>
                </c:pt>
                <c:pt idx="37">
                  <c:v>6.6666666666666693E-2</c:v>
                </c:pt>
                <c:pt idx="38">
                  <c:v>0.33333333333333298</c:v>
                </c:pt>
                <c:pt idx="39">
                  <c:v>0</c:v>
                </c:pt>
                <c:pt idx="40">
                  <c:v>0</c:v>
                </c:pt>
                <c:pt idx="41">
                  <c:v>0</c:v>
                </c:pt>
                <c:pt idx="42">
                  <c:v>0</c:v>
                </c:pt>
                <c:pt idx="43">
                  <c:v>0</c:v>
                </c:pt>
                <c:pt idx="44">
                  <c:v>0.33333333333333298</c:v>
                </c:pt>
                <c:pt idx="45">
                  <c:v>0</c:v>
                </c:pt>
                <c:pt idx="46">
                  <c:v>0</c:v>
                </c:pt>
              </c:numCache>
            </c:numRef>
          </c:val>
          <c:smooth val="0"/>
          <c:extLst>
            <c:ext xmlns:c16="http://schemas.microsoft.com/office/drawing/2014/chart" uri="{C3380CC4-5D6E-409C-BE32-E72D297353CC}">
              <c16:uniqueId val="{00000002-0660-4628-8480-242017925D35}"/>
            </c:ext>
          </c:extLst>
        </c:ser>
        <c:dLbls>
          <c:showLegendKey val="0"/>
          <c:showVal val="0"/>
          <c:showCatName val="0"/>
          <c:showSerName val="0"/>
          <c:showPercent val="0"/>
          <c:showBubbleSize val="0"/>
        </c:dLbls>
        <c:marker val="1"/>
        <c:smooth val="0"/>
        <c:axId val="118420224"/>
        <c:axId val="118418432"/>
      </c:lineChart>
      <c:catAx>
        <c:axId val="118402048"/>
        <c:scaling>
          <c:orientation val="minMax"/>
        </c:scaling>
        <c:delete val="0"/>
        <c:axPos val="b"/>
        <c:title>
          <c:tx>
            <c:rich>
              <a:bodyPr/>
              <a:lstStyle/>
              <a:p>
                <a:pPr>
                  <a:defRPr/>
                </a:pPr>
                <a:r>
                  <a:rPr lang="en-US"/>
                  <a:t>Semaine epidemiologique</a:t>
                </a:r>
              </a:p>
            </c:rich>
          </c:tx>
          <c:overlay val="0"/>
        </c:title>
        <c:numFmt formatCode="General" sourceLinked="0"/>
        <c:majorTickMark val="none"/>
        <c:minorTickMark val="none"/>
        <c:tickLblPos val="nextTo"/>
        <c:crossAx val="118416512"/>
        <c:crosses val="autoZero"/>
        <c:auto val="1"/>
        <c:lblAlgn val="ctr"/>
        <c:lblOffset val="100"/>
        <c:tickLblSkip val="1"/>
        <c:noMultiLvlLbl val="0"/>
      </c:catAx>
      <c:valAx>
        <c:axId val="118416512"/>
        <c:scaling>
          <c:orientation val="minMax"/>
        </c:scaling>
        <c:delete val="0"/>
        <c:axPos val="l"/>
        <c:majorGridlines>
          <c:spPr>
            <a:ln>
              <a:solidFill>
                <a:srgbClr val="FFFFFF">
                  <a:lumMod val="95000"/>
                </a:srgbClr>
              </a:solidFill>
            </a:ln>
          </c:spPr>
        </c:majorGridlines>
        <c:title>
          <c:tx>
            <c:rich>
              <a:bodyPr rot="-5400000" vert="horz"/>
              <a:lstStyle/>
              <a:p>
                <a:pPr algn="ctr" rtl="0">
                  <a:defRPr/>
                </a:pPr>
                <a:r>
                  <a:rPr lang="en-US"/>
                  <a:t>Nombre des cas</a:t>
                </a:r>
              </a:p>
              <a:p>
                <a:pPr algn="ctr" rtl="0">
                  <a:defRPr/>
                </a:pPr>
                <a:endParaRPr lang="en-US"/>
              </a:p>
            </c:rich>
          </c:tx>
          <c:overlay val="0"/>
        </c:title>
        <c:numFmt formatCode="0" sourceLinked="1"/>
        <c:majorTickMark val="none"/>
        <c:minorTickMark val="none"/>
        <c:tickLblPos val="nextTo"/>
        <c:spPr>
          <a:ln w="9525">
            <a:noFill/>
          </a:ln>
        </c:spPr>
        <c:crossAx val="118402048"/>
        <c:crosses val="autoZero"/>
        <c:crossBetween val="between"/>
      </c:valAx>
      <c:valAx>
        <c:axId val="118418432"/>
        <c:scaling>
          <c:orientation val="minMax"/>
          <c:max val="1"/>
        </c:scaling>
        <c:delete val="0"/>
        <c:axPos val="r"/>
        <c:numFmt formatCode="0.0%" sourceLinked="1"/>
        <c:majorTickMark val="out"/>
        <c:minorTickMark val="none"/>
        <c:tickLblPos val="nextTo"/>
        <c:crossAx val="118420224"/>
        <c:crosses val="max"/>
        <c:crossBetween val="between"/>
      </c:valAx>
      <c:catAx>
        <c:axId val="118420224"/>
        <c:scaling>
          <c:orientation val="minMax"/>
        </c:scaling>
        <c:delete val="1"/>
        <c:axPos val="b"/>
        <c:majorTickMark val="out"/>
        <c:minorTickMark val="none"/>
        <c:tickLblPos val="nextTo"/>
        <c:crossAx val="118418432"/>
        <c:crosses val="autoZero"/>
        <c:auto val="1"/>
        <c:lblAlgn val="ctr"/>
        <c:lblOffset val="100"/>
        <c:noMultiLvlLbl val="0"/>
      </c:catAx>
    </c:plotArea>
    <c:legend>
      <c:legendPos val="b"/>
      <c:overlay val="0"/>
    </c:legend>
    <c:plotVisOnly val="1"/>
    <c:dispBlanksAs val="gap"/>
    <c:showDLblsOverMax val="0"/>
  </c:chart>
  <c:txPr>
    <a:bodyPr/>
    <a:lstStyle/>
    <a:p>
      <a:pPr>
        <a:defRPr sz="1200"/>
      </a:pPr>
      <a:endParaRPr lang="ru-RU"/>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Evolution!$I$2</c:f>
              <c:strCache>
                <c:ptCount val="1"/>
                <c:pt idx="0">
                  <c:v>Cas_Confirme</c:v>
                </c:pt>
              </c:strCache>
            </c:strRef>
          </c:tx>
          <c:spPr>
            <a:ln w="1270">
              <a:solidFill>
                <a:schemeClr val="bg1"/>
              </a:solidFill>
            </a:ln>
          </c:spPr>
          <c:invertIfNegative val="0"/>
          <c:dLbls>
            <c:spPr>
              <a:noFill/>
              <a:ln>
                <a:noFill/>
              </a:ln>
              <a:effectLst/>
            </c:spPr>
            <c:txPr>
              <a:bodyPr wrap="square" lIns="38100" tIns="19050" rIns="38100" bIns="19050" anchor="ctr">
                <a:spAutoFit/>
              </a:bodyPr>
              <a:lstStyle/>
              <a:p>
                <a:pPr>
                  <a:defRPr b="1"/>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Evolution!$G$3:$G$56</c:f>
              <c:strCache>
                <c:ptCount val="54"/>
                <c:pt idx="0">
                  <c:v>15_53</c:v>
                </c:pt>
                <c:pt idx="1">
                  <c:v>16_01</c:v>
                </c:pt>
                <c:pt idx="2">
                  <c:v>16_02</c:v>
                </c:pt>
                <c:pt idx="3">
                  <c:v>16_03</c:v>
                </c:pt>
                <c:pt idx="4">
                  <c:v>16_04</c:v>
                </c:pt>
                <c:pt idx="5">
                  <c:v>16_05</c:v>
                </c:pt>
                <c:pt idx="6">
                  <c:v>16_06</c:v>
                </c:pt>
                <c:pt idx="7">
                  <c:v>16_07</c:v>
                </c:pt>
                <c:pt idx="8">
                  <c:v>16_08</c:v>
                </c:pt>
                <c:pt idx="9">
                  <c:v>16_09</c:v>
                </c:pt>
                <c:pt idx="10">
                  <c:v>16_10</c:v>
                </c:pt>
                <c:pt idx="11">
                  <c:v>16_11</c:v>
                </c:pt>
                <c:pt idx="12">
                  <c:v>16_12</c:v>
                </c:pt>
                <c:pt idx="13">
                  <c:v>16_13</c:v>
                </c:pt>
                <c:pt idx="14">
                  <c:v>16_14</c:v>
                </c:pt>
                <c:pt idx="15">
                  <c:v>16_15</c:v>
                </c:pt>
                <c:pt idx="16">
                  <c:v>16_16</c:v>
                </c:pt>
                <c:pt idx="17">
                  <c:v>16_17</c:v>
                </c:pt>
                <c:pt idx="18">
                  <c:v>16_18</c:v>
                </c:pt>
                <c:pt idx="19">
                  <c:v>16_19</c:v>
                </c:pt>
                <c:pt idx="20">
                  <c:v>16_20</c:v>
                </c:pt>
                <c:pt idx="21">
                  <c:v>16_21</c:v>
                </c:pt>
                <c:pt idx="22">
                  <c:v>16_22</c:v>
                </c:pt>
                <c:pt idx="23">
                  <c:v>16_23</c:v>
                </c:pt>
                <c:pt idx="24">
                  <c:v>16_24</c:v>
                </c:pt>
                <c:pt idx="25">
                  <c:v>16_25</c:v>
                </c:pt>
                <c:pt idx="26">
                  <c:v>16_26</c:v>
                </c:pt>
                <c:pt idx="27">
                  <c:v>16_27</c:v>
                </c:pt>
                <c:pt idx="28">
                  <c:v>16_28</c:v>
                </c:pt>
                <c:pt idx="29">
                  <c:v>16_29</c:v>
                </c:pt>
                <c:pt idx="30">
                  <c:v>16_30</c:v>
                </c:pt>
                <c:pt idx="31">
                  <c:v>16_31</c:v>
                </c:pt>
                <c:pt idx="32">
                  <c:v>16_32</c:v>
                </c:pt>
                <c:pt idx="33">
                  <c:v>16_33</c:v>
                </c:pt>
                <c:pt idx="34">
                  <c:v>16_34</c:v>
                </c:pt>
                <c:pt idx="35">
                  <c:v>16_35</c:v>
                </c:pt>
                <c:pt idx="36">
                  <c:v>16_36</c:v>
                </c:pt>
                <c:pt idx="37">
                  <c:v>16_37</c:v>
                </c:pt>
                <c:pt idx="38">
                  <c:v>16_38</c:v>
                </c:pt>
                <c:pt idx="39">
                  <c:v>16_39</c:v>
                </c:pt>
                <c:pt idx="40">
                  <c:v>16_40</c:v>
                </c:pt>
                <c:pt idx="41">
                  <c:v>16_41</c:v>
                </c:pt>
                <c:pt idx="42">
                  <c:v>16_42</c:v>
                </c:pt>
                <c:pt idx="43">
                  <c:v>16_43</c:v>
                </c:pt>
                <c:pt idx="44">
                  <c:v>16_44</c:v>
                </c:pt>
                <c:pt idx="45">
                  <c:v>16_45</c:v>
                </c:pt>
                <c:pt idx="46">
                  <c:v>16_46</c:v>
                </c:pt>
                <c:pt idx="47">
                  <c:v>16_47</c:v>
                </c:pt>
                <c:pt idx="48">
                  <c:v>16_48</c:v>
                </c:pt>
                <c:pt idx="49">
                  <c:v>16_49</c:v>
                </c:pt>
                <c:pt idx="50">
                  <c:v>16_50</c:v>
                </c:pt>
                <c:pt idx="51">
                  <c:v>16_51</c:v>
                </c:pt>
                <c:pt idx="52">
                  <c:v>16_52</c:v>
                </c:pt>
                <c:pt idx="53">
                  <c:v>17_01</c:v>
                </c:pt>
              </c:strCache>
            </c:strRef>
          </c:cat>
          <c:val>
            <c:numRef>
              <c:f>Evolution!$I$3:$I$56</c:f>
              <c:numCache>
                <c:formatCode>General</c:formatCode>
                <c:ptCount val="54"/>
                <c:pt idx="0">
                  <c:v>2</c:v>
                </c:pt>
                <c:pt idx="1">
                  <c:v>4</c:v>
                </c:pt>
                <c:pt idx="2">
                  <c:v>5</c:v>
                </c:pt>
                <c:pt idx="3">
                  <c:v>5</c:v>
                </c:pt>
                <c:pt idx="4">
                  <c:v>8</c:v>
                </c:pt>
                <c:pt idx="5">
                  <c:v>6</c:v>
                </c:pt>
                <c:pt idx="6">
                  <c:v>9</c:v>
                </c:pt>
                <c:pt idx="7">
                  <c:v>5</c:v>
                </c:pt>
                <c:pt idx="8">
                  <c:v>8</c:v>
                </c:pt>
                <c:pt idx="9">
                  <c:v>1</c:v>
                </c:pt>
                <c:pt idx="10">
                  <c:v>2</c:v>
                </c:pt>
                <c:pt idx="11">
                  <c:v>2</c:v>
                </c:pt>
                <c:pt idx="12">
                  <c:v>3</c:v>
                </c:pt>
                <c:pt idx="13">
                  <c:v>1</c:v>
                </c:pt>
                <c:pt idx="14">
                  <c:v>4</c:v>
                </c:pt>
                <c:pt idx="15">
                  <c:v>4</c:v>
                </c:pt>
                <c:pt idx="16">
                  <c:v>2</c:v>
                </c:pt>
                <c:pt idx="17">
                  <c:v>7</c:v>
                </c:pt>
                <c:pt idx="18">
                  <c:v>12</c:v>
                </c:pt>
                <c:pt idx="19">
                  <c:v>3</c:v>
                </c:pt>
                <c:pt idx="20">
                  <c:v>2</c:v>
                </c:pt>
                <c:pt idx="21">
                  <c:v>0</c:v>
                </c:pt>
                <c:pt idx="22">
                  <c:v>5</c:v>
                </c:pt>
                <c:pt idx="23">
                  <c:v>7</c:v>
                </c:pt>
                <c:pt idx="24">
                  <c:v>11</c:v>
                </c:pt>
                <c:pt idx="25">
                  <c:v>1</c:v>
                </c:pt>
                <c:pt idx="26">
                  <c:v>2</c:v>
                </c:pt>
                <c:pt idx="27">
                  <c:v>1</c:v>
                </c:pt>
                <c:pt idx="28">
                  <c:v>3</c:v>
                </c:pt>
                <c:pt idx="29">
                  <c:v>9</c:v>
                </c:pt>
                <c:pt idx="30">
                  <c:v>8</c:v>
                </c:pt>
                <c:pt idx="31">
                  <c:v>2</c:v>
                </c:pt>
                <c:pt idx="32">
                  <c:v>5</c:v>
                </c:pt>
                <c:pt idx="33">
                  <c:v>5</c:v>
                </c:pt>
                <c:pt idx="34">
                  <c:v>5</c:v>
                </c:pt>
                <c:pt idx="35">
                  <c:v>4</c:v>
                </c:pt>
                <c:pt idx="36">
                  <c:v>6</c:v>
                </c:pt>
                <c:pt idx="37">
                  <c:v>6</c:v>
                </c:pt>
                <c:pt idx="38">
                  <c:v>12</c:v>
                </c:pt>
                <c:pt idx="39">
                  <c:v>5</c:v>
                </c:pt>
                <c:pt idx="40">
                  <c:v>9</c:v>
                </c:pt>
                <c:pt idx="41">
                  <c:v>6</c:v>
                </c:pt>
                <c:pt idx="42">
                  <c:v>7</c:v>
                </c:pt>
                <c:pt idx="43">
                  <c:v>2</c:v>
                </c:pt>
                <c:pt idx="44">
                  <c:v>9</c:v>
                </c:pt>
                <c:pt idx="45">
                  <c:v>4</c:v>
                </c:pt>
                <c:pt idx="46">
                  <c:v>16</c:v>
                </c:pt>
                <c:pt idx="47">
                  <c:v>11</c:v>
                </c:pt>
                <c:pt idx="48">
                  <c:v>12</c:v>
                </c:pt>
                <c:pt idx="49">
                  <c:v>16</c:v>
                </c:pt>
                <c:pt idx="50">
                  <c:v>17</c:v>
                </c:pt>
                <c:pt idx="51">
                  <c:v>11</c:v>
                </c:pt>
                <c:pt idx="52">
                  <c:v>6</c:v>
                </c:pt>
                <c:pt idx="53">
                  <c:v>0</c:v>
                </c:pt>
              </c:numCache>
            </c:numRef>
          </c:val>
          <c:extLst>
            <c:ext xmlns:c16="http://schemas.microsoft.com/office/drawing/2014/chart" uri="{C3380CC4-5D6E-409C-BE32-E72D297353CC}">
              <c16:uniqueId val="{00000000-E94C-46AB-8237-FA7B06158E66}"/>
            </c:ext>
          </c:extLst>
        </c:ser>
        <c:ser>
          <c:idx val="0"/>
          <c:order val="1"/>
          <c:tx>
            <c:strRef>
              <c:f>Evolution!$H$2</c:f>
              <c:strCache>
                <c:ptCount val="1"/>
                <c:pt idx="0">
                  <c:v>Cas_Suspect</c:v>
                </c:pt>
              </c:strCache>
            </c:strRef>
          </c:tx>
          <c:spPr>
            <a:ln w="1270">
              <a:solidFill>
                <a:schemeClr val="bg1"/>
              </a:solidFill>
            </a:ln>
          </c:spPr>
          <c:invertIfNegative val="0"/>
          <c:cat>
            <c:strRef>
              <c:f>Evolution!$G$3:$G$56</c:f>
              <c:strCache>
                <c:ptCount val="54"/>
                <c:pt idx="0">
                  <c:v>15_53</c:v>
                </c:pt>
                <c:pt idx="1">
                  <c:v>16_01</c:v>
                </c:pt>
                <c:pt idx="2">
                  <c:v>16_02</c:v>
                </c:pt>
                <c:pt idx="3">
                  <c:v>16_03</c:v>
                </c:pt>
                <c:pt idx="4">
                  <c:v>16_04</c:v>
                </c:pt>
                <c:pt idx="5">
                  <c:v>16_05</c:v>
                </c:pt>
                <c:pt idx="6">
                  <c:v>16_06</c:v>
                </c:pt>
                <c:pt idx="7">
                  <c:v>16_07</c:v>
                </c:pt>
                <c:pt idx="8">
                  <c:v>16_08</c:v>
                </c:pt>
                <c:pt idx="9">
                  <c:v>16_09</c:v>
                </c:pt>
                <c:pt idx="10">
                  <c:v>16_10</c:v>
                </c:pt>
                <c:pt idx="11">
                  <c:v>16_11</c:v>
                </c:pt>
                <c:pt idx="12">
                  <c:v>16_12</c:v>
                </c:pt>
                <c:pt idx="13">
                  <c:v>16_13</c:v>
                </c:pt>
                <c:pt idx="14">
                  <c:v>16_14</c:v>
                </c:pt>
                <c:pt idx="15">
                  <c:v>16_15</c:v>
                </c:pt>
                <c:pt idx="16">
                  <c:v>16_16</c:v>
                </c:pt>
                <c:pt idx="17">
                  <c:v>16_17</c:v>
                </c:pt>
                <c:pt idx="18">
                  <c:v>16_18</c:v>
                </c:pt>
                <c:pt idx="19">
                  <c:v>16_19</c:v>
                </c:pt>
                <c:pt idx="20">
                  <c:v>16_20</c:v>
                </c:pt>
                <c:pt idx="21">
                  <c:v>16_21</c:v>
                </c:pt>
                <c:pt idx="22">
                  <c:v>16_22</c:v>
                </c:pt>
                <c:pt idx="23">
                  <c:v>16_23</c:v>
                </c:pt>
                <c:pt idx="24">
                  <c:v>16_24</c:v>
                </c:pt>
                <c:pt idx="25">
                  <c:v>16_25</c:v>
                </c:pt>
                <c:pt idx="26">
                  <c:v>16_26</c:v>
                </c:pt>
                <c:pt idx="27">
                  <c:v>16_27</c:v>
                </c:pt>
                <c:pt idx="28">
                  <c:v>16_28</c:v>
                </c:pt>
                <c:pt idx="29">
                  <c:v>16_29</c:v>
                </c:pt>
                <c:pt idx="30">
                  <c:v>16_30</c:v>
                </c:pt>
                <c:pt idx="31">
                  <c:v>16_31</c:v>
                </c:pt>
                <c:pt idx="32">
                  <c:v>16_32</c:v>
                </c:pt>
                <c:pt idx="33">
                  <c:v>16_33</c:v>
                </c:pt>
                <c:pt idx="34">
                  <c:v>16_34</c:v>
                </c:pt>
                <c:pt idx="35">
                  <c:v>16_35</c:v>
                </c:pt>
                <c:pt idx="36">
                  <c:v>16_36</c:v>
                </c:pt>
                <c:pt idx="37">
                  <c:v>16_37</c:v>
                </c:pt>
                <c:pt idx="38">
                  <c:v>16_38</c:v>
                </c:pt>
                <c:pt idx="39">
                  <c:v>16_39</c:v>
                </c:pt>
                <c:pt idx="40">
                  <c:v>16_40</c:v>
                </c:pt>
                <c:pt idx="41">
                  <c:v>16_41</c:v>
                </c:pt>
                <c:pt idx="42">
                  <c:v>16_42</c:v>
                </c:pt>
                <c:pt idx="43">
                  <c:v>16_43</c:v>
                </c:pt>
                <c:pt idx="44">
                  <c:v>16_44</c:v>
                </c:pt>
                <c:pt idx="45">
                  <c:v>16_45</c:v>
                </c:pt>
                <c:pt idx="46">
                  <c:v>16_46</c:v>
                </c:pt>
                <c:pt idx="47">
                  <c:v>16_47</c:v>
                </c:pt>
                <c:pt idx="48">
                  <c:v>16_48</c:v>
                </c:pt>
                <c:pt idx="49">
                  <c:v>16_49</c:v>
                </c:pt>
                <c:pt idx="50">
                  <c:v>16_50</c:v>
                </c:pt>
                <c:pt idx="51">
                  <c:v>16_51</c:v>
                </c:pt>
                <c:pt idx="52">
                  <c:v>16_52</c:v>
                </c:pt>
                <c:pt idx="53">
                  <c:v>17_01</c:v>
                </c:pt>
              </c:strCache>
            </c:strRef>
          </c:cat>
          <c:val>
            <c:numRef>
              <c:f>Evolution!$H$3:$H$56</c:f>
              <c:numCache>
                <c:formatCode>General</c:formatCode>
                <c:ptCount val="54"/>
                <c:pt idx="0">
                  <c:v>4</c:v>
                </c:pt>
                <c:pt idx="1">
                  <c:v>3</c:v>
                </c:pt>
                <c:pt idx="2">
                  <c:v>2</c:v>
                </c:pt>
                <c:pt idx="3">
                  <c:v>9</c:v>
                </c:pt>
                <c:pt idx="4">
                  <c:v>4</c:v>
                </c:pt>
                <c:pt idx="5">
                  <c:v>7</c:v>
                </c:pt>
                <c:pt idx="6">
                  <c:v>8</c:v>
                </c:pt>
                <c:pt idx="7">
                  <c:v>29</c:v>
                </c:pt>
                <c:pt idx="8">
                  <c:v>8</c:v>
                </c:pt>
                <c:pt idx="9">
                  <c:v>5</c:v>
                </c:pt>
                <c:pt idx="10">
                  <c:v>1</c:v>
                </c:pt>
                <c:pt idx="11">
                  <c:v>5</c:v>
                </c:pt>
                <c:pt idx="12">
                  <c:v>4</c:v>
                </c:pt>
                <c:pt idx="13">
                  <c:v>13</c:v>
                </c:pt>
                <c:pt idx="14">
                  <c:v>15</c:v>
                </c:pt>
                <c:pt idx="15">
                  <c:v>13</c:v>
                </c:pt>
                <c:pt idx="16">
                  <c:v>14</c:v>
                </c:pt>
                <c:pt idx="17">
                  <c:v>13</c:v>
                </c:pt>
                <c:pt idx="18">
                  <c:v>12</c:v>
                </c:pt>
                <c:pt idx="19">
                  <c:v>18</c:v>
                </c:pt>
                <c:pt idx="20">
                  <c:v>23</c:v>
                </c:pt>
                <c:pt idx="21">
                  <c:v>10</c:v>
                </c:pt>
                <c:pt idx="22">
                  <c:v>13</c:v>
                </c:pt>
                <c:pt idx="23">
                  <c:v>20</c:v>
                </c:pt>
                <c:pt idx="24">
                  <c:v>13</c:v>
                </c:pt>
                <c:pt idx="25">
                  <c:v>11</c:v>
                </c:pt>
                <c:pt idx="26">
                  <c:v>5</c:v>
                </c:pt>
                <c:pt idx="27">
                  <c:v>6</c:v>
                </c:pt>
                <c:pt idx="28">
                  <c:v>5</c:v>
                </c:pt>
                <c:pt idx="29">
                  <c:v>4</c:v>
                </c:pt>
                <c:pt idx="30">
                  <c:v>11</c:v>
                </c:pt>
                <c:pt idx="31">
                  <c:v>10</c:v>
                </c:pt>
                <c:pt idx="32">
                  <c:v>9</c:v>
                </c:pt>
                <c:pt idx="33">
                  <c:v>7</c:v>
                </c:pt>
                <c:pt idx="34">
                  <c:v>4</c:v>
                </c:pt>
                <c:pt idx="35">
                  <c:v>5</c:v>
                </c:pt>
                <c:pt idx="36">
                  <c:v>13</c:v>
                </c:pt>
                <c:pt idx="37">
                  <c:v>12</c:v>
                </c:pt>
                <c:pt idx="38">
                  <c:v>6</c:v>
                </c:pt>
                <c:pt idx="39">
                  <c:v>3</c:v>
                </c:pt>
                <c:pt idx="40">
                  <c:v>14</c:v>
                </c:pt>
                <c:pt idx="41">
                  <c:v>2</c:v>
                </c:pt>
                <c:pt idx="42">
                  <c:v>3</c:v>
                </c:pt>
                <c:pt idx="43">
                  <c:v>2</c:v>
                </c:pt>
                <c:pt idx="44">
                  <c:v>3</c:v>
                </c:pt>
                <c:pt idx="45">
                  <c:v>9</c:v>
                </c:pt>
                <c:pt idx="46">
                  <c:v>8</c:v>
                </c:pt>
                <c:pt idx="47">
                  <c:v>11</c:v>
                </c:pt>
                <c:pt idx="48">
                  <c:v>6</c:v>
                </c:pt>
                <c:pt idx="49">
                  <c:v>5</c:v>
                </c:pt>
                <c:pt idx="50">
                  <c:v>0</c:v>
                </c:pt>
                <c:pt idx="51">
                  <c:v>11</c:v>
                </c:pt>
                <c:pt idx="52">
                  <c:v>10</c:v>
                </c:pt>
                <c:pt idx="53">
                  <c:v>0</c:v>
                </c:pt>
              </c:numCache>
            </c:numRef>
          </c:val>
          <c:extLst>
            <c:ext xmlns:c16="http://schemas.microsoft.com/office/drawing/2014/chart" uri="{C3380CC4-5D6E-409C-BE32-E72D297353CC}">
              <c16:uniqueId val="{00000001-E94C-46AB-8237-FA7B06158E66}"/>
            </c:ext>
          </c:extLst>
        </c:ser>
        <c:ser>
          <c:idx val="2"/>
          <c:order val="2"/>
          <c:tx>
            <c:strRef>
              <c:f>Evolution!$J$2</c:f>
              <c:strCache>
                <c:ptCount val="1"/>
                <c:pt idx="0">
                  <c:v>Indéterminé</c:v>
                </c:pt>
              </c:strCache>
            </c:strRef>
          </c:tx>
          <c:spPr>
            <a:ln w="1270">
              <a:solidFill>
                <a:schemeClr val="bg1"/>
              </a:solidFill>
            </a:ln>
          </c:spPr>
          <c:invertIfNegative val="0"/>
          <c:cat>
            <c:strRef>
              <c:f>Evolution!$G$3:$G$56</c:f>
              <c:strCache>
                <c:ptCount val="54"/>
                <c:pt idx="0">
                  <c:v>15_53</c:v>
                </c:pt>
                <c:pt idx="1">
                  <c:v>16_01</c:v>
                </c:pt>
                <c:pt idx="2">
                  <c:v>16_02</c:v>
                </c:pt>
                <c:pt idx="3">
                  <c:v>16_03</c:v>
                </c:pt>
                <c:pt idx="4">
                  <c:v>16_04</c:v>
                </c:pt>
                <c:pt idx="5">
                  <c:v>16_05</c:v>
                </c:pt>
                <c:pt idx="6">
                  <c:v>16_06</c:v>
                </c:pt>
                <c:pt idx="7">
                  <c:v>16_07</c:v>
                </c:pt>
                <c:pt idx="8">
                  <c:v>16_08</c:v>
                </c:pt>
                <c:pt idx="9">
                  <c:v>16_09</c:v>
                </c:pt>
                <c:pt idx="10">
                  <c:v>16_10</c:v>
                </c:pt>
                <c:pt idx="11">
                  <c:v>16_11</c:v>
                </c:pt>
                <c:pt idx="12">
                  <c:v>16_12</c:v>
                </c:pt>
                <c:pt idx="13">
                  <c:v>16_13</c:v>
                </c:pt>
                <c:pt idx="14">
                  <c:v>16_14</c:v>
                </c:pt>
                <c:pt idx="15">
                  <c:v>16_15</c:v>
                </c:pt>
                <c:pt idx="16">
                  <c:v>16_16</c:v>
                </c:pt>
                <c:pt idx="17">
                  <c:v>16_17</c:v>
                </c:pt>
                <c:pt idx="18">
                  <c:v>16_18</c:v>
                </c:pt>
                <c:pt idx="19">
                  <c:v>16_19</c:v>
                </c:pt>
                <c:pt idx="20">
                  <c:v>16_20</c:v>
                </c:pt>
                <c:pt idx="21">
                  <c:v>16_21</c:v>
                </c:pt>
                <c:pt idx="22">
                  <c:v>16_22</c:v>
                </c:pt>
                <c:pt idx="23">
                  <c:v>16_23</c:v>
                </c:pt>
                <c:pt idx="24">
                  <c:v>16_24</c:v>
                </c:pt>
                <c:pt idx="25">
                  <c:v>16_25</c:v>
                </c:pt>
                <c:pt idx="26">
                  <c:v>16_26</c:v>
                </c:pt>
                <c:pt idx="27">
                  <c:v>16_27</c:v>
                </c:pt>
                <c:pt idx="28">
                  <c:v>16_28</c:v>
                </c:pt>
                <c:pt idx="29">
                  <c:v>16_29</c:v>
                </c:pt>
                <c:pt idx="30">
                  <c:v>16_30</c:v>
                </c:pt>
                <c:pt idx="31">
                  <c:v>16_31</c:v>
                </c:pt>
                <c:pt idx="32">
                  <c:v>16_32</c:v>
                </c:pt>
                <c:pt idx="33">
                  <c:v>16_33</c:v>
                </c:pt>
                <c:pt idx="34">
                  <c:v>16_34</c:v>
                </c:pt>
                <c:pt idx="35">
                  <c:v>16_35</c:v>
                </c:pt>
                <c:pt idx="36">
                  <c:v>16_36</c:v>
                </c:pt>
                <c:pt idx="37">
                  <c:v>16_37</c:v>
                </c:pt>
                <c:pt idx="38">
                  <c:v>16_38</c:v>
                </c:pt>
                <c:pt idx="39">
                  <c:v>16_39</c:v>
                </c:pt>
                <c:pt idx="40">
                  <c:v>16_40</c:v>
                </c:pt>
                <c:pt idx="41">
                  <c:v>16_41</c:v>
                </c:pt>
                <c:pt idx="42">
                  <c:v>16_42</c:v>
                </c:pt>
                <c:pt idx="43">
                  <c:v>16_43</c:v>
                </c:pt>
                <c:pt idx="44">
                  <c:v>16_44</c:v>
                </c:pt>
                <c:pt idx="45">
                  <c:v>16_45</c:v>
                </c:pt>
                <c:pt idx="46">
                  <c:v>16_46</c:v>
                </c:pt>
                <c:pt idx="47">
                  <c:v>16_47</c:v>
                </c:pt>
                <c:pt idx="48">
                  <c:v>16_48</c:v>
                </c:pt>
                <c:pt idx="49">
                  <c:v>16_49</c:v>
                </c:pt>
                <c:pt idx="50">
                  <c:v>16_50</c:v>
                </c:pt>
                <c:pt idx="51">
                  <c:v>16_51</c:v>
                </c:pt>
                <c:pt idx="52">
                  <c:v>16_52</c:v>
                </c:pt>
                <c:pt idx="53">
                  <c:v>17_01</c:v>
                </c:pt>
              </c:strCache>
            </c:strRef>
          </c:cat>
          <c:val>
            <c:numRef>
              <c:f>Evolution!$J$3:$J$56</c:f>
              <c:numCache>
                <c:formatCode>General</c:formatCode>
                <c:ptCount val="54"/>
                <c:pt idx="0">
                  <c:v>0</c:v>
                </c:pt>
                <c:pt idx="1">
                  <c:v>0</c:v>
                </c:pt>
                <c:pt idx="2">
                  <c:v>0</c:v>
                </c:pt>
                <c:pt idx="3">
                  <c:v>0</c:v>
                </c:pt>
                <c:pt idx="4">
                  <c:v>0</c:v>
                </c:pt>
                <c:pt idx="5">
                  <c:v>0</c:v>
                </c:pt>
                <c:pt idx="6">
                  <c:v>0</c:v>
                </c:pt>
                <c:pt idx="7">
                  <c:v>0</c:v>
                </c:pt>
                <c:pt idx="8">
                  <c:v>0</c:v>
                </c:pt>
                <c:pt idx="9">
                  <c:v>0</c:v>
                </c:pt>
                <c:pt idx="10">
                  <c:v>1</c:v>
                </c:pt>
                <c:pt idx="11">
                  <c:v>1</c:v>
                </c:pt>
                <c:pt idx="12">
                  <c:v>1</c:v>
                </c:pt>
                <c:pt idx="13">
                  <c:v>0</c:v>
                </c:pt>
                <c:pt idx="14">
                  <c:v>0</c:v>
                </c:pt>
                <c:pt idx="15">
                  <c:v>0</c:v>
                </c:pt>
                <c:pt idx="16">
                  <c:v>0</c:v>
                </c:pt>
                <c:pt idx="17">
                  <c:v>0</c:v>
                </c:pt>
                <c:pt idx="18">
                  <c:v>2</c:v>
                </c:pt>
                <c:pt idx="19">
                  <c:v>2</c:v>
                </c:pt>
                <c:pt idx="20">
                  <c:v>1</c:v>
                </c:pt>
                <c:pt idx="21">
                  <c:v>0</c:v>
                </c:pt>
                <c:pt idx="22">
                  <c:v>0</c:v>
                </c:pt>
                <c:pt idx="23">
                  <c:v>0</c:v>
                </c:pt>
                <c:pt idx="24">
                  <c:v>1</c:v>
                </c:pt>
                <c:pt idx="25">
                  <c:v>1</c:v>
                </c:pt>
                <c:pt idx="26">
                  <c:v>3</c:v>
                </c:pt>
                <c:pt idx="27">
                  <c:v>1</c:v>
                </c:pt>
                <c:pt idx="28">
                  <c:v>1</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1</c:v>
                </c:pt>
                <c:pt idx="44">
                  <c:v>0</c:v>
                </c:pt>
                <c:pt idx="45">
                  <c:v>0</c:v>
                </c:pt>
                <c:pt idx="46">
                  <c:v>0</c:v>
                </c:pt>
                <c:pt idx="47">
                  <c:v>0</c:v>
                </c:pt>
                <c:pt idx="48">
                  <c:v>0</c:v>
                </c:pt>
                <c:pt idx="49">
                  <c:v>0</c:v>
                </c:pt>
                <c:pt idx="50">
                  <c:v>0</c:v>
                </c:pt>
                <c:pt idx="51">
                  <c:v>0</c:v>
                </c:pt>
                <c:pt idx="52">
                  <c:v>0</c:v>
                </c:pt>
                <c:pt idx="53">
                  <c:v>0</c:v>
                </c:pt>
              </c:numCache>
            </c:numRef>
          </c:val>
          <c:extLst>
            <c:ext xmlns:c16="http://schemas.microsoft.com/office/drawing/2014/chart" uri="{C3380CC4-5D6E-409C-BE32-E72D297353CC}">
              <c16:uniqueId val="{00000002-E94C-46AB-8237-FA7B06158E66}"/>
            </c:ext>
          </c:extLst>
        </c:ser>
        <c:ser>
          <c:idx val="3"/>
          <c:order val="3"/>
          <c:tx>
            <c:strRef>
              <c:f>Evolution!$K$2</c:f>
              <c:strCache>
                <c:ptCount val="1"/>
                <c:pt idx="0">
                  <c:v>Inconnu</c:v>
                </c:pt>
              </c:strCache>
            </c:strRef>
          </c:tx>
          <c:spPr>
            <a:ln w="1270">
              <a:solidFill>
                <a:schemeClr val="bg1"/>
              </a:solidFill>
            </a:ln>
          </c:spPr>
          <c:invertIfNegative val="0"/>
          <c:cat>
            <c:strRef>
              <c:f>Evolution!$G$3:$G$56</c:f>
              <c:strCache>
                <c:ptCount val="54"/>
                <c:pt idx="0">
                  <c:v>15_53</c:v>
                </c:pt>
                <c:pt idx="1">
                  <c:v>16_01</c:v>
                </c:pt>
                <c:pt idx="2">
                  <c:v>16_02</c:v>
                </c:pt>
                <c:pt idx="3">
                  <c:v>16_03</c:v>
                </c:pt>
                <c:pt idx="4">
                  <c:v>16_04</c:v>
                </c:pt>
                <c:pt idx="5">
                  <c:v>16_05</c:v>
                </c:pt>
                <c:pt idx="6">
                  <c:v>16_06</c:v>
                </c:pt>
                <c:pt idx="7">
                  <c:v>16_07</c:v>
                </c:pt>
                <c:pt idx="8">
                  <c:v>16_08</c:v>
                </c:pt>
                <c:pt idx="9">
                  <c:v>16_09</c:v>
                </c:pt>
                <c:pt idx="10">
                  <c:v>16_10</c:v>
                </c:pt>
                <c:pt idx="11">
                  <c:v>16_11</c:v>
                </c:pt>
                <c:pt idx="12">
                  <c:v>16_12</c:v>
                </c:pt>
                <c:pt idx="13">
                  <c:v>16_13</c:v>
                </c:pt>
                <c:pt idx="14">
                  <c:v>16_14</c:v>
                </c:pt>
                <c:pt idx="15">
                  <c:v>16_15</c:v>
                </c:pt>
                <c:pt idx="16">
                  <c:v>16_16</c:v>
                </c:pt>
                <c:pt idx="17">
                  <c:v>16_17</c:v>
                </c:pt>
                <c:pt idx="18">
                  <c:v>16_18</c:v>
                </c:pt>
                <c:pt idx="19">
                  <c:v>16_19</c:v>
                </c:pt>
                <c:pt idx="20">
                  <c:v>16_20</c:v>
                </c:pt>
                <c:pt idx="21">
                  <c:v>16_21</c:v>
                </c:pt>
                <c:pt idx="22">
                  <c:v>16_22</c:v>
                </c:pt>
                <c:pt idx="23">
                  <c:v>16_23</c:v>
                </c:pt>
                <c:pt idx="24">
                  <c:v>16_24</c:v>
                </c:pt>
                <c:pt idx="25">
                  <c:v>16_25</c:v>
                </c:pt>
                <c:pt idx="26">
                  <c:v>16_26</c:v>
                </c:pt>
                <c:pt idx="27">
                  <c:v>16_27</c:v>
                </c:pt>
                <c:pt idx="28">
                  <c:v>16_28</c:v>
                </c:pt>
                <c:pt idx="29">
                  <c:v>16_29</c:v>
                </c:pt>
                <c:pt idx="30">
                  <c:v>16_30</c:v>
                </c:pt>
                <c:pt idx="31">
                  <c:v>16_31</c:v>
                </c:pt>
                <c:pt idx="32">
                  <c:v>16_32</c:v>
                </c:pt>
                <c:pt idx="33">
                  <c:v>16_33</c:v>
                </c:pt>
                <c:pt idx="34">
                  <c:v>16_34</c:v>
                </c:pt>
                <c:pt idx="35">
                  <c:v>16_35</c:v>
                </c:pt>
                <c:pt idx="36">
                  <c:v>16_36</c:v>
                </c:pt>
                <c:pt idx="37">
                  <c:v>16_37</c:v>
                </c:pt>
                <c:pt idx="38">
                  <c:v>16_38</c:v>
                </c:pt>
                <c:pt idx="39">
                  <c:v>16_39</c:v>
                </c:pt>
                <c:pt idx="40">
                  <c:v>16_40</c:v>
                </c:pt>
                <c:pt idx="41">
                  <c:v>16_41</c:v>
                </c:pt>
                <c:pt idx="42">
                  <c:v>16_42</c:v>
                </c:pt>
                <c:pt idx="43">
                  <c:v>16_43</c:v>
                </c:pt>
                <c:pt idx="44">
                  <c:v>16_44</c:v>
                </c:pt>
                <c:pt idx="45">
                  <c:v>16_45</c:v>
                </c:pt>
                <c:pt idx="46">
                  <c:v>16_46</c:v>
                </c:pt>
                <c:pt idx="47">
                  <c:v>16_47</c:v>
                </c:pt>
                <c:pt idx="48">
                  <c:v>16_48</c:v>
                </c:pt>
                <c:pt idx="49">
                  <c:v>16_49</c:v>
                </c:pt>
                <c:pt idx="50">
                  <c:v>16_50</c:v>
                </c:pt>
                <c:pt idx="51">
                  <c:v>16_51</c:v>
                </c:pt>
                <c:pt idx="52">
                  <c:v>16_52</c:v>
                </c:pt>
                <c:pt idx="53">
                  <c:v>17_01</c:v>
                </c:pt>
              </c:strCache>
            </c:strRef>
          </c:cat>
          <c:val>
            <c:numRef>
              <c:f>Evolution!$K$3:$K$56</c:f>
              <c:numCache>
                <c:formatCode>General</c:formatCode>
                <c:ptCount val="5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2</c:v>
                </c:pt>
                <c:pt idx="47">
                  <c:v>1</c:v>
                </c:pt>
                <c:pt idx="48">
                  <c:v>0</c:v>
                </c:pt>
                <c:pt idx="49">
                  <c:v>0</c:v>
                </c:pt>
                <c:pt idx="50">
                  <c:v>0</c:v>
                </c:pt>
                <c:pt idx="51">
                  <c:v>0</c:v>
                </c:pt>
                <c:pt idx="52">
                  <c:v>0</c:v>
                </c:pt>
                <c:pt idx="53">
                  <c:v>0</c:v>
                </c:pt>
              </c:numCache>
            </c:numRef>
          </c:val>
          <c:extLst>
            <c:ext xmlns:c16="http://schemas.microsoft.com/office/drawing/2014/chart" uri="{C3380CC4-5D6E-409C-BE32-E72D297353CC}">
              <c16:uniqueId val="{00000003-E94C-46AB-8237-FA7B06158E66}"/>
            </c:ext>
          </c:extLst>
        </c:ser>
        <c:dLbls>
          <c:showLegendKey val="0"/>
          <c:showVal val="0"/>
          <c:showCatName val="0"/>
          <c:showSerName val="0"/>
          <c:showPercent val="0"/>
          <c:showBubbleSize val="0"/>
        </c:dLbls>
        <c:gapWidth val="0"/>
        <c:overlap val="100"/>
        <c:axId val="92682112"/>
        <c:axId val="92692480"/>
      </c:barChart>
      <c:catAx>
        <c:axId val="92682112"/>
        <c:scaling>
          <c:orientation val="minMax"/>
        </c:scaling>
        <c:delete val="0"/>
        <c:axPos val="b"/>
        <c:title>
          <c:tx>
            <c:rich>
              <a:bodyPr/>
              <a:lstStyle/>
              <a:p>
                <a:pPr>
                  <a:defRPr sz="1400"/>
                </a:pPr>
                <a:r>
                  <a:rPr lang="en-US" sz="1400" b="1" i="0" baseline="0" dirty="0">
                    <a:effectLst/>
                  </a:rPr>
                  <a:t>Semaine </a:t>
                </a:r>
                <a:r>
                  <a:rPr lang="fr-FR" sz="1400" b="1" i="0" baseline="0" dirty="0">
                    <a:effectLst/>
                  </a:rPr>
                  <a:t>Epidémiologique</a:t>
                </a:r>
                <a:endParaRPr lang="en-US" sz="1400" dirty="0">
                  <a:effectLst/>
                </a:endParaRPr>
              </a:p>
            </c:rich>
          </c:tx>
          <c:overlay val="0"/>
        </c:title>
        <c:numFmt formatCode="General" sourceLinked="1"/>
        <c:majorTickMark val="out"/>
        <c:minorTickMark val="none"/>
        <c:tickLblPos val="nextTo"/>
        <c:txPr>
          <a:bodyPr/>
          <a:lstStyle/>
          <a:p>
            <a:pPr>
              <a:defRPr sz="1100"/>
            </a:pPr>
            <a:endParaRPr lang="ru-RU"/>
          </a:p>
        </c:txPr>
        <c:crossAx val="92692480"/>
        <c:crosses val="autoZero"/>
        <c:auto val="1"/>
        <c:lblAlgn val="ctr"/>
        <c:lblOffset val="100"/>
        <c:noMultiLvlLbl val="0"/>
      </c:catAx>
      <c:valAx>
        <c:axId val="92692480"/>
        <c:scaling>
          <c:orientation val="minMax"/>
        </c:scaling>
        <c:delete val="0"/>
        <c:axPos val="l"/>
        <c:majorGridlines/>
        <c:title>
          <c:tx>
            <c:rich>
              <a:bodyPr/>
              <a:lstStyle/>
              <a:p>
                <a:pPr>
                  <a:defRPr sz="1400"/>
                </a:pPr>
                <a:r>
                  <a:rPr lang="en-US" sz="1400" b="1" i="0" baseline="0" dirty="0">
                    <a:effectLst/>
                  </a:rPr>
                  <a:t>Nombre de cas</a:t>
                </a:r>
                <a:endParaRPr lang="en-US" sz="1400" dirty="0">
                  <a:effectLst/>
                </a:endParaRPr>
              </a:p>
            </c:rich>
          </c:tx>
          <c:overlay val="0"/>
        </c:title>
        <c:numFmt formatCode="General" sourceLinked="1"/>
        <c:majorTickMark val="out"/>
        <c:minorTickMark val="none"/>
        <c:tickLblPos val="nextTo"/>
        <c:crossAx val="92682112"/>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348758035680303E-2"/>
          <c:y val="0.15959657278632999"/>
          <c:w val="0.952259500171174"/>
          <c:h val="0.61610316699813705"/>
        </c:manualLayout>
      </c:layout>
      <c:barChart>
        <c:barDir val="col"/>
        <c:grouping val="clustered"/>
        <c:varyColors val="0"/>
        <c:ser>
          <c:idx val="0"/>
          <c:order val="0"/>
          <c:tx>
            <c:strRef>
              <c:f>'[Weekly Report - Lab Tables - 1 march 2017.xlsx]Sheet1'!$B$1</c:f>
              <c:strCache>
                <c:ptCount val="1"/>
                <c:pt idx="0">
                  <c:v>Suspects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'[Weekly Report - Lab Tables - 1 march 2017.xlsx]Sheet1'!$A$2:$A$9</c:f>
              <c:strCache>
                <c:ptCount val="8"/>
                <c:pt idx="0">
                  <c:v>S1</c:v>
                </c:pt>
                <c:pt idx="1">
                  <c:v>S2</c:v>
                </c:pt>
                <c:pt idx="2">
                  <c:v>S3</c:v>
                </c:pt>
                <c:pt idx="3">
                  <c:v>S4</c:v>
                </c:pt>
                <c:pt idx="4">
                  <c:v>S5</c:v>
                </c:pt>
                <c:pt idx="5">
                  <c:v>S6</c:v>
                </c:pt>
                <c:pt idx="6">
                  <c:v>S7</c:v>
                </c:pt>
                <c:pt idx="7">
                  <c:v>S8</c:v>
                </c:pt>
              </c:strCache>
            </c:strRef>
          </c:cat>
          <c:val>
            <c:numRef>
              <c:f>'[Weekly Report - Lab Tables - 1 march 2017.xlsx]Sheet1'!$B$2:$B$9</c:f>
              <c:numCache>
                <c:formatCode>General</c:formatCode>
                <c:ptCount val="8"/>
                <c:pt idx="0">
                  <c:v>47</c:v>
                </c:pt>
                <c:pt idx="1">
                  <c:v>55</c:v>
                </c:pt>
                <c:pt idx="2">
                  <c:v>57</c:v>
                </c:pt>
                <c:pt idx="3">
                  <c:v>102</c:v>
                </c:pt>
                <c:pt idx="4">
                  <c:v>156</c:v>
                </c:pt>
                <c:pt idx="5">
                  <c:v>234</c:v>
                </c:pt>
                <c:pt idx="6">
                  <c:v>407</c:v>
                </c:pt>
                <c:pt idx="7">
                  <c:v>501</c:v>
                </c:pt>
              </c:numCache>
            </c:numRef>
          </c:val>
          <c:extLst>
            <c:ext xmlns:c16="http://schemas.microsoft.com/office/drawing/2014/chart" uri="{C3380CC4-5D6E-409C-BE32-E72D297353CC}">
              <c16:uniqueId val="{00000000-9651-4A79-8F73-7AFB78576121}"/>
            </c:ext>
          </c:extLst>
        </c:ser>
        <c:ser>
          <c:idx val="1"/>
          <c:order val="1"/>
          <c:tx>
            <c:strRef>
              <c:f>'[Weekly Report - Lab Tables - 1 march 2017.xlsx]Sheet1'!$C$1</c:f>
              <c:strCache>
                <c:ptCount val="1"/>
                <c:pt idx="0">
                  <c:v>Testé</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'[Weekly Report - Lab Tables - 1 march 2017.xlsx]Sheet1'!$A$2:$A$9</c:f>
              <c:strCache>
                <c:ptCount val="8"/>
                <c:pt idx="0">
                  <c:v>S1</c:v>
                </c:pt>
                <c:pt idx="1">
                  <c:v>S2</c:v>
                </c:pt>
                <c:pt idx="2">
                  <c:v>S3</c:v>
                </c:pt>
                <c:pt idx="3">
                  <c:v>S4</c:v>
                </c:pt>
                <c:pt idx="4">
                  <c:v>S5</c:v>
                </c:pt>
                <c:pt idx="5">
                  <c:v>S6</c:v>
                </c:pt>
                <c:pt idx="6">
                  <c:v>S7</c:v>
                </c:pt>
                <c:pt idx="7">
                  <c:v>S8</c:v>
                </c:pt>
              </c:strCache>
            </c:strRef>
          </c:cat>
          <c:val>
            <c:numRef>
              <c:f>'[Weekly Report - Lab Tables - 1 march 2017.xlsx]Sheet1'!$C$2:$C$9</c:f>
              <c:numCache>
                <c:formatCode>General</c:formatCode>
                <c:ptCount val="8"/>
                <c:pt idx="0">
                  <c:v>28</c:v>
                </c:pt>
                <c:pt idx="1">
                  <c:v>34</c:v>
                </c:pt>
                <c:pt idx="2">
                  <c:v>42</c:v>
                </c:pt>
                <c:pt idx="3">
                  <c:v>79</c:v>
                </c:pt>
                <c:pt idx="4">
                  <c:v>51</c:v>
                </c:pt>
                <c:pt idx="5">
                  <c:v>90</c:v>
                </c:pt>
                <c:pt idx="6">
                  <c:v>71</c:v>
                </c:pt>
                <c:pt idx="7">
                  <c:v>23</c:v>
                </c:pt>
              </c:numCache>
            </c:numRef>
          </c:val>
          <c:extLst>
            <c:ext xmlns:c16="http://schemas.microsoft.com/office/drawing/2014/chart" uri="{C3380CC4-5D6E-409C-BE32-E72D297353CC}">
              <c16:uniqueId val="{00000001-9651-4A79-8F73-7AFB78576121}"/>
            </c:ext>
          </c:extLst>
        </c:ser>
        <c:ser>
          <c:idx val="2"/>
          <c:order val="2"/>
          <c:tx>
            <c:strRef>
              <c:f>'[Weekly Report - Lab Tables - 1 march 2017.xlsx]Sheet1'!$D$1</c:f>
              <c:strCache>
                <c:ptCount val="1"/>
                <c:pt idx="0">
                  <c:v>Confirmés IgM+</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'[Weekly Report - Lab Tables - 1 march 2017.xlsx]Sheet1'!$A$2:$A$9</c:f>
              <c:strCache>
                <c:ptCount val="8"/>
                <c:pt idx="0">
                  <c:v>S1</c:v>
                </c:pt>
                <c:pt idx="1">
                  <c:v>S2</c:v>
                </c:pt>
                <c:pt idx="2">
                  <c:v>S3</c:v>
                </c:pt>
                <c:pt idx="3">
                  <c:v>S4</c:v>
                </c:pt>
                <c:pt idx="4">
                  <c:v>S5</c:v>
                </c:pt>
                <c:pt idx="5">
                  <c:v>S6</c:v>
                </c:pt>
                <c:pt idx="6">
                  <c:v>S7</c:v>
                </c:pt>
                <c:pt idx="7">
                  <c:v>S8</c:v>
                </c:pt>
              </c:strCache>
            </c:strRef>
          </c:cat>
          <c:val>
            <c:numRef>
              <c:f>'[Weekly Report - Lab Tables - 1 march 2017.xlsx]Sheet1'!$D$2:$D$9</c:f>
              <c:numCache>
                <c:formatCode>General</c:formatCode>
                <c:ptCount val="8"/>
                <c:pt idx="0">
                  <c:v>14</c:v>
                </c:pt>
                <c:pt idx="1">
                  <c:v>19</c:v>
                </c:pt>
                <c:pt idx="2">
                  <c:v>18</c:v>
                </c:pt>
                <c:pt idx="3">
                  <c:v>42</c:v>
                </c:pt>
                <c:pt idx="4">
                  <c:v>34</c:v>
                </c:pt>
                <c:pt idx="5">
                  <c:v>5</c:v>
                </c:pt>
                <c:pt idx="6">
                  <c:v>10</c:v>
                </c:pt>
                <c:pt idx="7">
                  <c:v>7</c:v>
                </c:pt>
              </c:numCache>
            </c:numRef>
          </c:val>
          <c:extLst>
            <c:ext xmlns:c16="http://schemas.microsoft.com/office/drawing/2014/chart" uri="{C3380CC4-5D6E-409C-BE32-E72D297353CC}">
              <c16:uniqueId val="{00000002-9651-4A79-8F73-7AFB78576121}"/>
            </c:ext>
          </c:extLst>
        </c:ser>
        <c:dLbls>
          <c:dLblPos val="outEnd"/>
          <c:showLegendKey val="0"/>
          <c:showVal val="1"/>
          <c:showCatName val="0"/>
          <c:showSerName val="0"/>
          <c:showPercent val="0"/>
          <c:showBubbleSize val="0"/>
        </c:dLbls>
        <c:gapWidth val="219"/>
        <c:overlap val="-27"/>
        <c:axId val="9814016"/>
        <c:axId val="9815552"/>
      </c:barChart>
      <c:catAx>
        <c:axId val="9814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Black" panose="020B0A04020102020204" pitchFamily="34" charset="0"/>
                <a:ea typeface="+mn-ea"/>
                <a:cs typeface="+mn-cs"/>
              </a:defRPr>
            </a:pPr>
            <a:endParaRPr lang="ru-RU"/>
          </a:p>
        </c:txPr>
        <c:crossAx val="9815552"/>
        <c:crosses val="autoZero"/>
        <c:auto val="1"/>
        <c:lblAlgn val="ctr"/>
        <c:lblOffset val="100"/>
        <c:noMultiLvlLbl val="0"/>
      </c:catAx>
      <c:valAx>
        <c:axId val="9815552"/>
        <c:scaling>
          <c:orientation val="minMax"/>
          <c:max val="5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Black" panose="020B0A04020102020204" pitchFamily="34" charset="0"/>
                <a:ea typeface="+mn-ea"/>
                <a:cs typeface="+mn-cs"/>
              </a:defRPr>
            </a:pPr>
            <a:endParaRPr lang="ru-RU"/>
          </a:p>
        </c:txPr>
        <c:crossAx val="9814016"/>
        <c:crosses val="autoZero"/>
        <c:crossBetween val="between"/>
        <c:majorUnit val="100"/>
        <c:min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Black" panose="020B0A04020102020204" pitchFamily="34" charset="0"/>
              <a:ea typeface="+mn-ea"/>
              <a:cs typeface="+mn-cs"/>
            </a:defRPr>
          </a:pPr>
          <a:endParaRPr lang="ru-RU"/>
        </a:p>
      </c:txPr>
    </c:legend>
    <c:plotVisOnly val="1"/>
    <c:dispBlanksAs val="gap"/>
    <c:showDLblsOverMax val="0"/>
  </c:chart>
  <c:spPr>
    <a:noFill/>
    <a:ln w="12700">
      <a:solidFill>
        <a:schemeClr val="tx1"/>
      </a:solidFill>
    </a:ln>
    <a:effectLst/>
  </c:spPr>
  <c:txPr>
    <a:bodyPr/>
    <a:lstStyle/>
    <a:p>
      <a:pPr>
        <a:defRPr/>
      </a:pPr>
      <a:endParaRPr lang="ru-RU"/>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00721784776899"/>
          <c:y val="0.17171296296296301"/>
          <c:w val="0.47509689413823297"/>
          <c:h val="0.79182815689705399"/>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ECB-4796-8482-8DFE5395B02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ECB-4796-8482-8DFE5395B02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ECB-4796-8482-8DFE5395B02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ECB-4796-8482-8DFE5395B02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ECB-4796-8482-8DFE5395B024}"/>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Black" panose="020B0A04020102020204" pitchFamily="34" charset="0"/>
                    <a:ea typeface="+mn-ea"/>
                    <a:cs typeface="+mn-cs"/>
                  </a:defRPr>
                </a:pPr>
                <a:endParaRPr lang="ru-RU"/>
              </a:p>
            </c:txPr>
            <c:dLblPos val="inEnd"/>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'[Weekly Report - Lab Tables - 1 march 2017.xlsx]Sheet4'!$A$41:$A$45</c:f>
              <c:strCache>
                <c:ptCount val="5"/>
                <c:pt idx="0">
                  <c:v>&lt;12m</c:v>
                </c:pt>
                <c:pt idx="1">
                  <c:v>12-23m</c:v>
                </c:pt>
                <c:pt idx="2">
                  <c:v>24-59m</c:v>
                </c:pt>
                <c:pt idx="3">
                  <c:v>5-9a</c:v>
                </c:pt>
                <c:pt idx="4">
                  <c:v>10a</c:v>
                </c:pt>
              </c:strCache>
            </c:strRef>
          </c:cat>
          <c:val>
            <c:numRef>
              <c:f>'[Weekly Report - Lab Tables - 1 march 2017.xlsx]Sheet4'!$B$41:$B$45</c:f>
              <c:numCache>
                <c:formatCode>General</c:formatCode>
                <c:ptCount val="5"/>
                <c:pt idx="0">
                  <c:v>27</c:v>
                </c:pt>
                <c:pt idx="1">
                  <c:v>46</c:v>
                </c:pt>
                <c:pt idx="2">
                  <c:v>67</c:v>
                </c:pt>
                <c:pt idx="3">
                  <c:v>32</c:v>
                </c:pt>
                <c:pt idx="4">
                  <c:v>9</c:v>
                </c:pt>
              </c:numCache>
            </c:numRef>
          </c:val>
          <c:extLst>
            <c:ext xmlns:c16="http://schemas.microsoft.com/office/drawing/2014/chart" uri="{C3380CC4-5D6E-409C-BE32-E72D297353CC}">
              <c16:uniqueId val="{0000000A-3ECB-4796-8482-8DFE5395B024}"/>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87442244924302504"/>
          <c:y val="0.28258466047007302"/>
          <c:w val="0.118551789632853"/>
          <c:h val="0.61032410011248595"/>
        </c:manualLayout>
      </c:layout>
      <c:overlay val="0"/>
      <c:spPr>
        <a:noFill/>
        <a:ln>
          <a:solidFill>
            <a:schemeClr val="accent1"/>
          </a:solid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Black" panose="020B0A04020102020204" pitchFamily="34" charset="0"/>
              <a:ea typeface="+mn-ea"/>
              <a:cs typeface="+mn-cs"/>
            </a:defRPr>
          </a:pPr>
          <a:endParaRPr lang="ru-RU"/>
        </a:p>
      </c:txPr>
    </c:legend>
    <c:plotVisOnly val="1"/>
    <c:dispBlanksAs val="gap"/>
    <c:showDLblsOverMax val="0"/>
  </c:chart>
  <c:spPr>
    <a:noFill/>
    <a:ln w="12700">
      <a:solidFill>
        <a:schemeClr val="tx1"/>
      </a:solidFill>
    </a:ln>
    <a:effectLst/>
  </c:spPr>
  <c:txPr>
    <a:bodyPr/>
    <a:lstStyle/>
    <a:p>
      <a:pPr>
        <a:defRPr/>
      </a:pPr>
      <a:endParaRPr lang="ru-R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'[Weekly Report - Lab Tables - 1 march 2017.xlsx]Sheet2'!$B$1</c:f>
              <c:strCache>
                <c:ptCount val="1"/>
                <c:pt idx="0">
                  <c:v>Suspects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'[Weekly Report - Lab Tables - 1 march 2017.xlsx]Sheet2'!$A$2:$A$9</c:f>
              <c:strCache>
                <c:ptCount val="8"/>
                <c:pt idx="0">
                  <c:v>S1</c:v>
                </c:pt>
                <c:pt idx="1">
                  <c:v>S2</c:v>
                </c:pt>
                <c:pt idx="2">
                  <c:v>S3</c:v>
                </c:pt>
                <c:pt idx="3">
                  <c:v>S4</c:v>
                </c:pt>
                <c:pt idx="4">
                  <c:v>S5</c:v>
                </c:pt>
                <c:pt idx="5">
                  <c:v>S6</c:v>
                </c:pt>
                <c:pt idx="6">
                  <c:v>S7</c:v>
                </c:pt>
                <c:pt idx="7">
                  <c:v>S8</c:v>
                </c:pt>
              </c:strCache>
            </c:strRef>
          </c:cat>
          <c:val>
            <c:numRef>
              <c:f>'[Weekly Report - Lab Tables - 1 march 2017.xlsx]Sheet2'!$B$2:$B$9</c:f>
              <c:numCache>
                <c:formatCode>General</c:formatCode>
                <c:ptCount val="8"/>
                <c:pt idx="0">
                  <c:v>47</c:v>
                </c:pt>
                <c:pt idx="1">
                  <c:v>55</c:v>
                </c:pt>
                <c:pt idx="2">
                  <c:v>57</c:v>
                </c:pt>
                <c:pt idx="3">
                  <c:v>102</c:v>
                </c:pt>
                <c:pt idx="4">
                  <c:v>156</c:v>
                </c:pt>
                <c:pt idx="5">
                  <c:v>234</c:v>
                </c:pt>
                <c:pt idx="6">
                  <c:v>407</c:v>
                </c:pt>
                <c:pt idx="7">
                  <c:v>501</c:v>
                </c:pt>
              </c:numCache>
            </c:numRef>
          </c:val>
          <c:extLst>
            <c:ext xmlns:c16="http://schemas.microsoft.com/office/drawing/2014/chart" uri="{C3380CC4-5D6E-409C-BE32-E72D297353CC}">
              <c16:uniqueId val="{00000000-8A62-44EC-BC2A-2572ED4464D8}"/>
            </c:ext>
          </c:extLst>
        </c:ser>
        <c:ser>
          <c:idx val="1"/>
          <c:order val="1"/>
          <c:tx>
            <c:strRef>
              <c:f>'[Weekly Report - Lab Tables - 1 march 2017.xlsx]Sheet2'!$C$1</c:f>
              <c:strCache>
                <c:ptCount val="1"/>
                <c:pt idx="0">
                  <c:v>Confirmé par lien epidemiologique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'[Weekly Report - Lab Tables - 1 march 2017.xlsx]Sheet2'!$A$2:$A$9</c:f>
              <c:strCache>
                <c:ptCount val="8"/>
                <c:pt idx="0">
                  <c:v>S1</c:v>
                </c:pt>
                <c:pt idx="1">
                  <c:v>S2</c:v>
                </c:pt>
                <c:pt idx="2">
                  <c:v>S3</c:v>
                </c:pt>
                <c:pt idx="3">
                  <c:v>S4</c:v>
                </c:pt>
                <c:pt idx="4">
                  <c:v>S5</c:v>
                </c:pt>
                <c:pt idx="5">
                  <c:v>S6</c:v>
                </c:pt>
                <c:pt idx="6">
                  <c:v>S7</c:v>
                </c:pt>
                <c:pt idx="7">
                  <c:v>S8</c:v>
                </c:pt>
              </c:strCache>
            </c:strRef>
          </c:cat>
          <c:val>
            <c:numRef>
              <c:f>'[Weekly Report - Lab Tables - 1 march 2017.xlsx]Sheet2'!$C$2:$C$9</c:f>
              <c:numCache>
                <c:formatCode>General</c:formatCode>
                <c:ptCount val="8"/>
                <c:pt idx="5">
                  <c:v>72</c:v>
                </c:pt>
                <c:pt idx="6">
                  <c:v>331</c:v>
                </c:pt>
                <c:pt idx="7">
                  <c:v>427</c:v>
                </c:pt>
              </c:numCache>
            </c:numRef>
          </c:val>
          <c:extLst>
            <c:ext xmlns:c16="http://schemas.microsoft.com/office/drawing/2014/chart" uri="{C3380CC4-5D6E-409C-BE32-E72D297353CC}">
              <c16:uniqueId val="{00000001-8A62-44EC-BC2A-2572ED4464D8}"/>
            </c:ext>
          </c:extLst>
        </c:ser>
        <c:dLbls>
          <c:showLegendKey val="0"/>
          <c:showVal val="0"/>
          <c:showCatName val="0"/>
          <c:showSerName val="0"/>
          <c:showPercent val="0"/>
          <c:showBubbleSize val="0"/>
        </c:dLbls>
        <c:gapWidth val="219"/>
        <c:overlap val="-27"/>
        <c:axId val="35460608"/>
        <c:axId val="40054784"/>
      </c:barChart>
      <c:catAx>
        <c:axId val="35460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Black" panose="020B0A04020102020204" pitchFamily="34" charset="0"/>
                <a:ea typeface="+mn-ea"/>
                <a:cs typeface="+mn-cs"/>
              </a:defRPr>
            </a:pPr>
            <a:endParaRPr lang="ru-RU"/>
          </a:p>
        </c:txPr>
        <c:crossAx val="40054784"/>
        <c:crosses val="autoZero"/>
        <c:auto val="1"/>
        <c:lblAlgn val="ctr"/>
        <c:lblOffset val="100"/>
        <c:noMultiLvlLbl val="0"/>
      </c:catAx>
      <c:valAx>
        <c:axId val="40054784"/>
        <c:scaling>
          <c:orientation val="minMax"/>
          <c:max val="5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Black" panose="020B0A04020102020204" pitchFamily="34" charset="0"/>
                <a:ea typeface="+mn-ea"/>
                <a:cs typeface="+mn-cs"/>
              </a:defRPr>
            </a:pPr>
            <a:endParaRPr lang="ru-RU"/>
          </a:p>
        </c:txPr>
        <c:crossAx val="35460608"/>
        <c:crosses val="autoZero"/>
        <c:crossBetween val="between"/>
        <c:majorUnit val="1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Black" panose="020B0A04020102020204" pitchFamily="34" charset="0"/>
              <a:ea typeface="+mn-ea"/>
              <a:cs typeface="+mn-cs"/>
            </a:defRPr>
          </a:pPr>
          <a:endParaRPr lang="ru-RU"/>
        </a:p>
      </c:txPr>
    </c:legend>
    <c:plotVisOnly val="1"/>
    <c:dispBlanksAs val="gap"/>
    <c:showDLblsOverMax val="0"/>
  </c:chart>
  <c:spPr>
    <a:noFill/>
    <a:ln w="12700">
      <a:solidFill>
        <a:schemeClr val="tx1"/>
      </a:solidFill>
    </a:ln>
    <a:effectLst/>
  </c:spPr>
  <c:txPr>
    <a:bodyPr/>
    <a:lstStyle/>
    <a:p>
      <a:pPr>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pivotSource>
    <c:name>[excel graphe.xlsx]Par prefecture!PivotTable1</c:name>
    <c:fmtId val="10"/>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s>
    <c:plotArea>
      <c:layout>
        <c:manualLayout>
          <c:layoutTarget val="inner"/>
          <c:xMode val="edge"/>
          <c:yMode val="edge"/>
          <c:x val="7.5190414730057303E-2"/>
          <c:y val="3.8185700132283201E-2"/>
          <c:w val="0.91061973555922404"/>
          <c:h val="0.734052401156009"/>
        </c:manualLayout>
      </c:layout>
      <c:barChart>
        <c:barDir val="col"/>
        <c:grouping val="clustered"/>
        <c:varyColors val="0"/>
        <c:ser>
          <c:idx val="0"/>
          <c:order val="0"/>
          <c:tx>
            <c:strRef>
              <c:f>'Par prefecture'!$B$4</c:f>
              <c:strCache>
                <c:ptCount val="1"/>
                <c:pt idx="0">
                  <c:v>Total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'Par prefecture'!$A$5:$A$36</c:f>
              <c:strCache>
                <c:ptCount val="31"/>
                <c:pt idx="0">
                  <c:v>Dubreka</c:v>
                </c:pt>
                <c:pt idx="1">
                  <c:v>Ratoma</c:v>
                </c:pt>
                <c:pt idx="2">
                  <c:v>Coyah</c:v>
                </c:pt>
                <c:pt idx="3">
                  <c:v>Kindia</c:v>
                </c:pt>
                <c:pt idx="4">
                  <c:v>Matoto</c:v>
                </c:pt>
                <c:pt idx="5">
                  <c:v>Boké</c:v>
                </c:pt>
                <c:pt idx="6">
                  <c:v>Gueckedou</c:v>
                </c:pt>
                <c:pt idx="7">
                  <c:v>Matam</c:v>
                </c:pt>
                <c:pt idx="8">
                  <c:v>N'Zérékoré</c:v>
                </c:pt>
                <c:pt idx="9">
                  <c:v>Forecariah</c:v>
                </c:pt>
                <c:pt idx="10">
                  <c:v>fria</c:v>
                </c:pt>
                <c:pt idx="11">
                  <c:v>Gaoual</c:v>
                </c:pt>
                <c:pt idx="12">
                  <c:v>Tougue</c:v>
                </c:pt>
                <c:pt idx="13">
                  <c:v>Pita</c:v>
                </c:pt>
                <c:pt idx="14">
                  <c:v>Dixinn</c:v>
                </c:pt>
                <c:pt idx="15">
                  <c:v>Dinguiraye</c:v>
                </c:pt>
                <c:pt idx="16">
                  <c:v>Lelouma</c:v>
                </c:pt>
                <c:pt idx="17">
                  <c:v>Labe</c:v>
                </c:pt>
                <c:pt idx="18">
                  <c:v>Telemele</c:v>
                </c:pt>
                <c:pt idx="19">
                  <c:v>Dabola</c:v>
                </c:pt>
                <c:pt idx="20">
                  <c:v>Macenta</c:v>
                </c:pt>
                <c:pt idx="21">
                  <c:v>Siguiri</c:v>
                </c:pt>
                <c:pt idx="22">
                  <c:v>Kaloum</c:v>
                </c:pt>
                <c:pt idx="23">
                  <c:v>Mali</c:v>
                </c:pt>
                <c:pt idx="24">
                  <c:v>Mamou</c:v>
                </c:pt>
                <c:pt idx="25">
                  <c:v>Koubia</c:v>
                </c:pt>
                <c:pt idx="26">
                  <c:v>Koundara</c:v>
                </c:pt>
                <c:pt idx="27">
                  <c:v>Yomou</c:v>
                </c:pt>
                <c:pt idx="28">
                  <c:v>faranah</c:v>
                </c:pt>
                <c:pt idx="29">
                  <c:v>Kissidougou</c:v>
                </c:pt>
                <c:pt idx="30">
                  <c:v>Kouroussa</c:v>
                </c:pt>
              </c:strCache>
            </c:strRef>
          </c:cat>
          <c:val>
            <c:numRef>
              <c:f>'Par prefecture'!$B$5:$B$36</c:f>
              <c:numCache>
                <c:formatCode>General</c:formatCode>
                <c:ptCount val="31"/>
                <c:pt idx="0">
                  <c:v>68</c:v>
                </c:pt>
                <c:pt idx="1">
                  <c:v>36</c:v>
                </c:pt>
                <c:pt idx="2">
                  <c:v>29</c:v>
                </c:pt>
                <c:pt idx="3">
                  <c:v>21</c:v>
                </c:pt>
                <c:pt idx="4">
                  <c:v>20</c:v>
                </c:pt>
                <c:pt idx="5">
                  <c:v>17</c:v>
                </c:pt>
                <c:pt idx="6">
                  <c:v>16</c:v>
                </c:pt>
                <c:pt idx="7">
                  <c:v>15</c:v>
                </c:pt>
                <c:pt idx="8">
                  <c:v>14</c:v>
                </c:pt>
                <c:pt idx="9">
                  <c:v>12</c:v>
                </c:pt>
                <c:pt idx="10">
                  <c:v>10</c:v>
                </c:pt>
                <c:pt idx="11">
                  <c:v>8</c:v>
                </c:pt>
                <c:pt idx="12">
                  <c:v>6</c:v>
                </c:pt>
                <c:pt idx="13">
                  <c:v>5</c:v>
                </c:pt>
                <c:pt idx="14">
                  <c:v>5</c:v>
                </c:pt>
                <c:pt idx="15">
                  <c:v>5</c:v>
                </c:pt>
                <c:pt idx="16">
                  <c:v>5</c:v>
                </c:pt>
                <c:pt idx="17">
                  <c:v>3</c:v>
                </c:pt>
                <c:pt idx="18">
                  <c:v>3</c:v>
                </c:pt>
                <c:pt idx="19">
                  <c:v>3</c:v>
                </c:pt>
                <c:pt idx="20">
                  <c:v>2</c:v>
                </c:pt>
                <c:pt idx="21">
                  <c:v>2</c:v>
                </c:pt>
                <c:pt idx="22">
                  <c:v>2</c:v>
                </c:pt>
                <c:pt idx="23">
                  <c:v>2</c:v>
                </c:pt>
                <c:pt idx="24">
                  <c:v>2</c:v>
                </c:pt>
                <c:pt idx="25">
                  <c:v>2</c:v>
                </c:pt>
                <c:pt idx="26">
                  <c:v>2</c:v>
                </c:pt>
                <c:pt idx="27">
                  <c:v>1</c:v>
                </c:pt>
                <c:pt idx="28">
                  <c:v>1</c:v>
                </c:pt>
                <c:pt idx="29">
                  <c:v>1</c:v>
                </c:pt>
                <c:pt idx="30">
                  <c:v>1</c:v>
                </c:pt>
              </c:numCache>
            </c:numRef>
          </c:val>
          <c:extLst>
            <c:ext xmlns:c16="http://schemas.microsoft.com/office/drawing/2014/chart" uri="{C3380CC4-5D6E-409C-BE32-E72D297353CC}">
              <c16:uniqueId val="{00000000-9EF9-4853-B068-1E530739F5C6}"/>
            </c:ext>
          </c:extLst>
        </c:ser>
        <c:dLbls>
          <c:showLegendKey val="0"/>
          <c:showVal val="0"/>
          <c:showCatName val="0"/>
          <c:showSerName val="0"/>
          <c:showPercent val="0"/>
          <c:showBubbleSize val="0"/>
        </c:dLbls>
        <c:gapWidth val="58"/>
        <c:overlap val="-24"/>
        <c:axId val="92724608"/>
        <c:axId val="92730880"/>
      </c:barChart>
      <c:catAx>
        <c:axId val="92724608"/>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r-FR"/>
                  <a:t>Préfectures de la Guinée</a:t>
                </a:r>
                <a:endParaRPr lang="en-US"/>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5400000" spcFirstLastPara="1" vertOverflow="ellipsis" wrap="square" anchor="ctr" anchorCtr="1"/>
          <a:lstStyle/>
          <a:p>
            <a:pPr>
              <a:defRPr sz="1600" b="0" i="0" u="none" strike="noStrike" kern="1200" baseline="0">
                <a:solidFill>
                  <a:schemeClr val="tx2"/>
                </a:solidFill>
                <a:latin typeface="+mn-lt"/>
                <a:ea typeface="+mn-ea"/>
                <a:cs typeface="+mn-cs"/>
              </a:defRPr>
            </a:pPr>
            <a:endParaRPr lang="ru-RU"/>
          </a:p>
        </c:txPr>
        <c:crossAx val="92730880"/>
        <c:crosses val="autoZero"/>
        <c:auto val="1"/>
        <c:lblAlgn val="ctr"/>
        <c:lblOffset val="100"/>
        <c:noMultiLvlLbl val="0"/>
      </c:catAx>
      <c:valAx>
        <c:axId val="9273088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r-FR"/>
                  <a:t>Nombre de cas confirmés </a:t>
                </a:r>
                <a:endParaRPr lang="en-US"/>
              </a:p>
            </c:rich>
          </c:tx>
          <c:layout>
            <c:manualLayout>
              <c:xMode val="edge"/>
              <c:yMode val="edge"/>
              <c:x val="1.09367638163186E-2"/>
              <c:y val="0.256235423595634"/>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ru-RU"/>
            </a:p>
          </c:txPr>
        </c:title>
        <c:numFmt formatCode="General" sourceLinked="1"/>
        <c:majorTickMark val="none"/>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ru-RU"/>
          </a:p>
        </c:txPr>
        <c:crossAx val="92724608"/>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ru-RU"/>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vaccination!$B$1</c:f>
              <c:strCache>
                <c:ptCount val="1"/>
                <c:pt idx="0">
                  <c:v>Confirme</c:v>
                </c:pt>
              </c:strCache>
            </c:strRef>
          </c:tx>
          <c:invertIfNegative val="0"/>
          <c:dLbls>
            <c:spPr>
              <a:noFill/>
              <a:ln>
                <a:noFill/>
              </a:ln>
              <a:effectLst/>
            </c:spPr>
            <c:txPr>
              <a:bodyPr wrap="square" lIns="38100" tIns="19050" rIns="38100" bIns="19050" anchor="ctr">
                <a:spAutoFit/>
              </a:bodyPr>
              <a:lstStyle/>
              <a:p>
                <a:pPr>
                  <a:defRPr sz="1800" b="1"/>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vaccination!$A$2:$A$5</c:f>
              <c:strCache>
                <c:ptCount val="4"/>
                <c:pt idx="0">
                  <c:v>Non renseigné</c:v>
                </c:pt>
                <c:pt idx="1">
                  <c:v>vacciné</c:v>
                </c:pt>
                <c:pt idx="2">
                  <c:v>non vacciné</c:v>
                </c:pt>
                <c:pt idx="3">
                  <c:v>inconnu</c:v>
                </c:pt>
              </c:strCache>
            </c:strRef>
          </c:cat>
          <c:val>
            <c:numRef>
              <c:f>vaccination!$B$2:$B$5</c:f>
              <c:numCache>
                <c:formatCode>General</c:formatCode>
                <c:ptCount val="4"/>
                <c:pt idx="0">
                  <c:v>187</c:v>
                </c:pt>
                <c:pt idx="1">
                  <c:v>66</c:v>
                </c:pt>
                <c:pt idx="2">
                  <c:v>65</c:v>
                </c:pt>
                <c:pt idx="3">
                  <c:v>1</c:v>
                </c:pt>
              </c:numCache>
            </c:numRef>
          </c:val>
          <c:extLst>
            <c:ext xmlns:c16="http://schemas.microsoft.com/office/drawing/2014/chart" uri="{C3380CC4-5D6E-409C-BE32-E72D297353CC}">
              <c16:uniqueId val="{00000000-461B-4824-A606-D9668C0E7A64}"/>
            </c:ext>
          </c:extLst>
        </c:ser>
        <c:dLbls>
          <c:showLegendKey val="0"/>
          <c:showVal val="0"/>
          <c:showCatName val="0"/>
          <c:showSerName val="0"/>
          <c:showPercent val="0"/>
          <c:showBubbleSize val="0"/>
        </c:dLbls>
        <c:gapWidth val="150"/>
        <c:axId val="92764416"/>
        <c:axId val="92770304"/>
      </c:barChart>
      <c:catAx>
        <c:axId val="92764416"/>
        <c:scaling>
          <c:orientation val="minMax"/>
        </c:scaling>
        <c:delete val="0"/>
        <c:axPos val="l"/>
        <c:numFmt formatCode="General" sourceLinked="0"/>
        <c:majorTickMark val="out"/>
        <c:minorTickMark val="none"/>
        <c:tickLblPos val="nextTo"/>
        <c:txPr>
          <a:bodyPr/>
          <a:lstStyle/>
          <a:p>
            <a:pPr>
              <a:defRPr sz="1800"/>
            </a:pPr>
            <a:endParaRPr lang="ru-RU"/>
          </a:p>
        </c:txPr>
        <c:crossAx val="92770304"/>
        <c:crosses val="autoZero"/>
        <c:auto val="1"/>
        <c:lblAlgn val="ctr"/>
        <c:lblOffset val="100"/>
        <c:noMultiLvlLbl val="0"/>
      </c:catAx>
      <c:valAx>
        <c:axId val="92770304"/>
        <c:scaling>
          <c:orientation val="minMax"/>
        </c:scaling>
        <c:delete val="0"/>
        <c:axPos val="b"/>
        <c:title>
          <c:tx>
            <c:rich>
              <a:bodyPr/>
              <a:lstStyle/>
              <a:p>
                <a:pPr>
                  <a:defRPr sz="2000"/>
                </a:pPr>
                <a:r>
                  <a:rPr lang="en-US" sz="2000" b="1" i="0" baseline="0" dirty="0">
                    <a:effectLst/>
                  </a:rPr>
                  <a:t>Statut vaccinal des cas confirmés </a:t>
                </a:r>
                <a:endParaRPr lang="en-US" sz="2000" b="1" dirty="0">
                  <a:effectLst/>
                </a:endParaRPr>
              </a:p>
            </c:rich>
          </c:tx>
          <c:overlay val="0"/>
        </c:title>
        <c:numFmt formatCode="General" sourceLinked="1"/>
        <c:majorTickMark val="out"/>
        <c:minorTickMark val="none"/>
        <c:tickLblPos val="nextTo"/>
        <c:txPr>
          <a:bodyPr/>
          <a:lstStyle/>
          <a:p>
            <a:pPr>
              <a:defRPr sz="1800"/>
            </a:pPr>
            <a:endParaRPr lang="ru-RU"/>
          </a:p>
        </c:txPr>
        <c:crossAx val="92764416"/>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298386211030498E-2"/>
          <c:y val="3.3024886663857E-2"/>
          <c:w val="0.858215915246759"/>
          <c:h val="0.81391439024265699"/>
        </c:manualLayout>
      </c:layout>
      <c:barChart>
        <c:barDir val="col"/>
        <c:grouping val="clustered"/>
        <c:varyColors val="0"/>
        <c:ser>
          <c:idx val="0"/>
          <c:order val="0"/>
          <c:tx>
            <c:strRef>
              <c:f>vaccination!$B$7</c:f>
              <c:strCache>
                <c:ptCount val="1"/>
                <c:pt idx="0">
                  <c:v>Confirme</c:v>
                </c:pt>
              </c:strCache>
            </c:strRef>
          </c:tx>
          <c:invertIfNegative val="0"/>
          <c:dLbls>
            <c:spPr>
              <a:noFill/>
              <a:ln>
                <a:noFill/>
              </a:ln>
              <a:effectLst/>
            </c:spPr>
            <c:txPr>
              <a:bodyPr wrap="square" lIns="38100" tIns="19050" rIns="38100" bIns="19050" anchor="ctr">
                <a:spAutoFit/>
              </a:bodyPr>
              <a:lstStyle/>
              <a:p>
                <a:pPr>
                  <a:defRPr sz="1800" b="1"/>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vaccination!$A$8:$A$11</c:f>
              <c:strCache>
                <c:ptCount val="4"/>
                <c:pt idx="0">
                  <c:v>Non renseigné</c:v>
                </c:pt>
                <c:pt idx="1">
                  <c:v>vacciné</c:v>
                </c:pt>
                <c:pt idx="2">
                  <c:v>non vacciné</c:v>
                </c:pt>
                <c:pt idx="3">
                  <c:v>inconnu</c:v>
                </c:pt>
              </c:strCache>
            </c:strRef>
          </c:cat>
          <c:val>
            <c:numRef>
              <c:f>vaccination!$B$8:$B$11</c:f>
              <c:numCache>
                <c:formatCode>0%</c:formatCode>
                <c:ptCount val="4"/>
                <c:pt idx="0">
                  <c:v>0.58620689655172398</c:v>
                </c:pt>
                <c:pt idx="1">
                  <c:v>0.20689655172413801</c:v>
                </c:pt>
                <c:pt idx="2">
                  <c:v>0.20376175548589301</c:v>
                </c:pt>
                <c:pt idx="3">
                  <c:v>3.1347962382445101E-3</c:v>
                </c:pt>
              </c:numCache>
            </c:numRef>
          </c:val>
          <c:extLst>
            <c:ext xmlns:c16="http://schemas.microsoft.com/office/drawing/2014/chart" uri="{C3380CC4-5D6E-409C-BE32-E72D297353CC}">
              <c16:uniqueId val="{00000000-E798-4249-A881-C35FA4C7ED6F}"/>
            </c:ext>
          </c:extLst>
        </c:ser>
        <c:ser>
          <c:idx val="1"/>
          <c:order val="1"/>
          <c:tx>
            <c:strRef>
              <c:f>vaccination!$C$7</c:f>
              <c:strCache>
                <c:ptCount val="1"/>
                <c:pt idx="0">
                  <c:v>Non cas</c:v>
                </c:pt>
              </c:strCache>
            </c:strRef>
          </c:tx>
          <c:invertIfNegative val="0"/>
          <c:dLbls>
            <c:spPr>
              <a:noFill/>
              <a:ln>
                <a:noFill/>
              </a:ln>
              <a:effectLst/>
            </c:spPr>
            <c:txPr>
              <a:bodyPr wrap="square" lIns="38100" tIns="19050" rIns="38100" bIns="19050" anchor="ctr">
                <a:spAutoFit/>
              </a:bodyPr>
              <a:lstStyle/>
              <a:p>
                <a:pPr>
                  <a:defRPr sz="1800" b="1"/>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vaccination!$A$8:$A$11</c:f>
              <c:strCache>
                <c:ptCount val="4"/>
                <c:pt idx="0">
                  <c:v>Non renseigné</c:v>
                </c:pt>
                <c:pt idx="1">
                  <c:v>vacciné</c:v>
                </c:pt>
                <c:pt idx="2">
                  <c:v>non vacciné</c:v>
                </c:pt>
                <c:pt idx="3">
                  <c:v>inconnu</c:v>
                </c:pt>
              </c:strCache>
            </c:strRef>
          </c:cat>
          <c:val>
            <c:numRef>
              <c:f>vaccination!$C$8:$C$11</c:f>
              <c:numCache>
                <c:formatCode>0%</c:formatCode>
                <c:ptCount val="4"/>
                <c:pt idx="0">
                  <c:v>0.47939262472885003</c:v>
                </c:pt>
                <c:pt idx="1">
                  <c:v>0.44468546637744</c:v>
                </c:pt>
                <c:pt idx="2">
                  <c:v>6.2906724511930703E-2</c:v>
                </c:pt>
                <c:pt idx="3">
                  <c:v>1.30151843817787E-2</c:v>
                </c:pt>
              </c:numCache>
            </c:numRef>
          </c:val>
          <c:extLst>
            <c:ext xmlns:c16="http://schemas.microsoft.com/office/drawing/2014/chart" uri="{C3380CC4-5D6E-409C-BE32-E72D297353CC}">
              <c16:uniqueId val="{00000001-E798-4249-A881-C35FA4C7ED6F}"/>
            </c:ext>
          </c:extLst>
        </c:ser>
        <c:dLbls>
          <c:showLegendKey val="0"/>
          <c:showVal val="0"/>
          <c:showCatName val="0"/>
          <c:showSerName val="0"/>
          <c:showPercent val="0"/>
          <c:showBubbleSize val="0"/>
        </c:dLbls>
        <c:gapWidth val="150"/>
        <c:axId val="92809856"/>
        <c:axId val="92824320"/>
      </c:barChart>
      <c:catAx>
        <c:axId val="92809856"/>
        <c:scaling>
          <c:orientation val="minMax"/>
        </c:scaling>
        <c:delete val="0"/>
        <c:axPos val="b"/>
        <c:title>
          <c:tx>
            <c:rich>
              <a:bodyPr/>
              <a:lstStyle/>
              <a:p>
                <a:pPr>
                  <a:defRPr sz="1600"/>
                </a:pPr>
                <a:r>
                  <a:rPr lang="fr-FR" sz="1600" b="1" i="0" baseline="0" dirty="0">
                    <a:effectLst/>
                  </a:rPr>
                  <a:t>Comparaison du statut vaccinal entre les cas confirmés de Rougeole et les non-cas de Rougeole</a:t>
                </a:r>
                <a:endParaRPr lang="en-US" sz="1600" dirty="0">
                  <a:effectLst/>
                </a:endParaRPr>
              </a:p>
            </c:rich>
          </c:tx>
          <c:overlay val="0"/>
        </c:title>
        <c:numFmt formatCode="General" sourceLinked="0"/>
        <c:majorTickMark val="out"/>
        <c:minorTickMark val="none"/>
        <c:tickLblPos val="nextTo"/>
        <c:txPr>
          <a:bodyPr/>
          <a:lstStyle/>
          <a:p>
            <a:pPr>
              <a:defRPr sz="1800"/>
            </a:pPr>
            <a:endParaRPr lang="ru-RU"/>
          </a:p>
        </c:txPr>
        <c:crossAx val="92824320"/>
        <c:crosses val="autoZero"/>
        <c:auto val="1"/>
        <c:lblAlgn val="ctr"/>
        <c:lblOffset val="100"/>
        <c:noMultiLvlLbl val="0"/>
      </c:catAx>
      <c:valAx>
        <c:axId val="92824320"/>
        <c:scaling>
          <c:orientation val="minMax"/>
          <c:max val="1"/>
        </c:scaling>
        <c:delete val="0"/>
        <c:axPos val="l"/>
        <c:numFmt formatCode="0%" sourceLinked="1"/>
        <c:majorTickMark val="out"/>
        <c:minorTickMark val="none"/>
        <c:tickLblPos val="nextTo"/>
        <c:txPr>
          <a:bodyPr/>
          <a:lstStyle/>
          <a:p>
            <a:pPr>
              <a:defRPr sz="1600"/>
            </a:pPr>
            <a:endParaRPr lang="ru-RU"/>
          </a:p>
        </c:txPr>
        <c:crossAx val="92809856"/>
        <c:crosses val="autoZero"/>
        <c:crossBetween val="between"/>
      </c:valAx>
    </c:plotArea>
    <c:legend>
      <c:legendPos val="r"/>
      <c:layout>
        <c:manualLayout>
          <c:xMode val="edge"/>
          <c:yMode val="edge"/>
          <c:x val="0.90562726562190399"/>
          <c:y val="0.45228082108185202"/>
          <c:w val="9.4372734378095693E-2"/>
          <c:h val="0.11333174005520601"/>
        </c:manualLayout>
      </c:layout>
      <c:overlay val="0"/>
      <c:txPr>
        <a:bodyPr/>
        <a:lstStyle/>
        <a:p>
          <a:pPr>
            <a:defRPr sz="1600"/>
          </a:pPr>
          <a:endParaRPr lang="ru-RU"/>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fr-FR"/>
              <a:t>Notific</a:t>
            </a:r>
            <a:r>
              <a:rPr lang="en-US"/>
              <a:t>ation des cas de </a:t>
            </a:r>
            <a:r>
              <a:rPr lang="fr-FR"/>
              <a:t>Rougeole</a:t>
            </a:r>
          </a:p>
        </c:rich>
      </c:tx>
      <c:overlay val="0"/>
    </c:title>
    <c:autoTitleDeleted val="0"/>
    <c:plotArea>
      <c:layout>
        <c:manualLayout>
          <c:layoutTarget val="inner"/>
          <c:xMode val="edge"/>
          <c:yMode val="edge"/>
          <c:x val="0.10786339568825599"/>
          <c:y val="0.15693046280607301"/>
          <c:w val="0.86387713096556595"/>
          <c:h val="0.67810890727266704"/>
        </c:manualLayout>
      </c:layout>
      <c:barChart>
        <c:barDir val="col"/>
        <c:grouping val="stacked"/>
        <c:varyColors val="0"/>
        <c:ser>
          <c:idx val="0"/>
          <c:order val="0"/>
          <c:tx>
            <c:strRef>
              <c:f>Rougeole!$AE$2</c:f>
              <c:strCache>
                <c:ptCount val="1"/>
                <c:pt idx="0">
                  <c:v>Cas Confirmé</c:v>
                </c:pt>
              </c:strCache>
            </c:strRef>
          </c:tx>
          <c:spPr>
            <a:solidFill>
              <a:srgbClr val="C00000"/>
            </a:solidFill>
          </c:spPr>
          <c:invertIfNegative val="0"/>
          <c:cat>
            <c:strRef>
              <c:f>Rougeole!$AD$4:$AD$49</c:f>
              <c:strCache>
                <c:ptCount val="46"/>
                <c:pt idx="0">
                  <c:v>S-02</c:v>
                </c:pt>
                <c:pt idx="1">
                  <c:v>S-03</c:v>
                </c:pt>
                <c:pt idx="2">
                  <c:v>S-04</c:v>
                </c:pt>
                <c:pt idx="3">
                  <c:v>S-05</c:v>
                </c:pt>
                <c:pt idx="4">
                  <c:v>S-06</c:v>
                </c:pt>
                <c:pt idx="5">
                  <c:v>S-07</c:v>
                </c:pt>
                <c:pt idx="6">
                  <c:v>S-08</c:v>
                </c:pt>
                <c:pt idx="7">
                  <c:v>S-09</c:v>
                </c:pt>
                <c:pt idx="8">
                  <c:v>S-10</c:v>
                </c:pt>
                <c:pt idx="9">
                  <c:v>S-11</c:v>
                </c:pt>
                <c:pt idx="10">
                  <c:v>S-12</c:v>
                </c:pt>
                <c:pt idx="11">
                  <c:v>S-13</c:v>
                </c:pt>
                <c:pt idx="12">
                  <c:v>S-14</c:v>
                </c:pt>
                <c:pt idx="13">
                  <c:v>S-15</c:v>
                </c:pt>
                <c:pt idx="14">
                  <c:v>S-16</c:v>
                </c:pt>
                <c:pt idx="15">
                  <c:v>S-17</c:v>
                </c:pt>
                <c:pt idx="16">
                  <c:v>S-18</c:v>
                </c:pt>
                <c:pt idx="17">
                  <c:v>S-19</c:v>
                </c:pt>
                <c:pt idx="18">
                  <c:v>S-20</c:v>
                </c:pt>
                <c:pt idx="19">
                  <c:v>S-21</c:v>
                </c:pt>
                <c:pt idx="20">
                  <c:v>S-22</c:v>
                </c:pt>
                <c:pt idx="21">
                  <c:v>S-23</c:v>
                </c:pt>
                <c:pt idx="22">
                  <c:v>S-24</c:v>
                </c:pt>
                <c:pt idx="23">
                  <c:v>S-25</c:v>
                </c:pt>
                <c:pt idx="24">
                  <c:v>S-26</c:v>
                </c:pt>
                <c:pt idx="25">
                  <c:v>S-27</c:v>
                </c:pt>
                <c:pt idx="26">
                  <c:v>S-28</c:v>
                </c:pt>
                <c:pt idx="27">
                  <c:v>S-29</c:v>
                </c:pt>
                <c:pt idx="28">
                  <c:v>S-30</c:v>
                </c:pt>
                <c:pt idx="29">
                  <c:v>S-31</c:v>
                </c:pt>
                <c:pt idx="30">
                  <c:v>S-32</c:v>
                </c:pt>
                <c:pt idx="31">
                  <c:v>S-33</c:v>
                </c:pt>
                <c:pt idx="32">
                  <c:v>S-34</c:v>
                </c:pt>
                <c:pt idx="33">
                  <c:v>S-35</c:v>
                </c:pt>
                <c:pt idx="34">
                  <c:v>S-36</c:v>
                </c:pt>
                <c:pt idx="35">
                  <c:v>S-37</c:v>
                </c:pt>
                <c:pt idx="36">
                  <c:v>S-38</c:v>
                </c:pt>
                <c:pt idx="37">
                  <c:v>S-39</c:v>
                </c:pt>
                <c:pt idx="38">
                  <c:v>S-40</c:v>
                </c:pt>
                <c:pt idx="39">
                  <c:v>S-41</c:v>
                </c:pt>
                <c:pt idx="40">
                  <c:v>S-42</c:v>
                </c:pt>
                <c:pt idx="41">
                  <c:v>S-43</c:v>
                </c:pt>
                <c:pt idx="42">
                  <c:v>S-44</c:v>
                </c:pt>
                <c:pt idx="43">
                  <c:v>S-45</c:v>
                </c:pt>
                <c:pt idx="44">
                  <c:v>S-46</c:v>
                </c:pt>
                <c:pt idx="45">
                  <c:v>S-47</c:v>
                </c:pt>
              </c:strCache>
            </c:strRef>
          </c:cat>
          <c:val>
            <c:numRef>
              <c:f>Rougeole!$AE$4:$AE$49</c:f>
              <c:numCache>
                <c:formatCode>General</c:formatCode>
                <c:ptCount val="46"/>
                <c:pt idx="0">
                  <c:v>19</c:v>
                </c:pt>
                <c:pt idx="1">
                  <c:v>19</c:v>
                </c:pt>
                <c:pt idx="2">
                  <c:v>41</c:v>
                </c:pt>
                <c:pt idx="3">
                  <c:v>50</c:v>
                </c:pt>
                <c:pt idx="4">
                  <c:v>29</c:v>
                </c:pt>
                <c:pt idx="5">
                  <c:v>10</c:v>
                </c:pt>
                <c:pt idx="6">
                  <c:v>12</c:v>
                </c:pt>
                <c:pt idx="7">
                  <c:v>12</c:v>
                </c:pt>
                <c:pt idx="8">
                  <c:v>6</c:v>
                </c:pt>
                <c:pt idx="9">
                  <c:v>10</c:v>
                </c:pt>
                <c:pt idx="10">
                  <c:v>6</c:v>
                </c:pt>
                <c:pt idx="11">
                  <c:v>10</c:v>
                </c:pt>
                <c:pt idx="12">
                  <c:v>6</c:v>
                </c:pt>
                <c:pt idx="13">
                  <c:v>2</c:v>
                </c:pt>
                <c:pt idx="14">
                  <c:v>5</c:v>
                </c:pt>
                <c:pt idx="15">
                  <c:v>4</c:v>
                </c:pt>
                <c:pt idx="16">
                  <c:v>2</c:v>
                </c:pt>
                <c:pt idx="17">
                  <c:v>3</c:v>
                </c:pt>
                <c:pt idx="18">
                  <c:v>11</c:v>
                </c:pt>
                <c:pt idx="19">
                  <c:v>9</c:v>
                </c:pt>
                <c:pt idx="20">
                  <c:v>10</c:v>
                </c:pt>
                <c:pt idx="21">
                  <c:v>10</c:v>
                </c:pt>
                <c:pt idx="22">
                  <c:v>12</c:v>
                </c:pt>
                <c:pt idx="23">
                  <c:v>7</c:v>
                </c:pt>
                <c:pt idx="24">
                  <c:v>6</c:v>
                </c:pt>
                <c:pt idx="25">
                  <c:v>8</c:v>
                </c:pt>
                <c:pt idx="26">
                  <c:v>6</c:v>
                </c:pt>
                <c:pt idx="27">
                  <c:v>8</c:v>
                </c:pt>
                <c:pt idx="28">
                  <c:v>2</c:v>
                </c:pt>
                <c:pt idx="29">
                  <c:v>8</c:v>
                </c:pt>
                <c:pt idx="30">
                  <c:v>8</c:v>
                </c:pt>
                <c:pt idx="31">
                  <c:v>8</c:v>
                </c:pt>
                <c:pt idx="32">
                  <c:v>5</c:v>
                </c:pt>
                <c:pt idx="33">
                  <c:v>9</c:v>
                </c:pt>
                <c:pt idx="34">
                  <c:v>7</c:v>
                </c:pt>
                <c:pt idx="35">
                  <c:v>12</c:v>
                </c:pt>
                <c:pt idx="36">
                  <c:v>12</c:v>
                </c:pt>
                <c:pt idx="37">
                  <c:v>3</c:v>
                </c:pt>
                <c:pt idx="38">
                  <c:v>5</c:v>
                </c:pt>
                <c:pt idx="39">
                  <c:v>15</c:v>
                </c:pt>
                <c:pt idx="40">
                  <c:v>9</c:v>
                </c:pt>
                <c:pt idx="41">
                  <c:v>6</c:v>
                </c:pt>
                <c:pt idx="42">
                  <c:v>10</c:v>
                </c:pt>
                <c:pt idx="43">
                  <c:v>6</c:v>
                </c:pt>
                <c:pt idx="44">
                  <c:v>5</c:v>
                </c:pt>
                <c:pt idx="45">
                  <c:v>10</c:v>
                </c:pt>
              </c:numCache>
            </c:numRef>
          </c:val>
          <c:extLst>
            <c:ext xmlns:c16="http://schemas.microsoft.com/office/drawing/2014/chart" uri="{C3380CC4-5D6E-409C-BE32-E72D297353CC}">
              <c16:uniqueId val="{00000000-3BAE-4A66-95BA-96C54B166CAF}"/>
            </c:ext>
          </c:extLst>
        </c:ser>
        <c:ser>
          <c:idx val="1"/>
          <c:order val="1"/>
          <c:tx>
            <c:strRef>
              <c:f>Rougeole!$AF$2</c:f>
              <c:strCache>
                <c:ptCount val="1"/>
                <c:pt idx="0">
                  <c:v>Cas confirmé par lien</c:v>
                </c:pt>
              </c:strCache>
            </c:strRef>
          </c:tx>
          <c:spPr>
            <a:solidFill>
              <a:schemeClr val="accent2">
                <a:lumMod val="40000"/>
                <a:lumOff val="60000"/>
              </a:schemeClr>
            </a:solidFill>
            <a:ln>
              <a:solidFill>
                <a:schemeClr val="bg1"/>
              </a:solidFill>
            </a:ln>
          </c:spPr>
          <c:invertIfNegative val="0"/>
          <c:cat>
            <c:strRef>
              <c:f>Rougeole!$AD$4:$AD$49</c:f>
              <c:strCache>
                <c:ptCount val="46"/>
                <c:pt idx="0">
                  <c:v>S-02</c:v>
                </c:pt>
                <c:pt idx="1">
                  <c:v>S-03</c:v>
                </c:pt>
                <c:pt idx="2">
                  <c:v>S-04</c:v>
                </c:pt>
                <c:pt idx="3">
                  <c:v>S-05</c:v>
                </c:pt>
                <c:pt idx="4">
                  <c:v>S-06</c:v>
                </c:pt>
                <c:pt idx="5">
                  <c:v>S-07</c:v>
                </c:pt>
                <c:pt idx="6">
                  <c:v>S-08</c:v>
                </c:pt>
                <c:pt idx="7">
                  <c:v>S-09</c:v>
                </c:pt>
                <c:pt idx="8">
                  <c:v>S-10</c:v>
                </c:pt>
                <c:pt idx="9">
                  <c:v>S-11</c:v>
                </c:pt>
                <c:pt idx="10">
                  <c:v>S-12</c:v>
                </c:pt>
                <c:pt idx="11">
                  <c:v>S-13</c:v>
                </c:pt>
                <c:pt idx="12">
                  <c:v>S-14</c:v>
                </c:pt>
                <c:pt idx="13">
                  <c:v>S-15</c:v>
                </c:pt>
                <c:pt idx="14">
                  <c:v>S-16</c:v>
                </c:pt>
                <c:pt idx="15">
                  <c:v>S-17</c:v>
                </c:pt>
                <c:pt idx="16">
                  <c:v>S-18</c:v>
                </c:pt>
                <c:pt idx="17">
                  <c:v>S-19</c:v>
                </c:pt>
                <c:pt idx="18">
                  <c:v>S-20</c:v>
                </c:pt>
                <c:pt idx="19">
                  <c:v>S-21</c:v>
                </c:pt>
                <c:pt idx="20">
                  <c:v>S-22</c:v>
                </c:pt>
                <c:pt idx="21">
                  <c:v>S-23</c:v>
                </c:pt>
                <c:pt idx="22">
                  <c:v>S-24</c:v>
                </c:pt>
                <c:pt idx="23">
                  <c:v>S-25</c:v>
                </c:pt>
                <c:pt idx="24">
                  <c:v>S-26</c:v>
                </c:pt>
                <c:pt idx="25">
                  <c:v>S-27</c:v>
                </c:pt>
                <c:pt idx="26">
                  <c:v>S-28</c:v>
                </c:pt>
                <c:pt idx="27">
                  <c:v>S-29</c:v>
                </c:pt>
                <c:pt idx="28">
                  <c:v>S-30</c:v>
                </c:pt>
                <c:pt idx="29">
                  <c:v>S-31</c:v>
                </c:pt>
                <c:pt idx="30">
                  <c:v>S-32</c:v>
                </c:pt>
                <c:pt idx="31">
                  <c:v>S-33</c:v>
                </c:pt>
                <c:pt idx="32">
                  <c:v>S-34</c:v>
                </c:pt>
                <c:pt idx="33">
                  <c:v>S-35</c:v>
                </c:pt>
                <c:pt idx="34">
                  <c:v>S-36</c:v>
                </c:pt>
                <c:pt idx="35">
                  <c:v>S-37</c:v>
                </c:pt>
                <c:pt idx="36">
                  <c:v>S-38</c:v>
                </c:pt>
                <c:pt idx="37">
                  <c:v>S-39</c:v>
                </c:pt>
                <c:pt idx="38">
                  <c:v>S-40</c:v>
                </c:pt>
                <c:pt idx="39">
                  <c:v>S-41</c:v>
                </c:pt>
                <c:pt idx="40">
                  <c:v>S-42</c:v>
                </c:pt>
                <c:pt idx="41">
                  <c:v>S-43</c:v>
                </c:pt>
                <c:pt idx="42">
                  <c:v>S-44</c:v>
                </c:pt>
                <c:pt idx="43">
                  <c:v>S-45</c:v>
                </c:pt>
                <c:pt idx="44">
                  <c:v>S-46</c:v>
                </c:pt>
                <c:pt idx="45">
                  <c:v>S-47</c:v>
                </c:pt>
              </c:strCache>
            </c:strRef>
          </c:cat>
          <c:val>
            <c:numRef>
              <c:f>Rougeole!$AF$4:$AF$49</c:f>
              <c:numCache>
                <c:formatCode>General</c:formatCode>
                <c:ptCount val="46"/>
                <c:pt idx="0">
                  <c:v>0</c:v>
                </c:pt>
                <c:pt idx="1">
                  <c:v>0</c:v>
                </c:pt>
                <c:pt idx="2">
                  <c:v>0</c:v>
                </c:pt>
                <c:pt idx="3">
                  <c:v>74</c:v>
                </c:pt>
                <c:pt idx="4">
                  <c:v>174</c:v>
                </c:pt>
                <c:pt idx="5">
                  <c:v>333</c:v>
                </c:pt>
                <c:pt idx="6">
                  <c:v>419</c:v>
                </c:pt>
                <c:pt idx="7">
                  <c:v>494</c:v>
                </c:pt>
                <c:pt idx="8">
                  <c:v>575</c:v>
                </c:pt>
                <c:pt idx="9">
                  <c:v>451</c:v>
                </c:pt>
                <c:pt idx="10">
                  <c:v>423</c:v>
                </c:pt>
                <c:pt idx="11">
                  <c:v>39</c:v>
                </c:pt>
                <c:pt idx="12">
                  <c:v>39</c:v>
                </c:pt>
                <c:pt idx="13">
                  <c:v>42</c:v>
                </c:pt>
                <c:pt idx="14">
                  <c:v>31</c:v>
                </c:pt>
                <c:pt idx="15">
                  <c:v>23</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numCache>
            </c:numRef>
          </c:val>
          <c:extLst>
            <c:ext xmlns:c16="http://schemas.microsoft.com/office/drawing/2014/chart" uri="{C3380CC4-5D6E-409C-BE32-E72D297353CC}">
              <c16:uniqueId val="{00000001-3BAE-4A66-95BA-96C54B166CAF}"/>
            </c:ext>
          </c:extLst>
        </c:ser>
        <c:ser>
          <c:idx val="2"/>
          <c:order val="2"/>
          <c:tx>
            <c:strRef>
              <c:f>Rougeole!$AG$2</c:f>
              <c:strCache>
                <c:ptCount val="1"/>
                <c:pt idx="0">
                  <c:v>Suspect</c:v>
                </c:pt>
              </c:strCache>
            </c:strRef>
          </c:tx>
          <c:spPr>
            <a:solidFill>
              <a:schemeClr val="accent1"/>
            </a:solidFill>
            <a:ln w="9525" cmpd="sng">
              <a:solidFill>
                <a:schemeClr val="bg1">
                  <a:alpha val="99000"/>
                </a:schemeClr>
              </a:solidFill>
            </a:ln>
          </c:spPr>
          <c:invertIfNegative val="0"/>
          <c:cat>
            <c:strRef>
              <c:f>Rougeole!$AD$4:$AD$49</c:f>
              <c:strCache>
                <c:ptCount val="46"/>
                <c:pt idx="0">
                  <c:v>S-02</c:v>
                </c:pt>
                <c:pt idx="1">
                  <c:v>S-03</c:v>
                </c:pt>
                <c:pt idx="2">
                  <c:v>S-04</c:v>
                </c:pt>
                <c:pt idx="3">
                  <c:v>S-05</c:v>
                </c:pt>
                <c:pt idx="4">
                  <c:v>S-06</c:v>
                </c:pt>
                <c:pt idx="5">
                  <c:v>S-07</c:v>
                </c:pt>
                <c:pt idx="6">
                  <c:v>S-08</c:v>
                </c:pt>
                <c:pt idx="7">
                  <c:v>S-09</c:v>
                </c:pt>
                <c:pt idx="8">
                  <c:v>S-10</c:v>
                </c:pt>
                <c:pt idx="9">
                  <c:v>S-11</c:v>
                </c:pt>
                <c:pt idx="10">
                  <c:v>S-12</c:v>
                </c:pt>
                <c:pt idx="11">
                  <c:v>S-13</c:v>
                </c:pt>
                <c:pt idx="12">
                  <c:v>S-14</c:v>
                </c:pt>
                <c:pt idx="13">
                  <c:v>S-15</c:v>
                </c:pt>
                <c:pt idx="14">
                  <c:v>S-16</c:v>
                </c:pt>
                <c:pt idx="15">
                  <c:v>S-17</c:v>
                </c:pt>
                <c:pt idx="16">
                  <c:v>S-18</c:v>
                </c:pt>
                <c:pt idx="17">
                  <c:v>S-19</c:v>
                </c:pt>
                <c:pt idx="18">
                  <c:v>S-20</c:v>
                </c:pt>
                <c:pt idx="19">
                  <c:v>S-21</c:v>
                </c:pt>
                <c:pt idx="20">
                  <c:v>S-22</c:v>
                </c:pt>
                <c:pt idx="21">
                  <c:v>S-23</c:v>
                </c:pt>
                <c:pt idx="22">
                  <c:v>S-24</c:v>
                </c:pt>
                <c:pt idx="23">
                  <c:v>S-25</c:v>
                </c:pt>
                <c:pt idx="24">
                  <c:v>S-26</c:v>
                </c:pt>
                <c:pt idx="25">
                  <c:v>S-27</c:v>
                </c:pt>
                <c:pt idx="26">
                  <c:v>S-28</c:v>
                </c:pt>
                <c:pt idx="27">
                  <c:v>S-29</c:v>
                </c:pt>
                <c:pt idx="28">
                  <c:v>S-30</c:v>
                </c:pt>
                <c:pt idx="29">
                  <c:v>S-31</c:v>
                </c:pt>
                <c:pt idx="30">
                  <c:v>S-32</c:v>
                </c:pt>
                <c:pt idx="31">
                  <c:v>S-33</c:v>
                </c:pt>
                <c:pt idx="32">
                  <c:v>S-34</c:v>
                </c:pt>
                <c:pt idx="33">
                  <c:v>S-35</c:v>
                </c:pt>
                <c:pt idx="34">
                  <c:v>S-36</c:v>
                </c:pt>
                <c:pt idx="35">
                  <c:v>S-37</c:v>
                </c:pt>
                <c:pt idx="36">
                  <c:v>S-38</c:v>
                </c:pt>
                <c:pt idx="37">
                  <c:v>S-39</c:v>
                </c:pt>
                <c:pt idx="38">
                  <c:v>S-40</c:v>
                </c:pt>
                <c:pt idx="39">
                  <c:v>S-41</c:v>
                </c:pt>
                <c:pt idx="40">
                  <c:v>S-42</c:v>
                </c:pt>
                <c:pt idx="41">
                  <c:v>S-43</c:v>
                </c:pt>
                <c:pt idx="42">
                  <c:v>S-44</c:v>
                </c:pt>
                <c:pt idx="43">
                  <c:v>S-45</c:v>
                </c:pt>
                <c:pt idx="44">
                  <c:v>S-46</c:v>
                </c:pt>
                <c:pt idx="45">
                  <c:v>S-47</c:v>
                </c:pt>
              </c:strCache>
            </c:strRef>
          </c:cat>
          <c:val>
            <c:numRef>
              <c:f>Rougeole!$AG$4:$AG$49</c:f>
              <c:numCache>
                <c:formatCode>General</c:formatCode>
                <c:ptCount val="46"/>
                <c:pt idx="0">
                  <c:v>57</c:v>
                </c:pt>
                <c:pt idx="1">
                  <c:v>52</c:v>
                </c:pt>
                <c:pt idx="2">
                  <c:v>107</c:v>
                </c:pt>
                <c:pt idx="3">
                  <c:v>157</c:v>
                </c:pt>
                <c:pt idx="4">
                  <c:v>241</c:v>
                </c:pt>
                <c:pt idx="5">
                  <c:v>416</c:v>
                </c:pt>
                <c:pt idx="6">
                  <c:v>502</c:v>
                </c:pt>
                <c:pt idx="7">
                  <c:v>591</c:v>
                </c:pt>
                <c:pt idx="8">
                  <c:v>618</c:v>
                </c:pt>
                <c:pt idx="9">
                  <c:v>749</c:v>
                </c:pt>
                <c:pt idx="10">
                  <c:v>489</c:v>
                </c:pt>
                <c:pt idx="11">
                  <c:v>464</c:v>
                </c:pt>
                <c:pt idx="12">
                  <c:v>453</c:v>
                </c:pt>
                <c:pt idx="13">
                  <c:v>429</c:v>
                </c:pt>
                <c:pt idx="14">
                  <c:v>400</c:v>
                </c:pt>
                <c:pt idx="15">
                  <c:v>393</c:v>
                </c:pt>
                <c:pt idx="16">
                  <c:v>193</c:v>
                </c:pt>
                <c:pt idx="17">
                  <c:v>153</c:v>
                </c:pt>
                <c:pt idx="18">
                  <c:v>136</c:v>
                </c:pt>
                <c:pt idx="19">
                  <c:v>68</c:v>
                </c:pt>
                <c:pt idx="20">
                  <c:v>77</c:v>
                </c:pt>
                <c:pt idx="21">
                  <c:v>52</c:v>
                </c:pt>
                <c:pt idx="22">
                  <c:v>53</c:v>
                </c:pt>
                <c:pt idx="23">
                  <c:v>31</c:v>
                </c:pt>
                <c:pt idx="24">
                  <c:v>24</c:v>
                </c:pt>
                <c:pt idx="25">
                  <c:v>16</c:v>
                </c:pt>
                <c:pt idx="26">
                  <c:v>27</c:v>
                </c:pt>
                <c:pt idx="27">
                  <c:v>17</c:v>
                </c:pt>
                <c:pt idx="28">
                  <c:v>9</c:v>
                </c:pt>
                <c:pt idx="29">
                  <c:v>16</c:v>
                </c:pt>
                <c:pt idx="30">
                  <c:v>20</c:v>
                </c:pt>
                <c:pt idx="31">
                  <c:v>15</c:v>
                </c:pt>
                <c:pt idx="32">
                  <c:v>19</c:v>
                </c:pt>
                <c:pt idx="33">
                  <c:v>17</c:v>
                </c:pt>
                <c:pt idx="34">
                  <c:v>19</c:v>
                </c:pt>
                <c:pt idx="35">
                  <c:v>23</c:v>
                </c:pt>
                <c:pt idx="36">
                  <c:v>35</c:v>
                </c:pt>
                <c:pt idx="37">
                  <c:v>17</c:v>
                </c:pt>
                <c:pt idx="38">
                  <c:v>24</c:v>
                </c:pt>
                <c:pt idx="39">
                  <c:v>26</c:v>
                </c:pt>
                <c:pt idx="40">
                  <c:v>31</c:v>
                </c:pt>
                <c:pt idx="41">
                  <c:v>24</c:v>
                </c:pt>
                <c:pt idx="42">
                  <c:v>18</c:v>
                </c:pt>
                <c:pt idx="43">
                  <c:v>24</c:v>
                </c:pt>
                <c:pt idx="44">
                  <c:v>41</c:v>
                </c:pt>
                <c:pt idx="45">
                  <c:v>26</c:v>
                </c:pt>
              </c:numCache>
            </c:numRef>
          </c:val>
          <c:extLst>
            <c:ext xmlns:c16="http://schemas.microsoft.com/office/drawing/2014/chart" uri="{C3380CC4-5D6E-409C-BE32-E72D297353CC}">
              <c16:uniqueId val="{00000002-3BAE-4A66-95BA-96C54B166CAF}"/>
            </c:ext>
          </c:extLst>
        </c:ser>
        <c:dLbls>
          <c:showLegendKey val="0"/>
          <c:showVal val="0"/>
          <c:showCatName val="0"/>
          <c:showSerName val="0"/>
          <c:showPercent val="0"/>
          <c:showBubbleSize val="0"/>
        </c:dLbls>
        <c:gapWidth val="0"/>
        <c:overlap val="100"/>
        <c:axId val="118733056"/>
        <c:axId val="118747520"/>
      </c:barChart>
      <c:catAx>
        <c:axId val="118733056"/>
        <c:scaling>
          <c:orientation val="minMax"/>
        </c:scaling>
        <c:delete val="0"/>
        <c:axPos val="b"/>
        <c:title>
          <c:tx>
            <c:rich>
              <a:bodyPr/>
              <a:lstStyle/>
              <a:p>
                <a:pPr algn="ctr" rtl="0">
                  <a:defRPr/>
                </a:pPr>
                <a:r>
                  <a:rPr lang="en-US"/>
                  <a:t>Semaimes epidemiologique</a:t>
                </a:r>
              </a:p>
            </c:rich>
          </c:tx>
          <c:overlay val="0"/>
        </c:title>
        <c:numFmt formatCode="General" sourceLinked="0"/>
        <c:majorTickMark val="none"/>
        <c:minorTickMark val="none"/>
        <c:tickLblPos val="nextTo"/>
        <c:crossAx val="118747520"/>
        <c:crosses val="autoZero"/>
        <c:auto val="1"/>
        <c:lblAlgn val="ctr"/>
        <c:lblOffset val="100"/>
        <c:tickLblSkip val="1"/>
        <c:noMultiLvlLbl val="0"/>
      </c:catAx>
      <c:valAx>
        <c:axId val="118747520"/>
        <c:scaling>
          <c:orientation val="minMax"/>
        </c:scaling>
        <c:delete val="0"/>
        <c:axPos val="l"/>
        <c:title>
          <c:tx>
            <c:rich>
              <a:bodyPr rot="-5400000" vert="horz"/>
              <a:lstStyle/>
              <a:p>
                <a:pPr algn="ctr" rtl="0">
                  <a:defRPr/>
                </a:pPr>
                <a:r>
                  <a:rPr lang="en-US"/>
                  <a:t>Nombre de cas</a:t>
                </a:r>
              </a:p>
            </c:rich>
          </c:tx>
          <c:overlay val="0"/>
        </c:title>
        <c:numFmt formatCode="General" sourceLinked="1"/>
        <c:majorTickMark val="none"/>
        <c:minorTickMark val="none"/>
        <c:tickLblPos val="nextTo"/>
        <c:spPr>
          <a:ln w="6350">
            <a:solidFill>
              <a:schemeClr val="tx1"/>
            </a:solidFill>
          </a:ln>
        </c:spPr>
        <c:crossAx val="118733056"/>
        <c:crosses val="autoZero"/>
        <c:crossBetween val="between"/>
      </c:valAx>
    </c:plotArea>
    <c:legend>
      <c:legendPos val="b"/>
      <c:layout>
        <c:manualLayout>
          <c:xMode val="edge"/>
          <c:yMode val="edge"/>
          <c:x val="0.65539989582227098"/>
          <c:y val="0.109354795840393"/>
          <c:w val="0.31347746271600402"/>
          <c:h val="0.141292659239488"/>
        </c:manualLayout>
      </c:layout>
      <c:overlay val="0"/>
    </c:legend>
    <c:plotVisOnly val="1"/>
    <c:dispBlanksAs val="gap"/>
    <c:showDLblsOverMax val="0"/>
  </c:chart>
  <c:txPr>
    <a:bodyPr/>
    <a:lstStyle/>
    <a:p>
      <a:pPr>
        <a:defRPr sz="1400"/>
      </a:pPr>
      <a:endParaRPr lang="ru-RU"/>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0" dt="2017-03-09T11:56:03.113" idx="2">
    <p:pos x="10" y="10"/>
    <p:text>My spreadsheet indicates 29 (15.6%) cases &lt;12m; 47 (25.3%) 12-23m; 70 (37.6%) 24-59m - for a total of 78.5% &lt;5y; then 32 (17.2%) for 5-9y; and 8 (4.3%) 10-14y</p:text>
  </p:cm>
</p:cmLst>
</file>

<file path=ppt/drawings/_rels/drawing1.xml.rels><?xml version="1.0" encoding="UTF-8" standalone="yes"?>
<Relationships xmlns="http://schemas.openxmlformats.org/package/2006/relationships"><Relationship Id="rId1" Type="http://schemas.openxmlformats.org/officeDocument/2006/relationships/image" Target="../media/image1.png"/></Relationships>
</file>

<file path=ppt/drawings/_rels/drawing2.xml.rels><?xml version="1.0" encoding="UTF-8" standalone="yes"?>
<Relationships xmlns="http://schemas.openxmlformats.org/package/2006/relationships"><Relationship Id="rId1" Type="http://schemas.openxmlformats.org/officeDocument/2006/relationships/image" Target="../media/image2.png"/></Relationships>
</file>

<file path=ppt/drawings/drawing1.xml><?xml version="1.0" encoding="utf-8"?>
<c:userShapes xmlns:c="http://schemas.openxmlformats.org/drawingml/2006/chart">
  <cdr:relSizeAnchor xmlns:cdr="http://schemas.openxmlformats.org/drawingml/2006/chartDrawing">
    <cdr:from>
      <cdr:x>0</cdr:x>
      <cdr:y>0</cdr:y>
    </cdr:from>
    <cdr:to>
      <cdr:x>0.98694</cdr:x>
      <cdr:y>0.20882</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10378286" cy="1064970"/>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0.1282</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10845800" cy="692958"/>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F66269B7-8B05-4759-90CC-EC72FD320381}" type="datetimeFigureOut">
              <a:rPr lang="fr-FR" smtClean="0"/>
              <a:pPr/>
              <a:t>04/12/2017</a:t>
            </a:fld>
            <a:endParaRPr lang="fr-FR" dirty="0"/>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92B50D6B-72B3-47C5-8017-F06FA2795465}" type="slidenum">
              <a:rPr lang="fr-FR" smtClean="0"/>
              <a:pPr/>
              <a:t>‹#›</a:t>
            </a:fld>
            <a:endParaRPr lang="fr-FR" dirty="0"/>
          </a:p>
        </p:txBody>
      </p:sp>
    </p:spTree>
    <p:extLst>
      <p:ext uri="{BB962C8B-B14F-4D97-AF65-F5344CB8AC3E}">
        <p14:creationId xmlns:p14="http://schemas.microsoft.com/office/powerpoint/2010/main" val="3916720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1CE1E2-B083-4875-A6C9-183F0DA55B0E}" type="slidenum">
              <a:rPr lang="fr-FR" smtClean="0"/>
              <a:pPr/>
              <a:t>4</a:t>
            </a:fld>
            <a:endParaRPr lang="fr-FR"/>
          </a:p>
        </p:txBody>
      </p:sp>
    </p:spTree>
    <p:extLst>
      <p:ext uri="{BB962C8B-B14F-4D97-AF65-F5344CB8AC3E}">
        <p14:creationId xmlns:p14="http://schemas.microsoft.com/office/powerpoint/2010/main" val="1730458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1CE1E2-B083-4875-A6C9-183F0DA55B0E}" type="slidenum">
              <a:rPr lang="fr-FR" smtClean="0"/>
              <a:pPr/>
              <a:t>29</a:t>
            </a:fld>
            <a:endParaRPr lang="fr-FR"/>
          </a:p>
        </p:txBody>
      </p:sp>
    </p:spTree>
    <p:extLst>
      <p:ext uri="{BB962C8B-B14F-4D97-AF65-F5344CB8AC3E}">
        <p14:creationId xmlns:p14="http://schemas.microsoft.com/office/powerpoint/2010/main" val="1602189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Seule 51% en 2016 et 37% en 2017 des échantillons testés provenant des préfectures en épidémie sont </a:t>
            </a:r>
            <a:r>
              <a:rPr lang="fr-FR" sz="1200" kern="1200" dirty="0" err="1" smtClean="0">
                <a:solidFill>
                  <a:schemeClr val="tx1"/>
                </a:solidFill>
                <a:effectLst/>
                <a:latin typeface="+mn-lt"/>
                <a:ea typeface="+mn-ea"/>
                <a:cs typeface="+mn-cs"/>
              </a:rPr>
              <a:t>IgM</a:t>
            </a:r>
            <a:r>
              <a:rPr lang="fr-FR" sz="1200" kern="1200" dirty="0" smtClean="0">
                <a:solidFill>
                  <a:schemeClr val="tx1"/>
                </a:solidFill>
                <a:effectLst/>
                <a:latin typeface="+mn-lt"/>
                <a:ea typeface="+mn-ea"/>
                <a:cs typeface="+mn-cs"/>
              </a:rPr>
              <a:t> + pour la rougeole. Cela suppose que d’autres pathologies (par exemple rubéole) sont responsables pour une grande partie des cas suspects notifiés.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kern="1200" dirty="0" smtClean="0">
                <a:solidFill>
                  <a:schemeClr val="tx1"/>
                </a:solidFill>
                <a:effectLst/>
                <a:latin typeface="+mn-lt"/>
                <a:ea typeface="+mn-ea"/>
                <a:cs typeface="+mn-cs"/>
              </a:rPr>
              <a:t>La proportion de cas de rougeole notifiés pour lesquels des spécimens de sang ont été collectés en 2017 (55,8%) peut paraître acceptable mais cache le faite qu’un grand nombre des cas suspects ont été exclus du dénominateur parce qu’ils sont notifiés comme  des cas « confirmés pas lien épidémiologique ». Par définition, les cas dites « confirmés pas lien épidémiologique » ne nécessitent pas de prélèvement. Cependant, à cause de l’utilisation de la préfecture comme unité géographique de base pour la définition du lien épidémiologique, le nombre des cas « confirmés pas lien épidémiologique » est très élevé et donne l’impression qu’assez d’échantillons sont prélevés alors que ceci n’est pas le cas. Nous revenons sur le concept du lien épidémiologique dans les diapos futures.</a:t>
            </a:r>
            <a:endParaRPr lang="fr-FR"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91CE1E2-B083-4875-A6C9-183F0DA55B0E}" type="slidenum">
              <a:rPr lang="fr-FR" smtClean="0"/>
              <a:pPr/>
              <a:t>7</a:t>
            </a:fld>
            <a:endParaRPr lang="fr-FR"/>
          </a:p>
        </p:txBody>
      </p:sp>
    </p:spTree>
    <p:extLst>
      <p:ext uri="{BB962C8B-B14F-4D97-AF65-F5344CB8AC3E}">
        <p14:creationId xmlns:p14="http://schemas.microsoft.com/office/powerpoint/2010/main" val="4089568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accent4">
                    <a:lumMod val="40000"/>
                    <a:lumOff val="60000"/>
                  </a:schemeClr>
                </a:solidFill>
                <a:effectLst/>
                <a:latin typeface="+mn-lt"/>
                <a:ea typeface="+mn-ea"/>
                <a:cs typeface="+mn-cs"/>
              </a:rPr>
              <a:t>Cette diapositive montre une augmentation exponentielle des cas suspects notifies depuis la déclaration officielle de l’épidémie.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accent4">
                    <a:lumMod val="40000"/>
                    <a:lumOff val="60000"/>
                  </a:schemeClr>
                </a:solidFill>
                <a:effectLst/>
                <a:latin typeface="+mn-lt"/>
                <a:ea typeface="+mn-ea"/>
                <a:cs typeface="+mn-cs"/>
              </a:rPr>
              <a:t>Le nombre absolu ainsi que la proportion des cas suspects prélevés a diminué de manière significative depuis la semaine 6. En semaine 8, seule 23 échantillons soit 4,6% des cas suspects ont été prélevés et testés. </a:t>
            </a:r>
            <a:r>
              <a:rPr lang="fr-FR" sz="1200" b="1" kern="1200" dirty="0" smtClean="0">
                <a:solidFill>
                  <a:schemeClr val="tx1"/>
                </a:solidFill>
                <a:effectLst/>
                <a:latin typeface="+mn-lt"/>
                <a:ea typeface="+mn-ea"/>
                <a:cs typeface="+mn-cs"/>
              </a:rPr>
              <a:t>Cette trouvaille peut en partie s’expliquer par le nombre important des cas dites confirmés par lien épidémiologique (331 en semaine 7 et 427 en semaine 8 – voir prochaine diapo). Les cas confirmés par lien épidémiologique par définition ne nécessitent pas de prélèvement. Même en</a:t>
            </a:r>
            <a:r>
              <a:rPr lang="fr-FR" sz="1200" b="1" kern="1200" baseline="0" dirty="0" smtClean="0">
                <a:solidFill>
                  <a:schemeClr val="tx1"/>
                </a:solidFill>
                <a:effectLst/>
                <a:latin typeface="+mn-lt"/>
                <a:ea typeface="+mn-ea"/>
                <a:cs typeface="+mn-cs"/>
              </a:rPr>
              <a:t> considérant le</a:t>
            </a:r>
            <a:r>
              <a:rPr lang="fr-FR" sz="1200" b="1" kern="1200" dirty="0" smtClean="0">
                <a:solidFill>
                  <a:schemeClr val="tx1"/>
                </a:solidFill>
                <a:effectLst/>
                <a:latin typeface="+mn-lt"/>
                <a:ea typeface="+mn-ea"/>
                <a:cs typeface="+mn-cs"/>
              </a:rPr>
              <a:t> nombre important des cas confirmés par lien épidémiologique, le nombre total des tests est très faible et limite les analyses plus détaillées. </a:t>
            </a:r>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91CE1E2-B083-4875-A6C9-183F0DA55B0E}" type="slidenum">
              <a:rPr lang="fr-FR" smtClean="0"/>
              <a:t>10</a:t>
            </a:fld>
            <a:endParaRPr lang="fr-FR"/>
          </a:p>
        </p:txBody>
      </p:sp>
    </p:spTree>
    <p:extLst>
      <p:ext uri="{BB962C8B-B14F-4D97-AF65-F5344CB8AC3E}">
        <p14:creationId xmlns:p14="http://schemas.microsoft.com/office/powerpoint/2010/main" val="2731246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smtClean="0"/>
              <a:t>Cette diapo montre </a:t>
            </a:r>
            <a:r>
              <a:rPr lang="fr-FR" baseline="0" noProof="0" dirty="0" smtClean="0"/>
              <a:t>que p</a:t>
            </a:r>
            <a:r>
              <a:rPr lang="fr-FR" sz="1200" kern="1200" noProof="0" dirty="0" smtClean="0">
                <a:solidFill>
                  <a:schemeClr val="tx1"/>
                </a:solidFill>
                <a:effectLst/>
                <a:latin typeface="+mn-lt"/>
                <a:ea typeface="+mn-ea"/>
                <a:cs typeface="+mn-cs"/>
              </a:rPr>
              <a:t>lus de 75% des cas confirmés en 2016 ont moins de 5ans. Plus de 40% des cas confirmés ont moins de 24 mois. La grande majorité de ces enfants (0 à 21 mois) étaient non-éligibles (ils avaient &lt; 9 mois) pour la dernière campagne, donc susceptible pour la rougeole peu importe les résultats de couverture de la dernière campagne. L’existence d’une forte proportion des cas dans la tranche d’âge de moins de 24 mois (les susceptibles plutôt que les vaccinées) est un point en faveur d’une assez bonne immunité au niveau de la population générale et suggère que la dernière campagne était d’assez bonne qualité. </a:t>
            </a:r>
          </a:p>
          <a:p>
            <a:endParaRPr lang="en-US" dirty="0"/>
          </a:p>
        </p:txBody>
      </p:sp>
      <p:sp>
        <p:nvSpPr>
          <p:cNvPr id="4" name="Slide Number Placeholder 3"/>
          <p:cNvSpPr>
            <a:spLocks noGrp="1"/>
          </p:cNvSpPr>
          <p:nvPr>
            <p:ph type="sldNum" sz="quarter" idx="10"/>
          </p:nvPr>
        </p:nvSpPr>
        <p:spPr/>
        <p:txBody>
          <a:bodyPr/>
          <a:lstStyle/>
          <a:p>
            <a:fld id="{591CE1E2-B083-4875-A6C9-183F0DA55B0E}" type="slidenum">
              <a:rPr lang="fr-FR" smtClean="0"/>
              <a:t>11</a:t>
            </a:fld>
            <a:endParaRPr lang="fr-FR"/>
          </a:p>
        </p:txBody>
      </p:sp>
    </p:spTree>
    <p:extLst>
      <p:ext uri="{BB962C8B-B14F-4D97-AF65-F5344CB8AC3E}">
        <p14:creationId xmlns:p14="http://schemas.microsoft.com/office/powerpoint/2010/main" val="2043755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La définition du lien épidémiologique utilisée est: tout cas suspect notifié dans une préfecture en épidémie confirmée (au moins 3 cas confirmés [</a:t>
            </a:r>
            <a:r>
              <a:rPr lang="fr-FR" sz="1200" kern="1200" dirty="0" err="1" smtClean="0">
                <a:solidFill>
                  <a:schemeClr val="tx1"/>
                </a:solidFill>
                <a:effectLst/>
                <a:latin typeface="+mn-lt"/>
                <a:ea typeface="+mn-ea"/>
                <a:cs typeface="+mn-cs"/>
              </a:rPr>
              <a:t>IgM</a:t>
            </a:r>
            <a:r>
              <a:rPr lang="fr-FR" sz="1200" kern="1200" dirty="0" smtClean="0">
                <a:solidFill>
                  <a:schemeClr val="tx1"/>
                </a:solidFill>
                <a:effectLst/>
                <a:latin typeface="+mn-lt"/>
                <a:ea typeface="+mn-ea"/>
                <a:cs typeface="+mn-cs"/>
              </a:rPr>
              <a:t>+] au labo). Cette définition a été mise en place autour de la semaine </a:t>
            </a:r>
            <a:r>
              <a:rPr lang="fr-FR" sz="1200" b="1" kern="1200" baseline="0" dirty="0" smtClean="0">
                <a:solidFill>
                  <a:srgbClr val="FF0000"/>
                </a:solidFill>
                <a:effectLst/>
                <a:latin typeface="+mn-lt"/>
                <a:ea typeface="+mn-ea"/>
                <a:cs typeface="+mn-cs"/>
              </a:rPr>
              <a:t>5</a:t>
            </a:r>
            <a:r>
              <a:rPr lang="fr-FR" sz="1200" kern="1200" dirty="0" smtClean="0">
                <a:solidFill>
                  <a:schemeClr val="tx1"/>
                </a:solidFill>
                <a:effectLst/>
                <a:latin typeface="+mn-lt"/>
                <a:ea typeface="+mn-ea"/>
                <a:cs typeface="+mn-cs"/>
              </a:rPr>
              <a:t> et explique la croissance exponentielle des cas dites confirmés par lien épidémiologique depuis cette période. Vu cette définition assez large, le nombre important des cas dites confirmés par lien épidémiologique donne l’impression d’une épidémie plus large que la réalité. </a:t>
            </a:r>
          </a:p>
          <a:p>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Noter</a:t>
            </a:r>
            <a:r>
              <a:rPr lang="fr-FR" sz="1200" kern="1200" baseline="0" dirty="0" smtClean="0">
                <a:solidFill>
                  <a:schemeClr val="tx1"/>
                </a:solidFill>
                <a:effectLst/>
                <a:latin typeface="+mn-lt"/>
                <a:ea typeface="+mn-ea"/>
                <a:cs typeface="+mn-cs"/>
              </a:rPr>
              <a:t> aussi que</a:t>
            </a:r>
            <a:r>
              <a:rPr lang="fr-FR" sz="1200" kern="1200" dirty="0" smtClean="0">
                <a:solidFill>
                  <a:schemeClr val="tx1"/>
                </a:solidFill>
                <a:effectLst/>
                <a:latin typeface="+mn-lt"/>
                <a:ea typeface="+mn-ea"/>
                <a:cs typeface="+mn-cs"/>
              </a:rPr>
              <a:t> le nombre d’échantillons testés diminue de manière significative</a:t>
            </a:r>
            <a:r>
              <a:rPr lang="fr-FR" sz="1200" kern="1200" baseline="0" dirty="0" smtClean="0">
                <a:solidFill>
                  <a:schemeClr val="tx1"/>
                </a:solidFill>
                <a:effectLst/>
                <a:latin typeface="+mn-lt"/>
                <a:ea typeface="+mn-ea"/>
                <a:cs typeface="+mn-cs"/>
              </a:rPr>
              <a:t> a partie de la semaine 5 </a:t>
            </a:r>
            <a:r>
              <a:rPr lang="fr-FR" sz="1200" kern="1200" dirty="0" smtClean="0">
                <a:solidFill>
                  <a:schemeClr val="tx1"/>
                </a:solidFill>
                <a:effectLst/>
                <a:latin typeface="+mn-lt"/>
                <a:ea typeface="+mn-ea"/>
                <a:cs typeface="+mn-cs"/>
              </a:rPr>
              <a:t>comme démontré sur la diapo précédente.</a:t>
            </a:r>
            <a:endParaRPr lang="en-US"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Comme démontrer sur la diapo 5, seulement 37% des échantillons testés en 2017 provenant des préfectures en épidémie reviennent </a:t>
            </a:r>
            <a:r>
              <a:rPr lang="fr-FR" sz="1200" kern="1200" dirty="0" err="1" smtClean="0">
                <a:solidFill>
                  <a:schemeClr val="tx1"/>
                </a:solidFill>
                <a:effectLst/>
                <a:latin typeface="+mn-lt"/>
                <a:ea typeface="+mn-ea"/>
                <a:cs typeface="+mn-cs"/>
              </a:rPr>
              <a:t>IgM</a:t>
            </a:r>
            <a:r>
              <a:rPr lang="fr-FR" sz="1200" kern="1200" dirty="0" smtClean="0">
                <a:solidFill>
                  <a:schemeClr val="tx1"/>
                </a:solidFill>
                <a:effectLst/>
                <a:latin typeface="+mn-lt"/>
                <a:ea typeface="+mn-ea"/>
                <a:cs typeface="+mn-cs"/>
              </a:rPr>
              <a:t> + pour la rougeole. Ainsi, le nombre important et la proportion élevée (81% pour S7 et 85% pour S8, 100% pour Nzérékoré en semaine 7) des cas « confirmés par lien épidémiologique » est très probablement une surestimation due à l’application trop large du concept de lien épidémiologique au niveau périphérique.</a:t>
            </a:r>
          </a:p>
        </p:txBody>
      </p:sp>
      <p:sp>
        <p:nvSpPr>
          <p:cNvPr id="4" name="Slide Number Placeholder 3"/>
          <p:cNvSpPr>
            <a:spLocks noGrp="1"/>
          </p:cNvSpPr>
          <p:nvPr>
            <p:ph type="sldNum" sz="quarter" idx="10"/>
          </p:nvPr>
        </p:nvSpPr>
        <p:spPr/>
        <p:txBody>
          <a:bodyPr/>
          <a:lstStyle/>
          <a:p>
            <a:fld id="{591CE1E2-B083-4875-A6C9-183F0DA55B0E}" type="slidenum">
              <a:rPr lang="fr-FR" smtClean="0"/>
              <a:t>12</a:t>
            </a:fld>
            <a:endParaRPr lang="fr-FR"/>
          </a:p>
        </p:txBody>
      </p:sp>
    </p:spTree>
    <p:extLst>
      <p:ext uri="{BB962C8B-B14F-4D97-AF65-F5344CB8AC3E}">
        <p14:creationId xmlns:p14="http://schemas.microsoft.com/office/powerpoint/2010/main" val="3710821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CV globale</a:t>
            </a:r>
            <a:r>
              <a:rPr lang="fr-FR" baseline="0" dirty="0"/>
              <a:t> des enfants de cette base est de 37%</a:t>
            </a:r>
            <a:endParaRPr lang="fr-FR" dirty="0"/>
          </a:p>
        </p:txBody>
      </p:sp>
      <p:sp>
        <p:nvSpPr>
          <p:cNvPr id="4" name="Espace réservé du numéro de diapositive 3"/>
          <p:cNvSpPr>
            <a:spLocks noGrp="1"/>
          </p:cNvSpPr>
          <p:nvPr>
            <p:ph type="sldNum" sz="quarter" idx="10"/>
          </p:nvPr>
        </p:nvSpPr>
        <p:spPr/>
        <p:txBody>
          <a:bodyPr/>
          <a:lstStyle/>
          <a:p>
            <a:fld id="{92B50D6B-72B3-47C5-8017-F06FA2795465}" type="slidenum">
              <a:rPr lang="fr-FR" smtClean="0"/>
              <a:pPr/>
              <a:t>18</a:t>
            </a:fld>
            <a:endParaRPr lang="fr-FR" dirty="0"/>
          </a:p>
        </p:txBody>
      </p:sp>
    </p:spTree>
    <p:extLst>
      <p:ext uri="{BB962C8B-B14F-4D97-AF65-F5344CB8AC3E}">
        <p14:creationId xmlns:p14="http://schemas.microsoft.com/office/powerpoint/2010/main" val="2257729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7A84312C-3952-41D4-8D96-AEEB94839C9D}" type="slidenum">
              <a:rPr lang="fr-FR" smtClean="0"/>
              <a:pPr>
                <a:defRPr/>
              </a:pPr>
              <a:t>21</a:t>
            </a:fld>
            <a:endParaRPr lang="fr-FR" dirty="0"/>
          </a:p>
        </p:txBody>
      </p:sp>
    </p:spTree>
    <p:extLst>
      <p:ext uri="{BB962C8B-B14F-4D97-AF65-F5344CB8AC3E}">
        <p14:creationId xmlns:p14="http://schemas.microsoft.com/office/powerpoint/2010/main" val="256041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PT" altLang="fr-FR" dirty="0"/>
          </a:p>
        </p:txBody>
      </p:sp>
      <p:sp>
        <p:nvSpPr>
          <p:cNvPr id="471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E84B69A1-4F9E-42A0-B439-E8C7666BDAAB}" type="slidenum">
              <a:rPr lang="fr-FR" altLang="fr-FR">
                <a:latin typeface="Calibri" pitchFamily="34" charset="0"/>
              </a:rPr>
              <a:pPr fontAlgn="base">
                <a:spcBef>
                  <a:spcPct val="0"/>
                </a:spcBef>
                <a:spcAft>
                  <a:spcPct val="0"/>
                </a:spcAft>
              </a:pPr>
              <a:t>23</a:t>
            </a:fld>
            <a:endParaRPr lang="fr-FR" altLang="fr-FR" dirty="0">
              <a:latin typeface="Calibri" pitchFamily="34" charset="0"/>
            </a:endParaRPr>
          </a:p>
        </p:txBody>
      </p:sp>
    </p:spTree>
    <p:extLst>
      <p:ext uri="{BB962C8B-B14F-4D97-AF65-F5344CB8AC3E}">
        <p14:creationId xmlns:p14="http://schemas.microsoft.com/office/powerpoint/2010/main" val="4190023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1CE1E2-B083-4875-A6C9-183F0DA55B0E}" type="slidenum">
              <a:rPr lang="fr-FR" smtClean="0"/>
              <a:pPr/>
              <a:t>28</a:t>
            </a:fld>
            <a:endParaRPr lang="fr-FR"/>
          </a:p>
        </p:txBody>
      </p:sp>
    </p:spTree>
    <p:extLst>
      <p:ext uri="{BB962C8B-B14F-4D97-AF65-F5344CB8AC3E}">
        <p14:creationId xmlns:p14="http://schemas.microsoft.com/office/powerpoint/2010/main" val="3767946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D773E0B0-EF84-4A57-BE65-7052C7895CB9}" type="datetimeFigureOut">
              <a:rPr lang="fr-FR" smtClean="0"/>
              <a:pPr/>
              <a:t>04/12/2017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7764F2A-A77A-4C74-A1F7-DF334681C4DB}" type="slidenum">
              <a:rPr lang="fr-FR" smtClean="0"/>
              <a:pPr/>
              <a:t>‹#›</a:t>
            </a:fld>
            <a:endParaRPr lang="fr-FR" dirty="0"/>
          </a:p>
        </p:txBody>
      </p:sp>
    </p:spTree>
    <p:extLst>
      <p:ext uri="{BB962C8B-B14F-4D97-AF65-F5344CB8AC3E}">
        <p14:creationId xmlns:p14="http://schemas.microsoft.com/office/powerpoint/2010/main" val="2677198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773E0B0-EF84-4A57-BE65-7052C7895CB9}" type="datetimeFigureOut">
              <a:rPr lang="fr-FR" smtClean="0"/>
              <a:pPr/>
              <a:t>04/12/2017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7764F2A-A77A-4C74-A1F7-DF334681C4DB}" type="slidenum">
              <a:rPr lang="fr-FR" smtClean="0"/>
              <a:pPr/>
              <a:t>‹#›</a:t>
            </a:fld>
            <a:endParaRPr lang="fr-FR" dirty="0"/>
          </a:p>
        </p:txBody>
      </p:sp>
    </p:spTree>
    <p:extLst>
      <p:ext uri="{BB962C8B-B14F-4D97-AF65-F5344CB8AC3E}">
        <p14:creationId xmlns:p14="http://schemas.microsoft.com/office/powerpoint/2010/main" val="2330184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773E0B0-EF84-4A57-BE65-7052C7895CB9}" type="datetimeFigureOut">
              <a:rPr lang="fr-FR" smtClean="0"/>
              <a:pPr/>
              <a:t>04/12/2017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7764F2A-A77A-4C74-A1F7-DF334681C4DB}" type="slidenum">
              <a:rPr lang="fr-FR" smtClean="0"/>
              <a:pPr/>
              <a:t>‹#›</a:t>
            </a:fld>
            <a:endParaRPr lang="fr-FR" dirty="0"/>
          </a:p>
        </p:txBody>
      </p:sp>
    </p:spTree>
    <p:extLst>
      <p:ext uri="{BB962C8B-B14F-4D97-AF65-F5344CB8AC3E}">
        <p14:creationId xmlns:p14="http://schemas.microsoft.com/office/powerpoint/2010/main" val="958462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773E0B0-EF84-4A57-BE65-7052C7895CB9}" type="datetimeFigureOut">
              <a:rPr lang="fr-FR" smtClean="0"/>
              <a:pPr/>
              <a:t>04/12/2017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7764F2A-A77A-4C74-A1F7-DF334681C4DB}" type="slidenum">
              <a:rPr lang="fr-FR" smtClean="0"/>
              <a:pPr/>
              <a:t>‹#›</a:t>
            </a:fld>
            <a:endParaRPr lang="fr-FR" dirty="0"/>
          </a:p>
        </p:txBody>
      </p:sp>
    </p:spTree>
    <p:extLst>
      <p:ext uri="{BB962C8B-B14F-4D97-AF65-F5344CB8AC3E}">
        <p14:creationId xmlns:p14="http://schemas.microsoft.com/office/powerpoint/2010/main" val="2726899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D773E0B0-EF84-4A57-BE65-7052C7895CB9}" type="datetimeFigureOut">
              <a:rPr lang="fr-FR" smtClean="0"/>
              <a:pPr/>
              <a:t>04/12/2017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7764F2A-A77A-4C74-A1F7-DF334681C4DB}" type="slidenum">
              <a:rPr lang="fr-FR" smtClean="0"/>
              <a:pPr/>
              <a:t>‹#›</a:t>
            </a:fld>
            <a:endParaRPr lang="fr-FR" dirty="0"/>
          </a:p>
        </p:txBody>
      </p:sp>
    </p:spTree>
    <p:extLst>
      <p:ext uri="{BB962C8B-B14F-4D97-AF65-F5344CB8AC3E}">
        <p14:creationId xmlns:p14="http://schemas.microsoft.com/office/powerpoint/2010/main" val="1415513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773E0B0-EF84-4A57-BE65-7052C7895CB9}" type="datetimeFigureOut">
              <a:rPr lang="fr-FR" smtClean="0"/>
              <a:pPr/>
              <a:t>04/12/2017</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7764F2A-A77A-4C74-A1F7-DF334681C4DB}" type="slidenum">
              <a:rPr lang="fr-FR" smtClean="0"/>
              <a:pPr/>
              <a:t>‹#›</a:t>
            </a:fld>
            <a:endParaRPr lang="fr-FR" dirty="0"/>
          </a:p>
        </p:txBody>
      </p:sp>
    </p:spTree>
    <p:extLst>
      <p:ext uri="{BB962C8B-B14F-4D97-AF65-F5344CB8AC3E}">
        <p14:creationId xmlns:p14="http://schemas.microsoft.com/office/powerpoint/2010/main" val="2064802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773E0B0-EF84-4A57-BE65-7052C7895CB9}" type="datetimeFigureOut">
              <a:rPr lang="fr-FR" smtClean="0"/>
              <a:pPr/>
              <a:t>04/12/2017</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47764F2A-A77A-4C74-A1F7-DF334681C4DB}" type="slidenum">
              <a:rPr lang="fr-FR" smtClean="0"/>
              <a:pPr/>
              <a:t>‹#›</a:t>
            </a:fld>
            <a:endParaRPr lang="fr-FR" dirty="0"/>
          </a:p>
        </p:txBody>
      </p:sp>
    </p:spTree>
    <p:extLst>
      <p:ext uri="{BB962C8B-B14F-4D97-AF65-F5344CB8AC3E}">
        <p14:creationId xmlns:p14="http://schemas.microsoft.com/office/powerpoint/2010/main" val="867584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D773E0B0-EF84-4A57-BE65-7052C7895CB9}" type="datetimeFigureOut">
              <a:rPr lang="fr-FR" smtClean="0"/>
              <a:pPr/>
              <a:t>04/12/2017</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47764F2A-A77A-4C74-A1F7-DF334681C4DB}" type="slidenum">
              <a:rPr lang="fr-FR" smtClean="0"/>
              <a:pPr/>
              <a:t>‹#›</a:t>
            </a:fld>
            <a:endParaRPr lang="fr-FR" dirty="0"/>
          </a:p>
        </p:txBody>
      </p:sp>
    </p:spTree>
    <p:extLst>
      <p:ext uri="{BB962C8B-B14F-4D97-AF65-F5344CB8AC3E}">
        <p14:creationId xmlns:p14="http://schemas.microsoft.com/office/powerpoint/2010/main" val="355127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773E0B0-EF84-4A57-BE65-7052C7895CB9}" type="datetimeFigureOut">
              <a:rPr lang="fr-FR" smtClean="0"/>
              <a:pPr/>
              <a:t>04/12/2017</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47764F2A-A77A-4C74-A1F7-DF334681C4DB}" type="slidenum">
              <a:rPr lang="fr-FR" smtClean="0"/>
              <a:pPr/>
              <a:t>‹#›</a:t>
            </a:fld>
            <a:endParaRPr lang="fr-FR" dirty="0"/>
          </a:p>
        </p:txBody>
      </p:sp>
    </p:spTree>
    <p:extLst>
      <p:ext uri="{BB962C8B-B14F-4D97-AF65-F5344CB8AC3E}">
        <p14:creationId xmlns:p14="http://schemas.microsoft.com/office/powerpoint/2010/main" val="193235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D773E0B0-EF84-4A57-BE65-7052C7895CB9}" type="datetimeFigureOut">
              <a:rPr lang="fr-FR" smtClean="0"/>
              <a:pPr/>
              <a:t>04/12/2017</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7764F2A-A77A-4C74-A1F7-DF334681C4DB}" type="slidenum">
              <a:rPr lang="fr-FR" smtClean="0"/>
              <a:pPr/>
              <a:t>‹#›</a:t>
            </a:fld>
            <a:endParaRPr lang="fr-FR" dirty="0"/>
          </a:p>
        </p:txBody>
      </p:sp>
    </p:spTree>
    <p:extLst>
      <p:ext uri="{BB962C8B-B14F-4D97-AF65-F5344CB8AC3E}">
        <p14:creationId xmlns:p14="http://schemas.microsoft.com/office/powerpoint/2010/main" val="1570138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D773E0B0-EF84-4A57-BE65-7052C7895CB9}" type="datetimeFigureOut">
              <a:rPr lang="fr-FR" smtClean="0"/>
              <a:pPr/>
              <a:t>04/12/2017</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7764F2A-A77A-4C74-A1F7-DF334681C4DB}" type="slidenum">
              <a:rPr lang="fr-FR" smtClean="0"/>
              <a:pPr/>
              <a:t>‹#›</a:t>
            </a:fld>
            <a:endParaRPr lang="fr-FR" dirty="0"/>
          </a:p>
        </p:txBody>
      </p:sp>
    </p:spTree>
    <p:extLst>
      <p:ext uri="{BB962C8B-B14F-4D97-AF65-F5344CB8AC3E}">
        <p14:creationId xmlns:p14="http://schemas.microsoft.com/office/powerpoint/2010/main" val="2491797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3E0B0-EF84-4A57-BE65-7052C7895CB9}" type="datetimeFigureOut">
              <a:rPr lang="fr-FR" smtClean="0"/>
              <a:pPr/>
              <a:t>04/12/2017</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764F2A-A77A-4C74-A1F7-DF334681C4DB}" type="slidenum">
              <a:rPr lang="fr-FR" smtClean="0"/>
              <a:pPr/>
              <a:t>‹#›</a:t>
            </a:fld>
            <a:endParaRPr lang="fr-FR" dirty="0"/>
          </a:p>
        </p:txBody>
      </p:sp>
    </p:spTree>
    <p:extLst>
      <p:ext uri="{BB962C8B-B14F-4D97-AF65-F5344CB8AC3E}">
        <p14:creationId xmlns:p14="http://schemas.microsoft.com/office/powerpoint/2010/main" val="1335485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20436" y="1122363"/>
            <a:ext cx="10806546" cy="2387600"/>
          </a:xfrm>
          <a:solidFill>
            <a:schemeClr val="bg1"/>
          </a:solidFill>
        </p:spPr>
        <p:txBody>
          <a:bodyPr anchor="ctr">
            <a:normAutofit fontScale="90000"/>
          </a:bodyPr>
          <a:lstStyle/>
          <a:p>
            <a:r>
              <a:rPr lang="fr-FR" dirty="0"/>
              <a:t>Анализ </a:t>
            </a:r>
            <a:r>
              <a:rPr lang="fr-FR" dirty="0" smtClean="0"/>
              <a:t>эпидемиологическ</a:t>
            </a:r>
            <a:r>
              <a:rPr lang="ru-RU" dirty="0" smtClean="0"/>
              <a:t>их</a:t>
            </a:r>
            <a:r>
              <a:rPr lang="fr-FR" dirty="0" smtClean="0"/>
              <a:t> с</a:t>
            </a:r>
            <a:r>
              <a:rPr lang="ru-RU" dirty="0" err="1" smtClean="0"/>
              <a:t>лучаев</a:t>
            </a:r>
            <a:r>
              <a:rPr lang="fr-FR" dirty="0" smtClean="0"/>
              <a:t>  заболевани</a:t>
            </a:r>
            <a:r>
              <a:rPr lang="ru-RU" dirty="0" err="1" smtClean="0"/>
              <a:t>й</a:t>
            </a:r>
            <a:r>
              <a:rPr lang="fr-FR" dirty="0" smtClean="0"/>
              <a:t> кор</a:t>
            </a:r>
            <a:r>
              <a:rPr lang="ru-RU" dirty="0" err="1" smtClean="0"/>
              <a:t>ью</a:t>
            </a:r>
            <a:r>
              <a:rPr lang="fr-FR" dirty="0" smtClean="0"/>
              <a:t> </a:t>
            </a:r>
            <a:r>
              <a:rPr lang="fr-FR" dirty="0"/>
              <a:t>в Гвинее</a:t>
            </a:r>
            <a:br>
              <a:rPr lang="fr-FR" dirty="0"/>
            </a:br>
            <a:r>
              <a:rPr lang="fr-FR" dirty="0" smtClean="0">
                <a:solidFill>
                  <a:schemeClr val="bg1"/>
                </a:solidFill>
              </a:rPr>
              <a:t> 2016 - 2017</a:t>
            </a:r>
            <a:endParaRPr lang="fr-FR" dirty="0">
              <a:solidFill>
                <a:schemeClr val="bg1"/>
              </a:solidFill>
            </a:endParaRPr>
          </a:p>
        </p:txBody>
      </p:sp>
      <p:sp>
        <p:nvSpPr>
          <p:cNvPr id="3" name="Sous-titre 2"/>
          <p:cNvSpPr>
            <a:spLocks noGrp="1"/>
          </p:cNvSpPr>
          <p:nvPr>
            <p:ph type="subTitle" idx="1"/>
          </p:nvPr>
        </p:nvSpPr>
        <p:spPr>
          <a:xfrm>
            <a:off x="1551709" y="4031529"/>
            <a:ext cx="9144000" cy="1655762"/>
          </a:xfrm>
          <a:ln>
            <a:solidFill>
              <a:srgbClr val="002060"/>
            </a:solidFill>
          </a:ln>
        </p:spPr>
        <p:txBody>
          <a:bodyPr anchor="ctr">
            <a:normAutofit/>
          </a:bodyPr>
          <a:lstStyle/>
          <a:p>
            <a:r>
              <a:rPr lang="ru-RU" sz="3200" dirty="0" smtClean="0"/>
              <a:t>С</a:t>
            </a:r>
            <a:r>
              <a:rPr lang="fr-FR" sz="3200" dirty="0" smtClean="0"/>
              <a:t> 1</a:t>
            </a:r>
            <a:r>
              <a:rPr lang="ru-RU" sz="3200" baseline="30000" dirty="0" smtClean="0"/>
              <a:t>го</a:t>
            </a:r>
            <a:r>
              <a:rPr lang="fr-FR" sz="3200" dirty="0" smtClean="0"/>
              <a:t> </a:t>
            </a:r>
            <a:r>
              <a:rPr lang="ru-RU" sz="3200" dirty="0" smtClean="0"/>
              <a:t>января</a:t>
            </a:r>
            <a:r>
              <a:rPr lang="fr-FR" sz="3200" dirty="0" smtClean="0"/>
              <a:t> </a:t>
            </a:r>
            <a:r>
              <a:rPr lang="fr-FR" sz="3200" dirty="0"/>
              <a:t>2016 </a:t>
            </a:r>
            <a:r>
              <a:rPr lang="ru-RU" sz="3200" dirty="0" smtClean="0"/>
              <a:t>по</a:t>
            </a:r>
            <a:r>
              <a:rPr lang="fr-FR" sz="3200" dirty="0" smtClean="0"/>
              <a:t> </a:t>
            </a:r>
            <a:r>
              <a:rPr lang="fr-FR" sz="3200" dirty="0"/>
              <a:t>31 </a:t>
            </a:r>
            <a:r>
              <a:rPr lang="ru-RU" sz="3200" dirty="0" smtClean="0"/>
              <a:t>марта</a:t>
            </a:r>
            <a:r>
              <a:rPr lang="fr-FR" sz="3200" dirty="0" smtClean="0"/>
              <a:t> 2017</a:t>
            </a:r>
            <a:endParaRPr lang="fr-FR" sz="3200" dirty="0"/>
          </a:p>
        </p:txBody>
      </p:sp>
      <p:sp>
        <p:nvSpPr>
          <p:cNvPr id="4" name="ZoneTexte 3"/>
          <p:cNvSpPr txBox="1"/>
          <p:nvPr/>
        </p:nvSpPr>
        <p:spPr>
          <a:xfrm>
            <a:off x="3810000" y="6179127"/>
            <a:ext cx="5015345" cy="646331"/>
          </a:xfrm>
          <a:prstGeom prst="rect">
            <a:avLst/>
          </a:prstGeom>
          <a:noFill/>
        </p:spPr>
        <p:txBody>
          <a:bodyPr wrap="square" rtlCol="0">
            <a:spAutoFit/>
          </a:bodyPr>
          <a:lstStyle/>
          <a:p>
            <a:pPr algn="ctr"/>
            <a:r>
              <a:rPr lang="fr-FR" b="1" u="sng" dirty="0" smtClean="0"/>
              <a:t>Dr N’</a:t>
            </a:r>
            <a:r>
              <a:rPr lang="fr-FR" b="1" u="sng" dirty="0" err="1" smtClean="0"/>
              <a:t>Faly</a:t>
            </a:r>
            <a:r>
              <a:rPr lang="fr-FR" b="1" u="sng" dirty="0" smtClean="0"/>
              <a:t> MAGASSOUBA, </a:t>
            </a:r>
            <a:r>
              <a:rPr lang="fr-FR" b="1" u="sng" dirty="0" err="1" smtClean="0"/>
              <a:t>Ph.D</a:t>
            </a:r>
            <a:r>
              <a:rPr lang="fr-FR" b="1" u="sng" dirty="0" smtClean="0"/>
              <a:t>  Directeur du Laboratoire des fièvres Hémorragiques en Guinée </a:t>
            </a:r>
            <a:endParaRPr lang="fr-FR" b="1" u="sng" dirty="0"/>
          </a:p>
        </p:txBody>
      </p:sp>
    </p:spTree>
    <p:extLst>
      <p:ext uri="{BB962C8B-B14F-4D97-AF65-F5344CB8AC3E}">
        <p14:creationId xmlns:p14="http://schemas.microsoft.com/office/powerpoint/2010/main" val="2342790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4193"/>
            <a:ext cx="10515600" cy="714495"/>
          </a:xfrm>
        </p:spPr>
        <p:txBody>
          <a:bodyPr>
            <a:normAutofit fontScale="90000"/>
          </a:bodyPr>
          <a:lstStyle/>
          <a:p>
            <a:r>
              <a:rPr lang="fr-FR" dirty="0" smtClean="0">
                <a:latin typeface="Arial Black" panose="020B0A04020102020204" pitchFamily="34" charset="0"/>
              </a:rPr>
              <a:t> </a:t>
            </a:r>
            <a:r>
              <a:rPr lang="fr-FR" dirty="0" err="1"/>
              <a:t>результаты</a:t>
            </a:r>
            <a:r>
              <a:rPr lang="fr-FR" dirty="0"/>
              <a:t/>
            </a:r>
            <a:br>
              <a:rPr lang="fr-FR" dirty="0"/>
            </a:br>
            <a:endParaRPr lang="fr-FR" dirty="0">
              <a:latin typeface="Arial Black" panose="020B0A040201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8378622"/>
              </p:ext>
            </p:extLst>
          </p:nvPr>
        </p:nvGraphicFramePr>
        <p:xfrm>
          <a:off x="838200" y="1076960"/>
          <a:ext cx="10515600" cy="51000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274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7798"/>
            <a:ext cx="10515600" cy="408284"/>
          </a:xfrm>
        </p:spPr>
        <p:txBody>
          <a:bodyPr>
            <a:normAutofit fontScale="90000"/>
          </a:bodyPr>
          <a:lstStyle/>
          <a:p>
            <a:r>
              <a:rPr lang="fr-FR" dirty="0" err="1"/>
              <a:t>результаты</a:t>
            </a:r>
            <a:r>
              <a:rPr lang="fr-FR" dirty="0"/>
              <a:t/>
            </a:r>
            <a:br>
              <a:rPr lang="fr-FR" dirty="0"/>
            </a:br>
            <a:endParaRPr lang="en-US" dirty="0">
              <a:latin typeface="Arial Black" panose="020B0A040201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69557153"/>
              </p:ext>
            </p:extLst>
          </p:nvPr>
        </p:nvGraphicFramePr>
        <p:xfrm>
          <a:off x="508000" y="596680"/>
          <a:ext cx="10845800" cy="58749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9229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17" y="214193"/>
            <a:ext cx="12069583" cy="1514650"/>
          </a:xfrm>
        </p:spPr>
        <p:txBody>
          <a:bodyPr>
            <a:normAutofit fontScale="90000"/>
          </a:bodyPr>
          <a:lstStyle/>
          <a:p>
            <a:r>
              <a:rPr lang="fr-FR" dirty="0" err="1" smtClean="0"/>
              <a:t>Количество</a:t>
            </a:r>
            <a:r>
              <a:rPr lang="fr-FR" dirty="0" smtClean="0"/>
              <a:t> </a:t>
            </a:r>
            <a:r>
              <a:rPr lang="fr-FR" dirty="0" err="1"/>
              <a:t>подозрительных</a:t>
            </a:r>
            <a:r>
              <a:rPr lang="fr-FR" dirty="0"/>
              <a:t> </a:t>
            </a:r>
            <a:r>
              <a:rPr lang="fr-FR" dirty="0" err="1"/>
              <a:t>и</a:t>
            </a:r>
            <a:r>
              <a:rPr lang="fr-FR" dirty="0"/>
              <a:t> </a:t>
            </a:r>
            <a:r>
              <a:rPr lang="fr-FR" dirty="0" err="1"/>
              <a:t>подтвержденных</a:t>
            </a:r>
            <a:r>
              <a:rPr lang="fr-FR" dirty="0"/>
              <a:t> </a:t>
            </a:r>
            <a:r>
              <a:rPr lang="fr-FR" dirty="0" err="1"/>
              <a:t>случаев</a:t>
            </a:r>
            <a:r>
              <a:rPr lang="fr-FR" dirty="0"/>
              <a:t> </a:t>
            </a:r>
            <a:r>
              <a:rPr lang="fr-FR" dirty="0" err="1"/>
              <a:t>по</a:t>
            </a:r>
            <a:r>
              <a:rPr lang="fr-FR" dirty="0"/>
              <a:t> </a:t>
            </a:r>
            <a:r>
              <a:rPr lang="fr-FR" dirty="0" err="1"/>
              <a:t>эпидемиологической</a:t>
            </a:r>
            <a:r>
              <a:rPr lang="fr-FR" dirty="0"/>
              <a:t> </a:t>
            </a:r>
            <a:r>
              <a:rPr lang="fr-FR" dirty="0" err="1"/>
              <a:t>связи</a:t>
            </a:r>
            <a:r>
              <a:rPr lang="fr-FR" dirty="0"/>
              <a:t>, 2017 </a:t>
            </a:r>
            <a:r>
              <a:rPr lang="fr-FR" dirty="0" err="1"/>
              <a:t>год</a:t>
            </a:r>
            <a:r>
              <a:rPr lang="fr-FR" dirty="0"/>
              <a:t/>
            </a:r>
            <a:br>
              <a:rPr lang="fr-FR" dirty="0"/>
            </a:br>
            <a:endParaRPr lang="fr-FR" dirty="0">
              <a:latin typeface="Arial Black" panose="020B0A040201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616264"/>
              </p:ext>
            </p:extLst>
          </p:nvPr>
        </p:nvGraphicFramePr>
        <p:xfrm>
          <a:off x="406400" y="1137920"/>
          <a:ext cx="10927080" cy="51812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9565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718" y="143453"/>
            <a:ext cx="12054281" cy="1172304"/>
          </a:xfrm>
        </p:spPr>
        <p:txBody>
          <a:bodyPr>
            <a:normAutofit fontScale="90000"/>
          </a:bodyPr>
          <a:lstStyle/>
          <a:p>
            <a:r>
              <a:rPr lang="fr-FR" sz="4000" dirty="0"/>
              <a:t>3. </a:t>
            </a:r>
            <a:r>
              <a:rPr lang="fr-FR" sz="4000" dirty="0" err="1"/>
              <a:t>Распределение</a:t>
            </a:r>
            <a:r>
              <a:rPr lang="fr-FR" sz="4000" dirty="0"/>
              <a:t> </a:t>
            </a:r>
            <a:r>
              <a:rPr lang="fr-FR" sz="4000" dirty="0" err="1"/>
              <a:t>случаев</a:t>
            </a:r>
            <a:r>
              <a:rPr lang="fr-FR" sz="4000" dirty="0"/>
              <a:t>, </a:t>
            </a:r>
            <a:r>
              <a:rPr lang="fr-FR" sz="4000" dirty="0" err="1"/>
              <a:t>подтвержденных</a:t>
            </a:r>
            <a:r>
              <a:rPr lang="fr-FR" sz="4000" dirty="0"/>
              <a:t> </a:t>
            </a:r>
            <a:r>
              <a:rPr lang="fr-FR" sz="4000" dirty="0" err="1"/>
              <a:t>префектурой</a:t>
            </a:r>
            <a:r>
              <a:rPr lang="fr-FR" sz="4000" dirty="0"/>
              <a:t> (N = 319)</a:t>
            </a:r>
            <a:br>
              <a:rPr lang="fr-FR" sz="4000" dirty="0"/>
            </a:br>
            <a:endParaRPr lang="fr-FR" sz="4000" dirty="0"/>
          </a:p>
        </p:txBody>
      </p:sp>
      <p:graphicFrame>
        <p:nvGraphicFramePr>
          <p:cNvPr id="5" name="Chart 4"/>
          <p:cNvGraphicFramePr>
            <a:graphicFrameLocks/>
          </p:cNvGraphicFramePr>
          <p:nvPr>
            <p:extLst>
              <p:ext uri="{D42A27DB-BD31-4B8C-83A1-F6EECF244321}">
                <p14:modId xmlns:p14="http://schemas.microsoft.com/office/powerpoint/2010/main" val="3637532605"/>
              </p:ext>
            </p:extLst>
          </p:nvPr>
        </p:nvGraphicFramePr>
        <p:xfrm>
          <a:off x="191729" y="766916"/>
          <a:ext cx="11813458" cy="59878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9049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176463" y="0"/>
            <a:ext cx="11790948" cy="529389"/>
          </a:xfrm>
        </p:spPr>
        <p:txBody>
          <a:bodyPr>
            <a:noAutofit/>
          </a:bodyPr>
          <a:lstStyle/>
          <a:p>
            <a:r>
              <a:rPr lang="fr-FR" sz="2400" b="1" dirty="0"/>
              <a:t>4. </a:t>
            </a:r>
            <a:r>
              <a:rPr lang="fr-FR" sz="2400" dirty="0" err="1"/>
              <a:t>Карта</a:t>
            </a:r>
            <a:r>
              <a:rPr lang="fr-FR" sz="2400" dirty="0"/>
              <a:t> </a:t>
            </a:r>
            <a:r>
              <a:rPr lang="fr-FR" sz="2400" dirty="0" err="1"/>
              <a:t>префектур</a:t>
            </a:r>
            <a:r>
              <a:rPr lang="fr-FR" sz="2400" dirty="0"/>
              <a:t>, </a:t>
            </a:r>
            <a:r>
              <a:rPr lang="fr-FR" sz="2400" dirty="0" err="1"/>
              <a:t>которые</a:t>
            </a:r>
            <a:r>
              <a:rPr lang="fr-FR" sz="2400" dirty="0"/>
              <a:t> </a:t>
            </a:r>
            <a:r>
              <a:rPr lang="fr-FR" sz="2400" dirty="0" err="1"/>
              <a:t>пережили</a:t>
            </a:r>
            <a:r>
              <a:rPr lang="fr-FR" sz="2400" dirty="0"/>
              <a:t> </a:t>
            </a:r>
            <a:r>
              <a:rPr lang="fr-FR" sz="2400" dirty="0" err="1"/>
              <a:t>эпизод</a:t>
            </a:r>
            <a:r>
              <a:rPr lang="fr-FR" sz="2400" dirty="0"/>
              <a:t> </a:t>
            </a:r>
            <a:r>
              <a:rPr lang="fr-FR" sz="2400" dirty="0" err="1"/>
              <a:t>кори</a:t>
            </a:r>
            <a:r>
              <a:rPr lang="fr-FR" sz="2400" dirty="0"/>
              <a:t> </a:t>
            </a:r>
            <a:r>
              <a:rPr lang="fr-FR" sz="2400" dirty="0" err="1"/>
              <a:t>в</a:t>
            </a:r>
            <a:r>
              <a:rPr lang="fr-FR" sz="2400" dirty="0"/>
              <a:t> 2016 </a:t>
            </a:r>
            <a:r>
              <a:rPr lang="fr-FR" sz="2400" dirty="0" err="1"/>
              <a:t>году</a:t>
            </a:r>
            <a:r>
              <a:rPr lang="fr-FR" sz="2400" dirty="0"/>
              <a:t/>
            </a:r>
            <a:br>
              <a:rPr lang="fr-FR" sz="2400" dirty="0"/>
            </a:br>
            <a:endParaRPr lang="fr-FR" sz="2400" b="1" dirty="0"/>
          </a:p>
        </p:txBody>
      </p:sp>
      <p:pic>
        <p:nvPicPr>
          <p:cNvPr id="6" name="Image 5"/>
          <p:cNvPicPr>
            <a:picLocks noChangeAspect="1"/>
          </p:cNvPicPr>
          <p:nvPr/>
        </p:nvPicPr>
        <p:blipFill rotWithShape="1">
          <a:blip r:embed="rId2" cstate="print">
            <a:extLst>
              <a:ext uri="{28A0092B-C50C-407E-A947-70E740481C1C}">
                <a14:useLocalDpi xmlns:a14="http://schemas.microsoft.com/office/drawing/2010/main" val="0"/>
              </a:ext>
            </a:extLst>
          </a:blip>
          <a:srcRect t="7719"/>
          <a:stretch/>
        </p:blipFill>
        <p:spPr>
          <a:xfrm>
            <a:off x="1248961" y="529388"/>
            <a:ext cx="9694077" cy="6328611"/>
          </a:xfrm>
          <a:prstGeom prst="rect">
            <a:avLst/>
          </a:prstGeom>
        </p:spPr>
      </p:pic>
    </p:spTree>
    <p:extLst>
      <p:ext uri="{BB962C8B-B14F-4D97-AF65-F5344CB8AC3E}">
        <p14:creationId xmlns:p14="http://schemas.microsoft.com/office/powerpoint/2010/main" val="1575820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6106" y="0"/>
            <a:ext cx="10515600" cy="775855"/>
          </a:xfrm>
        </p:spPr>
        <p:txBody>
          <a:bodyPr>
            <a:normAutofit fontScale="90000"/>
          </a:bodyPr>
          <a:lstStyle/>
          <a:p>
            <a:r>
              <a:rPr lang="fr-FR" sz="4000" dirty="0"/>
              <a:t>5</a:t>
            </a:r>
            <a:r>
              <a:rPr lang="fr-FR" sz="4000" dirty="0" smtClean="0"/>
              <a:t>.</a:t>
            </a:r>
            <a:r>
              <a:rPr lang="fr-FR" sz="4000" dirty="0"/>
              <a:t> </a:t>
            </a:r>
            <a:r>
              <a:rPr lang="fr-FR" sz="4000" dirty="0" err="1"/>
              <a:t>Эпизоды</a:t>
            </a:r>
            <a:r>
              <a:rPr lang="fr-FR" sz="4000" dirty="0"/>
              <a:t> </a:t>
            </a:r>
            <a:r>
              <a:rPr lang="fr-FR" sz="4000" dirty="0" err="1"/>
              <a:t>вспышки</a:t>
            </a:r>
            <a:r>
              <a:rPr lang="fr-FR" sz="4000" dirty="0"/>
              <a:t> </a:t>
            </a:r>
            <a:r>
              <a:rPr lang="fr-FR" sz="4000" dirty="0" err="1"/>
              <a:t>кори</a:t>
            </a:r>
            <a:r>
              <a:rPr lang="fr-FR" sz="4000" dirty="0"/>
              <a:t> </a:t>
            </a:r>
            <a:r>
              <a:rPr lang="fr-FR" sz="4000" dirty="0" err="1"/>
              <a:t>в</a:t>
            </a:r>
            <a:r>
              <a:rPr lang="fr-FR" sz="4000" dirty="0"/>
              <a:t> 2016 </a:t>
            </a:r>
            <a:r>
              <a:rPr lang="fr-FR" sz="4000" dirty="0" err="1"/>
              <a:t>году</a:t>
            </a:r>
            <a:r>
              <a:rPr lang="fr-FR" sz="4000" dirty="0"/>
              <a:t/>
            </a:r>
            <a:br>
              <a:rPr lang="fr-FR" sz="4000" dirty="0"/>
            </a:br>
            <a:r>
              <a:rPr lang="fr-FR" sz="4000" dirty="0" smtClean="0"/>
              <a:t> </a:t>
            </a:r>
            <a:endParaRPr lang="fr-FR" sz="4000" dirty="0"/>
          </a:p>
        </p:txBody>
      </p:sp>
      <p:graphicFrame>
        <p:nvGraphicFramePr>
          <p:cNvPr id="4" name="Tableau 3"/>
          <p:cNvGraphicFramePr>
            <a:graphicFrameLocks noGrp="1"/>
          </p:cNvGraphicFramePr>
          <p:nvPr>
            <p:extLst>
              <p:ext uri="{D42A27DB-BD31-4B8C-83A1-F6EECF244321}">
                <p14:modId xmlns:p14="http://schemas.microsoft.com/office/powerpoint/2010/main" val="3802291049"/>
              </p:ext>
            </p:extLst>
          </p:nvPr>
        </p:nvGraphicFramePr>
        <p:xfrm>
          <a:off x="152384" y="623434"/>
          <a:ext cx="11846155" cy="5710100"/>
        </p:xfrm>
        <a:graphic>
          <a:graphicData uri="http://schemas.openxmlformats.org/drawingml/2006/table">
            <a:tbl>
              <a:tblPr/>
              <a:tblGrid>
                <a:gridCol w="880120">
                  <a:extLst>
                    <a:ext uri="{9D8B030D-6E8A-4147-A177-3AD203B41FA5}">
                      <a16:colId xmlns:a16="http://schemas.microsoft.com/office/drawing/2014/main" val="26019064"/>
                    </a:ext>
                  </a:extLst>
                </a:gridCol>
                <a:gridCol w="204797">
                  <a:extLst>
                    <a:ext uri="{9D8B030D-6E8A-4147-A177-3AD203B41FA5}">
                      <a16:colId xmlns:a16="http://schemas.microsoft.com/office/drawing/2014/main" val="3423343021"/>
                    </a:ext>
                  </a:extLst>
                </a:gridCol>
                <a:gridCol w="204797">
                  <a:extLst>
                    <a:ext uri="{9D8B030D-6E8A-4147-A177-3AD203B41FA5}">
                      <a16:colId xmlns:a16="http://schemas.microsoft.com/office/drawing/2014/main" val="1328671438"/>
                    </a:ext>
                  </a:extLst>
                </a:gridCol>
                <a:gridCol w="204797">
                  <a:extLst>
                    <a:ext uri="{9D8B030D-6E8A-4147-A177-3AD203B41FA5}">
                      <a16:colId xmlns:a16="http://schemas.microsoft.com/office/drawing/2014/main" val="3259381555"/>
                    </a:ext>
                  </a:extLst>
                </a:gridCol>
                <a:gridCol w="204797">
                  <a:extLst>
                    <a:ext uri="{9D8B030D-6E8A-4147-A177-3AD203B41FA5}">
                      <a16:colId xmlns:a16="http://schemas.microsoft.com/office/drawing/2014/main" val="4289387291"/>
                    </a:ext>
                  </a:extLst>
                </a:gridCol>
                <a:gridCol w="204797">
                  <a:extLst>
                    <a:ext uri="{9D8B030D-6E8A-4147-A177-3AD203B41FA5}">
                      <a16:colId xmlns:a16="http://schemas.microsoft.com/office/drawing/2014/main" val="2220313713"/>
                    </a:ext>
                  </a:extLst>
                </a:gridCol>
                <a:gridCol w="204797">
                  <a:extLst>
                    <a:ext uri="{9D8B030D-6E8A-4147-A177-3AD203B41FA5}">
                      <a16:colId xmlns:a16="http://schemas.microsoft.com/office/drawing/2014/main" val="313663984"/>
                    </a:ext>
                  </a:extLst>
                </a:gridCol>
                <a:gridCol w="204797">
                  <a:extLst>
                    <a:ext uri="{9D8B030D-6E8A-4147-A177-3AD203B41FA5}">
                      <a16:colId xmlns:a16="http://schemas.microsoft.com/office/drawing/2014/main" val="1557742934"/>
                    </a:ext>
                  </a:extLst>
                </a:gridCol>
                <a:gridCol w="204797">
                  <a:extLst>
                    <a:ext uri="{9D8B030D-6E8A-4147-A177-3AD203B41FA5}">
                      <a16:colId xmlns:a16="http://schemas.microsoft.com/office/drawing/2014/main" val="3939989808"/>
                    </a:ext>
                  </a:extLst>
                </a:gridCol>
                <a:gridCol w="204797">
                  <a:extLst>
                    <a:ext uri="{9D8B030D-6E8A-4147-A177-3AD203B41FA5}">
                      <a16:colId xmlns:a16="http://schemas.microsoft.com/office/drawing/2014/main" val="1194785206"/>
                    </a:ext>
                  </a:extLst>
                </a:gridCol>
                <a:gridCol w="204797">
                  <a:extLst>
                    <a:ext uri="{9D8B030D-6E8A-4147-A177-3AD203B41FA5}">
                      <a16:colId xmlns:a16="http://schemas.microsoft.com/office/drawing/2014/main" val="644206348"/>
                    </a:ext>
                  </a:extLst>
                </a:gridCol>
                <a:gridCol w="204797">
                  <a:extLst>
                    <a:ext uri="{9D8B030D-6E8A-4147-A177-3AD203B41FA5}">
                      <a16:colId xmlns:a16="http://schemas.microsoft.com/office/drawing/2014/main" val="2337650864"/>
                    </a:ext>
                  </a:extLst>
                </a:gridCol>
                <a:gridCol w="204797">
                  <a:extLst>
                    <a:ext uri="{9D8B030D-6E8A-4147-A177-3AD203B41FA5}">
                      <a16:colId xmlns:a16="http://schemas.microsoft.com/office/drawing/2014/main" val="3786534722"/>
                    </a:ext>
                  </a:extLst>
                </a:gridCol>
                <a:gridCol w="204797">
                  <a:extLst>
                    <a:ext uri="{9D8B030D-6E8A-4147-A177-3AD203B41FA5}">
                      <a16:colId xmlns:a16="http://schemas.microsoft.com/office/drawing/2014/main" val="1800668948"/>
                    </a:ext>
                  </a:extLst>
                </a:gridCol>
                <a:gridCol w="204797">
                  <a:extLst>
                    <a:ext uri="{9D8B030D-6E8A-4147-A177-3AD203B41FA5}">
                      <a16:colId xmlns:a16="http://schemas.microsoft.com/office/drawing/2014/main" val="1981393641"/>
                    </a:ext>
                  </a:extLst>
                </a:gridCol>
                <a:gridCol w="204797">
                  <a:extLst>
                    <a:ext uri="{9D8B030D-6E8A-4147-A177-3AD203B41FA5}">
                      <a16:colId xmlns:a16="http://schemas.microsoft.com/office/drawing/2014/main" val="3819041093"/>
                    </a:ext>
                  </a:extLst>
                </a:gridCol>
                <a:gridCol w="204797">
                  <a:extLst>
                    <a:ext uri="{9D8B030D-6E8A-4147-A177-3AD203B41FA5}">
                      <a16:colId xmlns:a16="http://schemas.microsoft.com/office/drawing/2014/main" val="3147600164"/>
                    </a:ext>
                  </a:extLst>
                </a:gridCol>
                <a:gridCol w="204797">
                  <a:extLst>
                    <a:ext uri="{9D8B030D-6E8A-4147-A177-3AD203B41FA5}">
                      <a16:colId xmlns:a16="http://schemas.microsoft.com/office/drawing/2014/main" val="3676772618"/>
                    </a:ext>
                  </a:extLst>
                </a:gridCol>
                <a:gridCol w="204797">
                  <a:extLst>
                    <a:ext uri="{9D8B030D-6E8A-4147-A177-3AD203B41FA5}">
                      <a16:colId xmlns:a16="http://schemas.microsoft.com/office/drawing/2014/main" val="3742268449"/>
                    </a:ext>
                  </a:extLst>
                </a:gridCol>
                <a:gridCol w="204797">
                  <a:extLst>
                    <a:ext uri="{9D8B030D-6E8A-4147-A177-3AD203B41FA5}">
                      <a16:colId xmlns:a16="http://schemas.microsoft.com/office/drawing/2014/main" val="4206408619"/>
                    </a:ext>
                  </a:extLst>
                </a:gridCol>
                <a:gridCol w="204797">
                  <a:extLst>
                    <a:ext uri="{9D8B030D-6E8A-4147-A177-3AD203B41FA5}">
                      <a16:colId xmlns:a16="http://schemas.microsoft.com/office/drawing/2014/main" val="4168165261"/>
                    </a:ext>
                  </a:extLst>
                </a:gridCol>
                <a:gridCol w="204797">
                  <a:extLst>
                    <a:ext uri="{9D8B030D-6E8A-4147-A177-3AD203B41FA5}">
                      <a16:colId xmlns:a16="http://schemas.microsoft.com/office/drawing/2014/main" val="1155694678"/>
                    </a:ext>
                  </a:extLst>
                </a:gridCol>
                <a:gridCol w="204797">
                  <a:extLst>
                    <a:ext uri="{9D8B030D-6E8A-4147-A177-3AD203B41FA5}">
                      <a16:colId xmlns:a16="http://schemas.microsoft.com/office/drawing/2014/main" val="2257645945"/>
                    </a:ext>
                  </a:extLst>
                </a:gridCol>
                <a:gridCol w="204797">
                  <a:extLst>
                    <a:ext uri="{9D8B030D-6E8A-4147-A177-3AD203B41FA5}">
                      <a16:colId xmlns:a16="http://schemas.microsoft.com/office/drawing/2014/main" val="748135160"/>
                    </a:ext>
                  </a:extLst>
                </a:gridCol>
                <a:gridCol w="204797">
                  <a:extLst>
                    <a:ext uri="{9D8B030D-6E8A-4147-A177-3AD203B41FA5}">
                      <a16:colId xmlns:a16="http://schemas.microsoft.com/office/drawing/2014/main" val="2443725467"/>
                    </a:ext>
                  </a:extLst>
                </a:gridCol>
                <a:gridCol w="204797">
                  <a:extLst>
                    <a:ext uri="{9D8B030D-6E8A-4147-A177-3AD203B41FA5}">
                      <a16:colId xmlns:a16="http://schemas.microsoft.com/office/drawing/2014/main" val="3039649151"/>
                    </a:ext>
                  </a:extLst>
                </a:gridCol>
                <a:gridCol w="204797">
                  <a:extLst>
                    <a:ext uri="{9D8B030D-6E8A-4147-A177-3AD203B41FA5}">
                      <a16:colId xmlns:a16="http://schemas.microsoft.com/office/drawing/2014/main" val="3838136286"/>
                    </a:ext>
                  </a:extLst>
                </a:gridCol>
                <a:gridCol w="204797">
                  <a:extLst>
                    <a:ext uri="{9D8B030D-6E8A-4147-A177-3AD203B41FA5}">
                      <a16:colId xmlns:a16="http://schemas.microsoft.com/office/drawing/2014/main" val="2964173997"/>
                    </a:ext>
                  </a:extLst>
                </a:gridCol>
                <a:gridCol w="204797">
                  <a:extLst>
                    <a:ext uri="{9D8B030D-6E8A-4147-A177-3AD203B41FA5}">
                      <a16:colId xmlns:a16="http://schemas.microsoft.com/office/drawing/2014/main" val="4183113439"/>
                    </a:ext>
                  </a:extLst>
                </a:gridCol>
                <a:gridCol w="204797">
                  <a:extLst>
                    <a:ext uri="{9D8B030D-6E8A-4147-A177-3AD203B41FA5}">
                      <a16:colId xmlns:a16="http://schemas.microsoft.com/office/drawing/2014/main" val="1086877534"/>
                    </a:ext>
                  </a:extLst>
                </a:gridCol>
                <a:gridCol w="204797">
                  <a:extLst>
                    <a:ext uri="{9D8B030D-6E8A-4147-A177-3AD203B41FA5}">
                      <a16:colId xmlns:a16="http://schemas.microsoft.com/office/drawing/2014/main" val="4224076823"/>
                    </a:ext>
                  </a:extLst>
                </a:gridCol>
                <a:gridCol w="204797">
                  <a:extLst>
                    <a:ext uri="{9D8B030D-6E8A-4147-A177-3AD203B41FA5}">
                      <a16:colId xmlns:a16="http://schemas.microsoft.com/office/drawing/2014/main" val="2313085781"/>
                    </a:ext>
                  </a:extLst>
                </a:gridCol>
                <a:gridCol w="204797">
                  <a:extLst>
                    <a:ext uri="{9D8B030D-6E8A-4147-A177-3AD203B41FA5}">
                      <a16:colId xmlns:a16="http://schemas.microsoft.com/office/drawing/2014/main" val="521917227"/>
                    </a:ext>
                  </a:extLst>
                </a:gridCol>
                <a:gridCol w="204797">
                  <a:extLst>
                    <a:ext uri="{9D8B030D-6E8A-4147-A177-3AD203B41FA5}">
                      <a16:colId xmlns:a16="http://schemas.microsoft.com/office/drawing/2014/main" val="4155932383"/>
                    </a:ext>
                  </a:extLst>
                </a:gridCol>
                <a:gridCol w="204797">
                  <a:extLst>
                    <a:ext uri="{9D8B030D-6E8A-4147-A177-3AD203B41FA5}">
                      <a16:colId xmlns:a16="http://schemas.microsoft.com/office/drawing/2014/main" val="3745011107"/>
                    </a:ext>
                  </a:extLst>
                </a:gridCol>
                <a:gridCol w="204797">
                  <a:extLst>
                    <a:ext uri="{9D8B030D-6E8A-4147-A177-3AD203B41FA5}">
                      <a16:colId xmlns:a16="http://schemas.microsoft.com/office/drawing/2014/main" val="377303279"/>
                    </a:ext>
                  </a:extLst>
                </a:gridCol>
                <a:gridCol w="204797">
                  <a:extLst>
                    <a:ext uri="{9D8B030D-6E8A-4147-A177-3AD203B41FA5}">
                      <a16:colId xmlns:a16="http://schemas.microsoft.com/office/drawing/2014/main" val="4228398857"/>
                    </a:ext>
                  </a:extLst>
                </a:gridCol>
                <a:gridCol w="204797">
                  <a:extLst>
                    <a:ext uri="{9D8B030D-6E8A-4147-A177-3AD203B41FA5}">
                      <a16:colId xmlns:a16="http://schemas.microsoft.com/office/drawing/2014/main" val="3612370405"/>
                    </a:ext>
                  </a:extLst>
                </a:gridCol>
                <a:gridCol w="204797">
                  <a:extLst>
                    <a:ext uri="{9D8B030D-6E8A-4147-A177-3AD203B41FA5}">
                      <a16:colId xmlns:a16="http://schemas.microsoft.com/office/drawing/2014/main" val="153482614"/>
                    </a:ext>
                  </a:extLst>
                </a:gridCol>
                <a:gridCol w="204797">
                  <a:extLst>
                    <a:ext uri="{9D8B030D-6E8A-4147-A177-3AD203B41FA5}">
                      <a16:colId xmlns:a16="http://schemas.microsoft.com/office/drawing/2014/main" val="284542495"/>
                    </a:ext>
                  </a:extLst>
                </a:gridCol>
                <a:gridCol w="204797">
                  <a:extLst>
                    <a:ext uri="{9D8B030D-6E8A-4147-A177-3AD203B41FA5}">
                      <a16:colId xmlns:a16="http://schemas.microsoft.com/office/drawing/2014/main" val="59200080"/>
                    </a:ext>
                  </a:extLst>
                </a:gridCol>
                <a:gridCol w="204797">
                  <a:extLst>
                    <a:ext uri="{9D8B030D-6E8A-4147-A177-3AD203B41FA5}">
                      <a16:colId xmlns:a16="http://schemas.microsoft.com/office/drawing/2014/main" val="1103560087"/>
                    </a:ext>
                  </a:extLst>
                </a:gridCol>
                <a:gridCol w="204797">
                  <a:extLst>
                    <a:ext uri="{9D8B030D-6E8A-4147-A177-3AD203B41FA5}">
                      <a16:colId xmlns:a16="http://schemas.microsoft.com/office/drawing/2014/main" val="1469382531"/>
                    </a:ext>
                  </a:extLst>
                </a:gridCol>
                <a:gridCol w="204797">
                  <a:extLst>
                    <a:ext uri="{9D8B030D-6E8A-4147-A177-3AD203B41FA5}">
                      <a16:colId xmlns:a16="http://schemas.microsoft.com/office/drawing/2014/main" val="1345310572"/>
                    </a:ext>
                  </a:extLst>
                </a:gridCol>
                <a:gridCol w="204797">
                  <a:extLst>
                    <a:ext uri="{9D8B030D-6E8A-4147-A177-3AD203B41FA5}">
                      <a16:colId xmlns:a16="http://schemas.microsoft.com/office/drawing/2014/main" val="2721565502"/>
                    </a:ext>
                  </a:extLst>
                </a:gridCol>
                <a:gridCol w="204797">
                  <a:extLst>
                    <a:ext uri="{9D8B030D-6E8A-4147-A177-3AD203B41FA5}">
                      <a16:colId xmlns:a16="http://schemas.microsoft.com/office/drawing/2014/main" val="2560964382"/>
                    </a:ext>
                  </a:extLst>
                </a:gridCol>
                <a:gridCol w="204797">
                  <a:extLst>
                    <a:ext uri="{9D8B030D-6E8A-4147-A177-3AD203B41FA5}">
                      <a16:colId xmlns:a16="http://schemas.microsoft.com/office/drawing/2014/main" val="142100285"/>
                    </a:ext>
                  </a:extLst>
                </a:gridCol>
                <a:gridCol w="204797">
                  <a:extLst>
                    <a:ext uri="{9D8B030D-6E8A-4147-A177-3AD203B41FA5}">
                      <a16:colId xmlns:a16="http://schemas.microsoft.com/office/drawing/2014/main" val="2483633745"/>
                    </a:ext>
                  </a:extLst>
                </a:gridCol>
                <a:gridCol w="204797">
                  <a:extLst>
                    <a:ext uri="{9D8B030D-6E8A-4147-A177-3AD203B41FA5}">
                      <a16:colId xmlns:a16="http://schemas.microsoft.com/office/drawing/2014/main" val="1241968601"/>
                    </a:ext>
                  </a:extLst>
                </a:gridCol>
                <a:gridCol w="204797">
                  <a:extLst>
                    <a:ext uri="{9D8B030D-6E8A-4147-A177-3AD203B41FA5}">
                      <a16:colId xmlns:a16="http://schemas.microsoft.com/office/drawing/2014/main" val="130189476"/>
                    </a:ext>
                  </a:extLst>
                </a:gridCol>
                <a:gridCol w="204797">
                  <a:extLst>
                    <a:ext uri="{9D8B030D-6E8A-4147-A177-3AD203B41FA5}">
                      <a16:colId xmlns:a16="http://schemas.microsoft.com/office/drawing/2014/main" val="20050"/>
                    </a:ext>
                  </a:extLst>
                </a:gridCol>
                <a:gridCol w="204797">
                  <a:extLst>
                    <a:ext uri="{9D8B030D-6E8A-4147-A177-3AD203B41FA5}">
                      <a16:colId xmlns:a16="http://schemas.microsoft.com/office/drawing/2014/main" val="1817669101"/>
                    </a:ext>
                  </a:extLst>
                </a:gridCol>
                <a:gridCol w="204797">
                  <a:extLst>
                    <a:ext uri="{9D8B030D-6E8A-4147-A177-3AD203B41FA5}">
                      <a16:colId xmlns:a16="http://schemas.microsoft.com/office/drawing/2014/main" val="362227913"/>
                    </a:ext>
                  </a:extLst>
                </a:gridCol>
                <a:gridCol w="316591">
                  <a:extLst>
                    <a:ext uri="{9D8B030D-6E8A-4147-A177-3AD203B41FA5}">
                      <a16:colId xmlns:a16="http://schemas.microsoft.com/office/drawing/2014/main" val="486166716"/>
                    </a:ext>
                  </a:extLst>
                </a:gridCol>
              </a:tblGrid>
              <a:tr h="161783">
                <a:tc>
                  <a:txBody>
                    <a:bodyPr/>
                    <a:lstStyle/>
                    <a:p>
                      <a:pPr algn="l" fontAlgn="b"/>
                      <a:r>
                        <a:rPr lang="fr-FR" sz="1100" b="1" i="0" u="none" strike="noStrike" dirty="0">
                          <a:solidFill>
                            <a:schemeClr val="tx1"/>
                          </a:solidFill>
                          <a:effectLst/>
                          <a:latin typeface="Calibri" panose="020F0502020204030204" pitchFamily="34" charset="0"/>
                        </a:rPr>
                        <a:t>Préfectures </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S1</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S2</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S3</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S4</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S5</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S6</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S7</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S8</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S9</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S10</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S11</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S12</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S13</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S14</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S15</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S16</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S17</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S18</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S19</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S20</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S21</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S22</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S23</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S24</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S25</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S26</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S27</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S28</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S29</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S30</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S31</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S32</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S33</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S34</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S35</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S36</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S37</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S38</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S39</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S40</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S41</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S42</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S43</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S44</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S45</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S46</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S47</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S48</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900" b="1" i="0" u="none" strike="noStrike" dirty="0">
                          <a:solidFill>
                            <a:schemeClr val="tx1"/>
                          </a:solidFill>
                          <a:effectLst/>
                          <a:latin typeface="Calibri" panose="020F0502020204030204" pitchFamily="34" charset="0"/>
                        </a:rPr>
                        <a:t>S49</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en-US" sz="900" b="1" i="0" u="none" strike="noStrike" dirty="0">
                          <a:solidFill>
                            <a:schemeClr val="tx1"/>
                          </a:solidFill>
                          <a:effectLst/>
                          <a:latin typeface="Calibri" panose="020F0502020204030204" pitchFamily="34" charset="0"/>
                        </a:rPr>
                        <a:t>S50</a:t>
                      </a:r>
                      <a:endParaRPr lang="fr-FR" sz="900" b="1" i="0" u="none" strike="noStrike" dirty="0">
                        <a:solidFill>
                          <a:schemeClr val="tx1"/>
                        </a:solidFill>
                        <a:effectLst/>
                        <a:latin typeface="Calibri" panose="020F0502020204030204" pitchFamily="34" charset="0"/>
                      </a:endParaRP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endParaRPr lang="fr-FR" sz="900" b="1" i="0" u="none" strike="noStrike" dirty="0">
                        <a:solidFill>
                          <a:schemeClr val="tx1"/>
                        </a:solidFill>
                        <a:effectLst/>
                        <a:latin typeface="Calibri" panose="020F0502020204030204" pitchFamily="34" charset="0"/>
                      </a:endParaRP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endParaRPr lang="fr-FR" sz="900" b="1" i="0" u="none" strike="noStrike" dirty="0">
                        <a:solidFill>
                          <a:schemeClr val="tx1"/>
                        </a:solidFill>
                        <a:effectLst/>
                        <a:latin typeface="Calibri" panose="020F0502020204030204" pitchFamily="34" charset="0"/>
                      </a:endParaRP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tc>
                  <a:txBody>
                    <a:bodyPr/>
                    <a:lstStyle/>
                    <a:p>
                      <a:pPr algn="r" fontAlgn="b"/>
                      <a:r>
                        <a:rPr lang="fr-FR" sz="1100" b="1" i="0" u="none" strike="noStrike" dirty="0">
                          <a:solidFill>
                            <a:schemeClr val="tx1"/>
                          </a:solidFill>
                          <a:effectLst/>
                          <a:latin typeface="Calibri" panose="020F0502020204030204" pitchFamily="34" charset="0"/>
                        </a:rPr>
                        <a:t>Total </a:t>
                      </a:r>
                    </a:p>
                  </a:txBody>
                  <a:tcPr marL="3804" marR="3804" marT="3804" marB="0" anchor="b">
                    <a:lnL>
                      <a:noFill/>
                    </a:lnL>
                    <a:lnR>
                      <a:noFill/>
                    </a:lnR>
                    <a:lnT w="6350" cap="flat" cmpd="sng" algn="ctr">
                      <a:solidFill>
                        <a:srgbClr val="4F81BD"/>
                      </a:solidFill>
                      <a:prstDash val="solid"/>
                      <a:round/>
                      <a:headEnd type="none" w="med" len="med"/>
                      <a:tailEnd type="none" w="med" len="med"/>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143658279"/>
                  </a:ext>
                </a:extLst>
              </a:tr>
              <a:tr h="161783">
                <a:tc>
                  <a:txBody>
                    <a:bodyPr/>
                    <a:lstStyle/>
                    <a:p>
                      <a:pPr algn="l" fontAlgn="b"/>
                      <a:r>
                        <a:rPr lang="fr-FR" sz="1100" b="1" i="0" u="none" strike="noStrike" dirty="0">
                          <a:solidFill>
                            <a:schemeClr val="tx1"/>
                          </a:solidFill>
                          <a:effectLst/>
                          <a:latin typeface="Calibri" panose="020F0502020204030204" pitchFamily="34" charset="0"/>
                        </a:rPr>
                        <a:t>Boké</a:t>
                      </a:r>
                    </a:p>
                  </a:txBody>
                  <a:tcPr marL="3804" marR="3804" marT="3804"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5</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4</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tc>
                  <a:txBody>
                    <a:bodyPr/>
                    <a:lstStyle/>
                    <a:p>
                      <a:pPr algn="r" fontAlgn="b"/>
                      <a:r>
                        <a:rPr lang="en-US" sz="1100" b="1" i="0" u="none" strike="noStrike" dirty="0">
                          <a:solidFill>
                            <a:srgbClr val="000000"/>
                          </a:solidFill>
                          <a:effectLst/>
                          <a:latin typeface="Calibri" panose="020F0502020204030204" pitchFamily="34" charset="0"/>
                        </a:rPr>
                        <a:t>17</a:t>
                      </a:r>
                    </a:p>
                  </a:txBody>
                  <a:tcPr marL="5443" marR="5443" marT="5443" marB="0" anchor="b">
                    <a:lnL>
                      <a:noFill/>
                    </a:lnL>
                    <a:lnR>
                      <a:noFill/>
                    </a:lnR>
                    <a:lnT w="6350" cap="flat" cmpd="sng" algn="ctr">
                      <a:solidFill>
                        <a:srgbClr val="4F81BD"/>
                      </a:solidFill>
                      <a:prstDash val="solid"/>
                      <a:round/>
                      <a:headEnd type="none" w="med" len="med"/>
                      <a:tailEnd type="none" w="med" len="med"/>
                    </a:lnT>
                    <a:lnB>
                      <a:noFill/>
                    </a:lnB>
                    <a:solidFill>
                      <a:srgbClr val="DCE6F1"/>
                    </a:solidFill>
                  </a:tcPr>
                </a:tc>
                <a:extLst>
                  <a:ext uri="{0D108BD9-81ED-4DB2-BD59-A6C34878D82A}">
                    <a16:rowId xmlns:a16="http://schemas.microsoft.com/office/drawing/2014/main" val="2222806415"/>
                  </a:ext>
                </a:extLst>
              </a:tr>
              <a:tr h="161783">
                <a:tc>
                  <a:txBody>
                    <a:bodyPr/>
                    <a:lstStyle/>
                    <a:p>
                      <a:pPr algn="l" fontAlgn="b"/>
                      <a:r>
                        <a:rPr lang="fr-FR" sz="1100" b="1" i="0" u="none" strike="noStrike" dirty="0">
                          <a:solidFill>
                            <a:schemeClr val="tx1"/>
                          </a:solidFill>
                          <a:effectLst/>
                          <a:latin typeface="Calibri" panose="020F0502020204030204" pitchFamily="34" charset="0"/>
                        </a:rPr>
                        <a:t>Coyah</a:t>
                      </a:r>
                    </a:p>
                  </a:txBody>
                  <a:tcPr marL="3804" marR="3804" marT="3804"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3</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4</a:t>
                      </a:r>
                    </a:p>
                  </a:txBody>
                  <a:tcPr marL="5443" marR="5443" marT="5443" marB="0" anchor="b">
                    <a:lnL>
                      <a:noFill/>
                    </a:lnL>
                    <a:lnR>
                      <a:noFill/>
                    </a:lnR>
                    <a:lnT>
                      <a:noFill/>
                    </a:lnT>
                    <a:lnB>
                      <a:noFill/>
                    </a:lnB>
                    <a:solidFill>
                      <a:srgbClr val="FF0000"/>
                    </a:solidFill>
                  </a:tcPr>
                </a:tc>
                <a:tc>
                  <a:txBody>
                    <a:bodyPr/>
                    <a:lstStyle/>
                    <a:p>
                      <a:pPr algn="r" fontAlgn="b"/>
                      <a:r>
                        <a:rPr lang="en-US" sz="1100" b="1" i="0" u="none" strike="noStrike" dirty="0">
                          <a:solidFill>
                            <a:srgbClr val="000000"/>
                          </a:solidFill>
                          <a:effectLst/>
                          <a:latin typeface="Calibri" panose="020F0502020204030204" pitchFamily="34" charset="0"/>
                        </a:rPr>
                        <a:t>29</a:t>
                      </a:r>
                    </a:p>
                  </a:txBody>
                  <a:tcPr marL="5443" marR="5443" marT="5443" marB="0" anchor="b">
                    <a:lnL>
                      <a:noFill/>
                    </a:lnL>
                    <a:lnR>
                      <a:noFill/>
                    </a:lnR>
                    <a:lnT>
                      <a:noFill/>
                    </a:lnT>
                    <a:lnB>
                      <a:noFill/>
                    </a:lnB>
                  </a:tcPr>
                </a:tc>
                <a:extLst>
                  <a:ext uri="{0D108BD9-81ED-4DB2-BD59-A6C34878D82A}">
                    <a16:rowId xmlns:a16="http://schemas.microsoft.com/office/drawing/2014/main" val="3790462398"/>
                  </a:ext>
                </a:extLst>
              </a:tr>
              <a:tr h="161783">
                <a:tc>
                  <a:txBody>
                    <a:bodyPr/>
                    <a:lstStyle/>
                    <a:p>
                      <a:pPr algn="l" fontAlgn="b"/>
                      <a:r>
                        <a:rPr lang="fr-FR" sz="1100" b="1" i="0" u="none" strike="noStrike" dirty="0">
                          <a:solidFill>
                            <a:schemeClr val="tx1"/>
                          </a:solidFill>
                          <a:effectLst/>
                          <a:latin typeface="Calibri" panose="020F0502020204030204" pitchFamily="34" charset="0"/>
                        </a:rPr>
                        <a:t>Dabola</a:t>
                      </a:r>
                    </a:p>
                  </a:txBody>
                  <a:tcPr marL="3804" marR="3804" marT="3804"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r" fontAlgn="b"/>
                      <a:r>
                        <a:rPr lang="en-US" sz="1100" b="1" i="0" u="none" strike="noStrike" dirty="0">
                          <a:solidFill>
                            <a:srgbClr val="000000"/>
                          </a:solidFill>
                          <a:effectLst/>
                          <a:latin typeface="Calibri" panose="020F0502020204030204" pitchFamily="34" charset="0"/>
                        </a:rPr>
                        <a:t>3</a:t>
                      </a:r>
                    </a:p>
                  </a:txBody>
                  <a:tcPr marL="5443" marR="5443" marT="5443" marB="0" anchor="b">
                    <a:lnL>
                      <a:noFill/>
                    </a:lnL>
                    <a:lnR>
                      <a:noFill/>
                    </a:lnR>
                    <a:lnT>
                      <a:noFill/>
                    </a:lnT>
                    <a:lnB>
                      <a:noFill/>
                    </a:lnB>
                    <a:solidFill>
                      <a:srgbClr val="DCE6F1"/>
                    </a:solidFill>
                  </a:tcPr>
                </a:tc>
                <a:extLst>
                  <a:ext uri="{0D108BD9-81ED-4DB2-BD59-A6C34878D82A}">
                    <a16:rowId xmlns:a16="http://schemas.microsoft.com/office/drawing/2014/main" val="2845951040"/>
                  </a:ext>
                </a:extLst>
              </a:tr>
              <a:tr h="161783">
                <a:tc>
                  <a:txBody>
                    <a:bodyPr/>
                    <a:lstStyle/>
                    <a:p>
                      <a:pPr algn="l" fontAlgn="b"/>
                      <a:r>
                        <a:rPr lang="fr-FR" sz="1100" b="1" i="0" u="none" strike="noStrike" dirty="0">
                          <a:solidFill>
                            <a:schemeClr val="tx1"/>
                          </a:solidFill>
                          <a:effectLst/>
                          <a:latin typeface="Calibri" panose="020F0502020204030204" pitchFamily="34" charset="0"/>
                        </a:rPr>
                        <a:t>Dinguiraye</a:t>
                      </a:r>
                    </a:p>
                  </a:txBody>
                  <a:tcPr marL="3804" marR="3804" marT="3804"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3</a:t>
                      </a:r>
                    </a:p>
                  </a:txBody>
                  <a:tcPr marL="5443" marR="5443" marT="5443" marB="0" anchor="b">
                    <a:lnL>
                      <a:noFill/>
                    </a:lnL>
                    <a:lnR>
                      <a:noFill/>
                    </a:lnR>
                    <a:lnT>
                      <a:noFill/>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5</a:t>
                      </a:r>
                    </a:p>
                  </a:txBody>
                  <a:tcPr marL="5443" marR="5443" marT="5443" marB="0" anchor="b">
                    <a:lnL>
                      <a:noFill/>
                    </a:lnL>
                    <a:lnR>
                      <a:noFill/>
                    </a:lnR>
                    <a:lnT>
                      <a:noFill/>
                    </a:lnT>
                    <a:lnB>
                      <a:noFill/>
                    </a:lnB>
                  </a:tcPr>
                </a:tc>
                <a:extLst>
                  <a:ext uri="{0D108BD9-81ED-4DB2-BD59-A6C34878D82A}">
                    <a16:rowId xmlns:a16="http://schemas.microsoft.com/office/drawing/2014/main" val="2981496469"/>
                  </a:ext>
                </a:extLst>
              </a:tr>
              <a:tr h="161783">
                <a:tc>
                  <a:txBody>
                    <a:bodyPr/>
                    <a:lstStyle/>
                    <a:p>
                      <a:pPr algn="l" fontAlgn="b"/>
                      <a:r>
                        <a:rPr lang="fr-FR" sz="1100" b="1" i="0" u="none" strike="noStrike" dirty="0">
                          <a:solidFill>
                            <a:schemeClr val="tx1"/>
                          </a:solidFill>
                          <a:effectLst/>
                          <a:latin typeface="Calibri" panose="020F0502020204030204" pitchFamily="34" charset="0"/>
                        </a:rPr>
                        <a:t>Dixinn</a:t>
                      </a:r>
                    </a:p>
                  </a:txBody>
                  <a:tcPr marL="3804" marR="3804" marT="3804"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r" fontAlgn="b"/>
                      <a:r>
                        <a:rPr lang="en-US" sz="1100" b="1" i="0" u="none" strike="noStrike" dirty="0">
                          <a:solidFill>
                            <a:srgbClr val="000000"/>
                          </a:solidFill>
                          <a:effectLst/>
                          <a:latin typeface="Calibri" panose="020F0502020204030204" pitchFamily="34" charset="0"/>
                        </a:rPr>
                        <a:t>5</a:t>
                      </a:r>
                    </a:p>
                  </a:txBody>
                  <a:tcPr marL="5443" marR="5443" marT="5443" marB="0" anchor="b">
                    <a:lnL>
                      <a:noFill/>
                    </a:lnL>
                    <a:lnR>
                      <a:noFill/>
                    </a:lnR>
                    <a:lnT>
                      <a:noFill/>
                    </a:lnT>
                    <a:lnB>
                      <a:noFill/>
                    </a:lnB>
                    <a:solidFill>
                      <a:srgbClr val="DCE6F1"/>
                    </a:solidFill>
                  </a:tcPr>
                </a:tc>
                <a:extLst>
                  <a:ext uri="{0D108BD9-81ED-4DB2-BD59-A6C34878D82A}">
                    <a16:rowId xmlns:a16="http://schemas.microsoft.com/office/drawing/2014/main" val="482813159"/>
                  </a:ext>
                </a:extLst>
              </a:tr>
              <a:tr h="161783">
                <a:tc>
                  <a:txBody>
                    <a:bodyPr/>
                    <a:lstStyle/>
                    <a:p>
                      <a:pPr algn="l" fontAlgn="b"/>
                      <a:r>
                        <a:rPr lang="fr-FR" sz="1100" b="1" i="0" u="none" strike="noStrike" dirty="0">
                          <a:solidFill>
                            <a:schemeClr val="tx1"/>
                          </a:solidFill>
                          <a:effectLst/>
                          <a:latin typeface="Calibri" panose="020F0502020204030204" pitchFamily="34" charset="0"/>
                        </a:rPr>
                        <a:t>Dubreka</a:t>
                      </a:r>
                    </a:p>
                  </a:txBody>
                  <a:tcPr marL="3804" marR="3804" marT="3804"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5</a:t>
                      </a:r>
                    </a:p>
                  </a:txBody>
                  <a:tcPr marL="5443" marR="5443" marT="5443" marB="0" anchor="b">
                    <a:lnL>
                      <a:noFill/>
                    </a:lnL>
                    <a:lnR>
                      <a:noFill/>
                    </a:lnR>
                    <a:lnT>
                      <a:noFill/>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4</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3</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4</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4</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3</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3</a:t>
                      </a:r>
                    </a:p>
                  </a:txBody>
                  <a:tcPr marL="5443" marR="5443" marT="5443" marB="0" anchor="b">
                    <a:lnL>
                      <a:noFill/>
                    </a:lnL>
                    <a:lnR>
                      <a:noFill/>
                    </a:lnR>
                    <a:lnT>
                      <a:noFill/>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3</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3</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3</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3</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3</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4</a:t>
                      </a:r>
                    </a:p>
                  </a:txBody>
                  <a:tcPr marL="5443" marR="5443" marT="5443" marB="0" anchor="b">
                    <a:lnL>
                      <a:noFill/>
                    </a:lnL>
                    <a:lnR>
                      <a:noFill/>
                    </a:lnR>
                    <a:lnT>
                      <a:noFill/>
                    </a:lnT>
                    <a:lnB>
                      <a:noFill/>
                    </a:lnB>
                    <a:solidFill>
                      <a:srgbClr val="FF0000"/>
                    </a:solidFill>
                  </a:tcPr>
                </a:tc>
                <a:tc>
                  <a:txBody>
                    <a:bodyPr/>
                    <a:lstStyle/>
                    <a:p>
                      <a:pPr algn="r" fontAlgn="b"/>
                      <a:r>
                        <a:rPr lang="en-US" sz="1100" b="1" i="0" u="none" strike="noStrike" dirty="0">
                          <a:solidFill>
                            <a:srgbClr val="000000"/>
                          </a:solidFill>
                          <a:effectLst/>
                          <a:latin typeface="Calibri" panose="020F0502020204030204" pitchFamily="34" charset="0"/>
                        </a:rPr>
                        <a:t>68</a:t>
                      </a:r>
                    </a:p>
                  </a:txBody>
                  <a:tcPr marL="5443" marR="5443" marT="5443" marB="0" anchor="b">
                    <a:lnL>
                      <a:noFill/>
                    </a:lnL>
                    <a:lnR>
                      <a:noFill/>
                    </a:lnR>
                    <a:lnT>
                      <a:noFill/>
                    </a:lnT>
                    <a:lnB>
                      <a:noFill/>
                    </a:lnB>
                  </a:tcPr>
                </a:tc>
                <a:extLst>
                  <a:ext uri="{0D108BD9-81ED-4DB2-BD59-A6C34878D82A}">
                    <a16:rowId xmlns:a16="http://schemas.microsoft.com/office/drawing/2014/main" val="458734958"/>
                  </a:ext>
                </a:extLst>
              </a:tr>
              <a:tr h="161783">
                <a:tc>
                  <a:txBody>
                    <a:bodyPr/>
                    <a:lstStyle/>
                    <a:p>
                      <a:pPr algn="l" fontAlgn="b"/>
                      <a:r>
                        <a:rPr lang="fr-FR" sz="1100" b="1" i="0" u="none" strike="noStrike" dirty="0">
                          <a:solidFill>
                            <a:schemeClr val="tx1"/>
                          </a:solidFill>
                          <a:effectLst/>
                          <a:latin typeface="Calibri" panose="020F0502020204030204" pitchFamily="34" charset="0"/>
                        </a:rPr>
                        <a:t>faranah</a:t>
                      </a:r>
                    </a:p>
                  </a:txBody>
                  <a:tcPr marL="3804" marR="3804" marT="3804"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r" fontAlgn="b"/>
                      <a:r>
                        <a:rPr lang="en-US" sz="1100" b="1"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DCE6F1"/>
                    </a:solidFill>
                  </a:tcPr>
                </a:tc>
                <a:extLst>
                  <a:ext uri="{0D108BD9-81ED-4DB2-BD59-A6C34878D82A}">
                    <a16:rowId xmlns:a16="http://schemas.microsoft.com/office/drawing/2014/main" val="107698514"/>
                  </a:ext>
                </a:extLst>
              </a:tr>
              <a:tr h="161783">
                <a:tc>
                  <a:txBody>
                    <a:bodyPr/>
                    <a:lstStyle/>
                    <a:p>
                      <a:pPr algn="l" fontAlgn="b"/>
                      <a:r>
                        <a:rPr lang="fr-FR" sz="1100" b="1" i="0" u="none" strike="noStrike" dirty="0">
                          <a:solidFill>
                            <a:schemeClr val="tx1"/>
                          </a:solidFill>
                          <a:effectLst/>
                          <a:latin typeface="Calibri" panose="020F0502020204030204" pitchFamily="34" charset="0"/>
                        </a:rPr>
                        <a:t>Forecariah</a:t>
                      </a:r>
                    </a:p>
                  </a:txBody>
                  <a:tcPr marL="3804" marR="3804" marT="3804"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4</a:t>
                      </a:r>
                    </a:p>
                  </a:txBody>
                  <a:tcPr marL="5443" marR="5443" marT="5443" marB="0" anchor="b">
                    <a:lnL>
                      <a:noFill/>
                    </a:lnL>
                    <a:lnR>
                      <a:noFill/>
                    </a:lnR>
                    <a:lnT>
                      <a:noFill/>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r" fontAlgn="b"/>
                      <a:r>
                        <a:rPr lang="en-US" sz="1100" b="1" i="0" u="none" strike="noStrike" dirty="0">
                          <a:solidFill>
                            <a:srgbClr val="000000"/>
                          </a:solidFill>
                          <a:effectLst/>
                          <a:latin typeface="Calibri" panose="020F0502020204030204" pitchFamily="34" charset="0"/>
                        </a:rPr>
                        <a:t>12</a:t>
                      </a:r>
                    </a:p>
                  </a:txBody>
                  <a:tcPr marL="5443" marR="5443" marT="5443" marB="0" anchor="b">
                    <a:lnL>
                      <a:noFill/>
                    </a:lnL>
                    <a:lnR>
                      <a:noFill/>
                    </a:lnR>
                    <a:lnT>
                      <a:noFill/>
                    </a:lnT>
                    <a:lnB>
                      <a:noFill/>
                    </a:lnB>
                  </a:tcPr>
                </a:tc>
                <a:extLst>
                  <a:ext uri="{0D108BD9-81ED-4DB2-BD59-A6C34878D82A}">
                    <a16:rowId xmlns:a16="http://schemas.microsoft.com/office/drawing/2014/main" val="1016116910"/>
                  </a:ext>
                </a:extLst>
              </a:tr>
              <a:tr h="161783">
                <a:tc>
                  <a:txBody>
                    <a:bodyPr/>
                    <a:lstStyle/>
                    <a:p>
                      <a:pPr algn="l" fontAlgn="b"/>
                      <a:r>
                        <a:rPr lang="fr-FR" sz="1100" b="1" i="0" u="none" strike="noStrike" dirty="0">
                          <a:solidFill>
                            <a:schemeClr val="tx1"/>
                          </a:solidFill>
                          <a:effectLst/>
                          <a:latin typeface="Calibri" panose="020F0502020204030204" pitchFamily="34" charset="0"/>
                        </a:rPr>
                        <a:t>fria</a:t>
                      </a:r>
                    </a:p>
                  </a:txBody>
                  <a:tcPr marL="3804" marR="3804" marT="3804"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r" fontAlgn="b"/>
                      <a:r>
                        <a:rPr lang="en-US" sz="1100" b="1" i="0" u="none" strike="noStrike" dirty="0">
                          <a:solidFill>
                            <a:srgbClr val="000000"/>
                          </a:solidFill>
                          <a:effectLst/>
                          <a:latin typeface="Calibri" panose="020F0502020204030204" pitchFamily="34" charset="0"/>
                        </a:rPr>
                        <a:t>10</a:t>
                      </a:r>
                    </a:p>
                  </a:txBody>
                  <a:tcPr marL="5443" marR="5443" marT="5443" marB="0" anchor="b">
                    <a:lnL>
                      <a:noFill/>
                    </a:lnL>
                    <a:lnR>
                      <a:noFill/>
                    </a:lnR>
                    <a:lnT>
                      <a:noFill/>
                    </a:lnT>
                    <a:lnB>
                      <a:noFill/>
                    </a:lnB>
                    <a:solidFill>
                      <a:srgbClr val="DCE6F1"/>
                    </a:solidFill>
                  </a:tcPr>
                </a:tc>
                <a:extLst>
                  <a:ext uri="{0D108BD9-81ED-4DB2-BD59-A6C34878D82A}">
                    <a16:rowId xmlns:a16="http://schemas.microsoft.com/office/drawing/2014/main" val="2091881223"/>
                  </a:ext>
                </a:extLst>
              </a:tr>
              <a:tr h="161783">
                <a:tc>
                  <a:txBody>
                    <a:bodyPr/>
                    <a:lstStyle/>
                    <a:p>
                      <a:pPr algn="l" fontAlgn="b"/>
                      <a:r>
                        <a:rPr lang="fr-FR" sz="1100" b="1" i="0" u="none" strike="noStrike" dirty="0">
                          <a:solidFill>
                            <a:schemeClr val="tx1"/>
                          </a:solidFill>
                          <a:effectLst/>
                          <a:latin typeface="Calibri" panose="020F0502020204030204" pitchFamily="34" charset="0"/>
                        </a:rPr>
                        <a:t>Gaoual</a:t>
                      </a:r>
                    </a:p>
                  </a:txBody>
                  <a:tcPr marL="3804" marR="3804" marT="3804"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3</a:t>
                      </a:r>
                    </a:p>
                  </a:txBody>
                  <a:tcPr marL="5443" marR="5443" marT="5443" marB="0" anchor="b">
                    <a:lnL>
                      <a:noFill/>
                    </a:lnL>
                    <a:lnR>
                      <a:noFill/>
                    </a:lnR>
                    <a:lnT>
                      <a:noFill/>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3</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8</a:t>
                      </a:r>
                    </a:p>
                  </a:txBody>
                  <a:tcPr marL="5443" marR="5443" marT="5443" marB="0" anchor="b">
                    <a:lnL>
                      <a:noFill/>
                    </a:lnL>
                    <a:lnR>
                      <a:noFill/>
                    </a:lnR>
                    <a:lnT>
                      <a:noFill/>
                    </a:lnT>
                    <a:lnB>
                      <a:noFill/>
                    </a:lnB>
                  </a:tcPr>
                </a:tc>
                <a:extLst>
                  <a:ext uri="{0D108BD9-81ED-4DB2-BD59-A6C34878D82A}">
                    <a16:rowId xmlns:a16="http://schemas.microsoft.com/office/drawing/2014/main" val="2818807985"/>
                  </a:ext>
                </a:extLst>
              </a:tr>
              <a:tr h="161783">
                <a:tc>
                  <a:txBody>
                    <a:bodyPr/>
                    <a:lstStyle/>
                    <a:p>
                      <a:pPr algn="l" fontAlgn="b"/>
                      <a:r>
                        <a:rPr lang="fr-FR" sz="1100" b="1" i="0" u="none" strike="noStrike" dirty="0">
                          <a:solidFill>
                            <a:schemeClr val="tx1"/>
                          </a:solidFill>
                          <a:effectLst/>
                          <a:latin typeface="Calibri" panose="020F0502020204030204" pitchFamily="34" charset="0"/>
                        </a:rPr>
                        <a:t>Gueckedou</a:t>
                      </a:r>
                    </a:p>
                  </a:txBody>
                  <a:tcPr marL="3804" marR="3804" marT="3804"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3</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5</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3</a:t>
                      </a:r>
                    </a:p>
                  </a:txBody>
                  <a:tcPr marL="5443" marR="5443" marT="5443" marB="0" anchor="b">
                    <a:lnL>
                      <a:noFill/>
                    </a:lnL>
                    <a:lnR>
                      <a:noFill/>
                    </a:lnR>
                    <a:lnT>
                      <a:noFill/>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chemeClr val="accent1">
                        <a:lumMod val="20000"/>
                        <a:lumOff val="80000"/>
                      </a:schemeClr>
                    </a:solidFill>
                  </a:tcPr>
                </a:tc>
                <a:tc>
                  <a:txBody>
                    <a:bodyPr/>
                    <a:lstStyle/>
                    <a:p>
                      <a:pPr algn="r" fontAlgn="b"/>
                      <a:r>
                        <a:rPr lang="en-US" sz="1100" b="1" i="0" u="none" strike="noStrike" dirty="0">
                          <a:solidFill>
                            <a:srgbClr val="000000"/>
                          </a:solidFill>
                          <a:effectLst/>
                          <a:latin typeface="Calibri" panose="020F0502020204030204" pitchFamily="34" charset="0"/>
                        </a:rPr>
                        <a:t>16</a:t>
                      </a:r>
                    </a:p>
                  </a:txBody>
                  <a:tcPr marL="5443" marR="5443" marT="5443" marB="0" anchor="b">
                    <a:lnL>
                      <a:noFill/>
                    </a:lnL>
                    <a:lnR>
                      <a:noFill/>
                    </a:lnR>
                    <a:lnT>
                      <a:noFill/>
                    </a:lnT>
                    <a:lnB>
                      <a:noFill/>
                    </a:lnB>
                    <a:solidFill>
                      <a:srgbClr val="DCE6F1"/>
                    </a:solidFill>
                  </a:tcPr>
                </a:tc>
                <a:extLst>
                  <a:ext uri="{0D108BD9-81ED-4DB2-BD59-A6C34878D82A}">
                    <a16:rowId xmlns:a16="http://schemas.microsoft.com/office/drawing/2014/main" val="3782569414"/>
                  </a:ext>
                </a:extLst>
              </a:tr>
              <a:tr h="161783">
                <a:tc>
                  <a:txBody>
                    <a:bodyPr/>
                    <a:lstStyle/>
                    <a:p>
                      <a:pPr algn="l" fontAlgn="b"/>
                      <a:r>
                        <a:rPr lang="fr-FR" sz="1100" b="1" i="0" u="none" strike="noStrike" dirty="0">
                          <a:solidFill>
                            <a:schemeClr val="tx1"/>
                          </a:solidFill>
                          <a:effectLst/>
                          <a:latin typeface="Calibri" panose="020F0502020204030204" pitchFamily="34" charset="0"/>
                        </a:rPr>
                        <a:t>Kaloum</a:t>
                      </a:r>
                    </a:p>
                  </a:txBody>
                  <a:tcPr marL="3804" marR="3804" marT="3804"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a:noFill/>
                    </a:lnB>
                  </a:tcPr>
                </a:tc>
                <a:extLst>
                  <a:ext uri="{0D108BD9-81ED-4DB2-BD59-A6C34878D82A}">
                    <a16:rowId xmlns:a16="http://schemas.microsoft.com/office/drawing/2014/main" val="1803703236"/>
                  </a:ext>
                </a:extLst>
              </a:tr>
              <a:tr h="161783">
                <a:tc>
                  <a:txBody>
                    <a:bodyPr/>
                    <a:lstStyle/>
                    <a:p>
                      <a:pPr algn="l" fontAlgn="b"/>
                      <a:r>
                        <a:rPr lang="fr-FR" sz="1100" b="1" i="0" u="none" strike="noStrike" dirty="0">
                          <a:solidFill>
                            <a:schemeClr val="tx1"/>
                          </a:solidFill>
                          <a:effectLst/>
                          <a:latin typeface="Calibri" panose="020F0502020204030204" pitchFamily="34" charset="0"/>
                        </a:rPr>
                        <a:t>Kindia</a:t>
                      </a:r>
                    </a:p>
                  </a:txBody>
                  <a:tcPr marL="3804" marR="3804" marT="3804"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4</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4</a:t>
                      </a:r>
                    </a:p>
                  </a:txBody>
                  <a:tcPr marL="5443" marR="5443" marT="5443" marB="0" anchor="b">
                    <a:lnL>
                      <a:noFill/>
                    </a:lnL>
                    <a:lnR>
                      <a:noFill/>
                    </a:lnR>
                    <a:lnT>
                      <a:noFill/>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3</a:t>
                      </a:r>
                    </a:p>
                  </a:txBody>
                  <a:tcPr marL="5443" marR="5443" marT="5443" marB="0" anchor="b">
                    <a:lnL>
                      <a:noFill/>
                    </a:lnL>
                    <a:lnR>
                      <a:noFill/>
                    </a:lnR>
                    <a:lnT>
                      <a:noFill/>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a:noFill/>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DCE6F1"/>
                    </a:solidFill>
                  </a:tcPr>
                </a:tc>
                <a:tc>
                  <a:txBody>
                    <a:bodyPr/>
                    <a:lstStyle/>
                    <a:p>
                      <a:pPr algn="r" fontAlgn="b"/>
                      <a:r>
                        <a:rPr lang="en-US" sz="1100" b="1" i="0" u="none" strike="noStrike" dirty="0">
                          <a:solidFill>
                            <a:srgbClr val="000000"/>
                          </a:solidFill>
                          <a:effectLst/>
                          <a:latin typeface="Calibri" panose="020F0502020204030204" pitchFamily="34" charset="0"/>
                        </a:rPr>
                        <a:t>21</a:t>
                      </a:r>
                    </a:p>
                  </a:txBody>
                  <a:tcPr marL="5443" marR="5443" marT="5443" marB="0" anchor="b">
                    <a:lnL>
                      <a:noFill/>
                    </a:lnL>
                    <a:lnR>
                      <a:noFill/>
                    </a:lnR>
                    <a:lnT>
                      <a:noFill/>
                    </a:lnT>
                    <a:lnB>
                      <a:noFill/>
                    </a:lnB>
                    <a:solidFill>
                      <a:srgbClr val="DCE6F1"/>
                    </a:solidFill>
                  </a:tcPr>
                </a:tc>
                <a:extLst>
                  <a:ext uri="{0D108BD9-81ED-4DB2-BD59-A6C34878D82A}">
                    <a16:rowId xmlns:a16="http://schemas.microsoft.com/office/drawing/2014/main" val="3945622632"/>
                  </a:ext>
                </a:extLst>
              </a:tr>
              <a:tr h="161783">
                <a:tc>
                  <a:txBody>
                    <a:bodyPr/>
                    <a:lstStyle/>
                    <a:p>
                      <a:pPr algn="l" fontAlgn="b"/>
                      <a:r>
                        <a:rPr lang="fr-FR" sz="1100" b="1" i="0" u="none" strike="noStrike" dirty="0">
                          <a:solidFill>
                            <a:schemeClr val="tx1"/>
                          </a:solidFill>
                          <a:effectLst/>
                          <a:latin typeface="Calibri" panose="020F0502020204030204" pitchFamily="34" charset="0"/>
                        </a:rPr>
                        <a:t>Kissidougou</a:t>
                      </a:r>
                    </a:p>
                  </a:txBody>
                  <a:tcPr marL="3804" marR="3804" marT="3804"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tcPr>
                </a:tc>
                <a:extLst>
                  <a:ext uri="{0D108BD9-81ED-4DB2-BD59-A6C34878D82A}">
                    <a16:rowId xmlns:a16="http://schemas.microsoft.com/office/drawing/2014/main" val="504910183"/>
                  </a:ext>
                </a:extLst>
              </a:tr>
              <a:tr h="161783">
                <a:tc>
                  <a:txBody>
                    <a:bodyPr/>
                    <a:lstStyle/>
                    <a:p>
                      <a:pPr algn="l" fontAlgn="b"/>
                      <a:r>
                        <a:rPr lang="fr-FR" sz="1100" b="1" i="0" u="none" strike="noStrike" dirty="0">
                          <a:solidFill>
                            <a:schemeClr val="tx1"/>
                          </a:solidFill>
                          <a:effectLst/>
                          <a:latin typeface="Calibri" panose="020F0502020204030204" pitchFamily="34" charset="0"/>
                        </a:rPr>
                        <a:t>Koubia</a:t>
                      </a:r>
                    </a:p>
                  </a:txBody>
                  <a:tcPr marL="3804" marR="3804" marT="3804" marB="0" anchor="b">
                    <a:lnL>
                      <a:noFill/>
                    </a:lnL>
                    <a:lnR>
                      <a:noFill/>
                    </a:lnR>
                    <a:lnT>
                      <a:noFill/>
                    </a:lnT>
                    <a:lnB>
                      <a:noFill/>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r" fontAlgn="b"/>
                      <a:r>
                        <a:rPr lang="en-US" sz="1100" b="1"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a:noFill/>
                    </a:lnB>
                    <a:solidFill>
                      <a:srgbClr val="DCE6F1"/>
                    </a:solidFill>
                  </a:tcPr>
                </a:tc>
                <a:extLst>
                  <a:ext uri="{0D108BD9-81ED-4DB2-BD59-A6C34878D82A}">
                    <a16:rowId xmlns:a16="http://schemas.microsoft.com/office/drawing/2014/main" val="136610367"/>
                  </a:ext>
                </a:extLst>
              </a:tr>
              <a:tr h="161783">
                <a:tc>
                  <a:txBody>
                    <a:bodyPr/>
                    <a:lstStyle/>
                    <a:p>
                      <a:pPr algn="l" fontAlgn="b"/>
                      <a:r>
                        <a:rPr lang="fr-FR" sz="1100" b="1" i="0" u="none" strike="noStrike" dirty="0">
                          <a:solidFill>
                            <a:schemeClr val="tx1"/>
                          </a:solidFill>
                          <a:effectLst/>
                          <a:latin typeface="Calibri" panose="020F0502020204030204" pitchFamily="34" charset="0"/>
                        </a:rPr>
                        <a:t>Koundara</a:t>
                      </a:r>
                    </a:p>
                  </a:txBody>
                  <a:tcPr marL="3804" marR="3804" marT="3804"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a:noFill/>
                    </a:lnB>
                  </a:tcPr>
                </a:tc>
                <a:extLst>
                  <a:ext uri="{0D108BD9-81ED-4DB2-BD59-A6C34878D82A}">
                    <a16:rowId xmlns:a16="http://schemas.microsoft.com/office/drawing/2014/main" val="4099914815"/>
                  </a:ext>
                </a:extLst>
              </a:tr>
              <a:tr h="161783">
                <a:tc>
                  <a:txBody>
                    <a:bodyPr/>
                    <a:lstStyle/>
                    <a:p>
                      <a:pPr algn="l" fontAlgn="b"/>
                      <a:r>
                        <a:rPr lang="fr-FR" sz="1100" b="1" i="0" u="none" strike="noStrike" dirty="0">
                          <a:solidFill>
                            <a:schemeClr val="tx1"/>
                          </a:solidFill>
                          <a:effectLst/>
                          <a:latin typeface="Calibri" panose="020F0502020204030204" pitchFamily="34" charset="0"/>
                        </a:rPr>
                        <a:t>Kouroussa</a:t>
                      </a:r>
                    </a:p>
                  </a:txBody>
                  <a:tcPr marL="3804" marR="3804" marT="3804"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r" fontAlgn="b"/>
                      <a:r>
                        <a:rPr lang="en-US" sz="1100" b="1"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DCE6F1"/>
                    </a:solidFill>
                  </a:tcPr>
                </a:tc>
                <a:extLst>
                  <a:ext uri="{0D108BD9-81ED-4DB2-BD59-A6C34878D82A}">
                    <a16:rowId xmlns:a16="http://schemas.microsoft.com/office/drawing/2014/main" val="3807346322"/>
                  </a:ext>
                </a:extLst>
              </a:tr>
              <a:tr h="161783">
                <a:tc>
                  <a:txBody>
                    <a:bodyPr/>
                    <a:lstStyle/>
                    <a:p>
                      <a:pPr algn="l" fontAlgn="b"/>
                      <a:r>
                        <a:rPr lang="fr-FR" sz="1100" b="1" i="0" u="none" strike="noStrike" dirty="0">
                          <a:solidFill>
                            <a:schemeClr val="tx1"/>
                          </a:solidFill>
                          <a:effectLst/>
                          <a:latin typeface="Calibri" panose="020F0502020204030204" pitchFamily="34" charset="0"/>
                        </a:rPr>
                        <a:t>Labe</a:t>
                      </a:r>
                    </a:p>
                  </a:txBody>
                  <a:tcPr marL="3804" marR="3804" marT="3804"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3</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3</a:t>
                      </a:r>
                    </a:p>
                  </a:txBody>
                  <a:tcPr marL="5443" marR="5443" marT="5443" marB="0" anchor="b">
                    <a:lnL>
                      <a:noFill/>
                    </a:lnL>
                    <a:lnR>
                      <a:noFill/>
                    </a:lnR>
                    <a:lnT>
                      <a:noFill/>
                    </a:lnT>
                    <a:lnB>
                      <a:noFill/>
                    </a:lnB>
                  </a:tcPr>
                </a:tc>
                <a:extLst>
                  <a:ext uri="{0D108BD9-81ED-4DB2-BD59-A6C34878D82A}">
                    <a16:rowId xmlns:a16="http://schemas.microsoft.com/office/drawing/2014/main" val="3671446011"/>
                  </a:ext>
                </a:extLst>
              </a:tr>
              <a:tr h="161783">
                <a:tc>
                  <a:txBody>
                    <a:bodyPr/>
                    <a:lstStyle/>
                    <a:p>
                      <a:pPr algn="l" fontAlgn="b"/>
                      <a:r>
                        <a:rPr lang="fr-FR" sz="1100" b="1" i="0" u="none" strike="noStrike" dirty="0">
                          <a:solidFill>
                            <a:schemeClr val="tx1"/>
                          </a:solidFill>
                          <a:effectLst/>
                          <a:latin typeface="Calibri" panose="020F0502020204030204" pitchFamily="34" charset="0"/>
                        </a:rPr>
                        <a:t>Lelouma</a:t>
                      </a:r>
                    </a:p>
                  </a:txBody>
                  <a:tcPr marL="3804" marR="3804" marT="3804"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5</a:t>
                      </a:r>
                    </a:p>
                  </a:txBody>
                  <a:tcPr marL="5443" marR="5443" marT="5443" marB="0" anchor="b">
                    <a:lnL>
                      <a:noFill/>
                    </a:lnL>
                    <a:lnR>
                      <a:noFill/>
                    </a:lnR>
                    <a:lnT>
                      <a:noFill/>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r" fontAlgn="b"/>
                      <a:r>
                        <a:rPr lang="en-US" sz="1100" b="1" i="0" u="none" strike="noStrike" dirty="0">
                          <a:solidFill>
                            <a:srgbClr val="000000"/>
                          </a:solidFill>
                          <a:effectLst/>
                          <a:latin typeface="Calibri" panose="020F0502020204030204" pitchFamily="34" charset="0"/>
                        </a:rPr>
                        <a:t>5</a:t>
                      </a:r>
                    </a:p>
                  </a:txBody>
                  <a:tcPr marL="5443" marR="5443" marT="5443" marB="0" anchor="b">
                    <a:lnL>
                      <a:noFill/>
                    </a:lnL>
                    <a:lnR>
                      <a:noFill/>
                    </a:lnR>
                    <a:lnT>
                      <a:noFill/>
                    </a:lnT>
                    <a:lnB>
                      <a:noFill/>
                    </a:lnB>
                    <a:solidFill>
                      <a:srgbClr val="DCE6F1"/>
                    </a:solidFill>
                  </a:tcPr>
                </a:tc>
                <a:extLst>
                  <a:ext uri="{0D108BD9-81ED-4DB2-BD59-A6C34878D82A}">
                    <a16:rowId xmlns:a16="http://schemas.microsoft.com/office/drawing/2014/main" val="633069736"/>
                  </a:ext>
                </a:extLst>
              </a:tr>
              <a:tr h="161783">
                <a:tc>
                  <a:txBody>
                    <a:bodyPr/>
                    <a:lstStyle/>
                    <a:p>
                      <a:pPr algn="l" fontAlgn="b"/>
                      <a:r>
                        <a:rPr lang="fr-FR" sz="1100" b="1" i="0" u="none" strike="noStrike" dirty="0">
                          <a:solidFill>
                            <a:schemeClr val="tx1"/>
                          </a:solidFill>
                          <a:effectLst/>
                          <a:latin typeface="Calibri" panose="020F0502020204030204" pitchFamily="34" charset="0"/>
                        </a:rPr>
                        <a:t>Macenta</a:t>
                      </a:r>
                    </a:p>
                  </a:txBody>
                  <a:tcPr marL="3804" marR="3804" marT="3804"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a:noFill/>
                    </a:lnB>
                  </a:tcPr>
                </a:tc>
                <a:extLst>
                  <a:ext uri="{0D108BD9-81ED-4DB2-BD59-A6C34878D82A}">
                    <a16:rowId xmlns:a16="http://schemas.microsoft.com/office/drawing/2014/main" val="3491110611"/>
                  </a:ext>
                </a:extLst>
              </a:tr>
              <a:tr h="161783">
                <a:tc>
                  <a:txBody>
                    <a:bodyPr/>
                    <a:lstStyle/>
                    <a:p>
                      <a:pPr algn="l" fontAlgn="b"/>
                      <a:r>
                        <a:rPr lang="fr-FR" sz="1100" b="1" i="0" u="none" strike="noStrike" dirty="0">
                          <a:solidFill>
                            <a:schemeClr val="tx1"/>
                          </a:solidFill>
                          <a:effectLst/>
                          <a:latin typeface="Calibri" panose="020F0502020204030204" pitchFamily="34" charset="0"/>
                        </a:rPr>
                        <a:t>Mali</a:t>
                      </a:r>
                    </a:p>
                  </a:txBody>
                  <a:tcPr marL="3804" marR="3804" marT="3804"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r" fontAlgn="b"/>
                      <a:r>
                        <a:rPr lang="en-US" sz="1100" b="1"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a:noFill/>
                    </a:lnB>
                    <a:solidFill>
                      <a:srgbClr val="DCE6F1"/>
                    </a:solidFill>
                  </a:tcPr>
                </a:tc>
                <a:extLst>
                  <a:ext uri="{0D108BD9-81ED-4DB2-BD59-A6C34878D82A}">
                    <a16:rowId xmlns:a16="http://schemas.microsoft.com/office/drawing/2014/main" val="3899914014"/>
                  </a:ext>
                </a:extLst>
              </a:tr>
              <a:tr h="161783">
                <a:tc>
                  <a:txBody>
                    <a:bodyPr/>
                    <a:lstStyle/>
                    <a:p>
                      <a:pPr algn="l" fontAlgn="b"/>
                      <a:r>
                        <a:rPr lang="fr-FR" sz="1100" b="1" i="0" u="none" strike="noStrike" dirty="0">
                          <a:solidFill>
                            <a:schemeClr val="tx1"/>
                          </a:solidFill>
                          <a:effectLst/>
                          <a:latin typeface="Calibri" panose="020F0502020204030204" pitchFamily="34" charset="0"/>
                        </a:rPr>
                        <a:t>Mamou</a:t>
                      </a:r>
                    </a:p>
                  </a:txBody>
                  <a:tcPr marL="3804" marR="3804" marT="3804"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a:noFill/>
                    </a:lnB>
                  </a:tcPr>
                </a:tc>
                <a:extLst>
                  <a:ext uri="{0D108BD9-81ED-4DB2-BD59-A6C34878D82A}">
                    <a16:rowId xmlns:a16="http://schemas.microsoft.com/office/drawing/2014/main" val="4244829655"/>
                  </a:ext>
                </a:extLst>
              </a:tr>
              <a:tr h="161783">
                <a:tc>
                  <a:txBody>
                    <a:bodyPr/>
                    <a:lstStyle/>
                    <a:p>
                      <a:pPr algn="l" fontAlgn="b"/>
                      <a:r>
                        <a:rPr lang="fr-FR" sz="1100" b="1" i="0" u="none" strike="noStrike" dirty="0">
                          <a:solidFill>
                            <a:schemeClr val="tx1"/>
                          </a:solidFill>
                          <a:effectLst/>
                          <a:latin typeface="Calibri" panose="020F0502020204030204" pitchFamily="34" charset="0"/>
                        </a:rPr>
                        <a:t>Matam</a:t>
                      </a:r>
                    </a:p>
                  </a:txBody>
                  <a:tcPr marL="3804" marR="3804" marT="3804"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no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4</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5</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a:noFill/>
                    </a:lnB>
                    <a:solidFill>
                      <a:srgbClr val="FF0000"/>
                    </a:solidFill>
                  </a:tcPr>
                </a:tc>
                <a:tc>
                  <a:txBody>
                    <a:bodyPr/>
                    <a:lstStyle/>
                    <a:p>
                      <a:pPr algn="r" fontAlgn="b"/>
                      <a:r>
                        <a:rPr lang="en-US" sz="1100" b="1" i="0" u="none" strike="noStrike" dirty="0">
                          <a:solidFill>
                            <a:srgbClr val="000000"/>
                          </a:solidFill>
                          <a:effectLst/>
                          <a:latin typeface="Calibri" panose="020F0502020204030204" pitchFamily="34" charset="0"/>
                        </a:rPr>
                        <a:t>15</a:t>
                      </a:r>
                    </a:p>
                  </a:txBody>
                  <a:tcPr marL="5443" marR="5443" marT="5443" marB="0" anchor="b">
                    <a:lnL>
                      <a:noFill/>
                    </a:lnL>
                    <a:lnR>
                      <a:noFill/>
                    </a:lnR>
                    <a:lnT>
                      <a:noFill/>
                    </a:lnT>
                    <a:lnB>
                      <a:noFill/>
                    </a:lnB>
                    <a:solidFill>
                      <a:srgbClr val="DCE6F1"/>
                    </a:solidFill>
                  </a:tcPr>
                </a:tc>
                <a:extLst>
                  <a:ext uri="{0D108BD9-81ED-4DB2-BD59-A6C34878D82A}">
                    <a16:rowId xmlns:a16="http://schemas.microsoft.com/office/drawing/2014/main" val="2088745534"/>
                  </a:ext>
                </a:extLst>
              </a:tr>
              <a:tr h="161783">
                <a:tc>
                  <a:txBody>
                    <a:bodyPr/>
                    <a:lstStyle/>
                    <a:p>
                      <a:pPr algn="l" fontAlgn="b"/>
                      <a:r>
                        <a:rPr lang="fr-FR" sz="1100" b="1" i="0" u="none" strike="noStrike" dirty="0">
                          <a:solidFill>
                            <a:schemeClr val="tx1"/>
                          </a:solidFill>
                          <a:effectLst/>
                          <a:latin typeface="Calibri" panose="020F0502020204030204" pitchFamily="34" charset="0"/>
                        </a:rPr>
                        <a:t>Matoto</a:t>
                      </a:r>
                    </a:p>
                  </a:txBody>
                  <a:tcPr marL="3804" marR="3804" marT="3804"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4</a:t>
                      </a:r>
                    </a:p>
                  </a:txBody>
                  <a:tcPr marL="5443" marR="5443" marT="5443" marB="0" anchor="b">
                    <a:lnL>
                      <a:noFill/>
                    </a:lnL>
                    <a:lnR>
                      <a:noFill/>
                    </a:lnR>
                    <a:lnT>
                      <a:noFill/>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20</a:t>
                      </a:r>
                    </a:p>
                  </a:txBody>
                  <a:tcPr marL="5443" marR="5443" marT="5443" marB="0" anchor="b">
                    <a:lnL>
                      <a:noFill/>
                    </a:lnL>
                    <a:lnR>
                      <a:noFill/>
                    </a:lnR>
                    <a:lnT>
                      <a:noFill/>
                    </a:lnT>
                    <a:lnB>
                      <a:noFill/>
                    </a:lnB>
                  </a:tcPr>
                </a:tc>
                <a:extLst>
                  <a:ext uri="{0D108BD9-81ED-4DB2-BD59-A6C34878D82A}">
                    <a16:rowId xmlns:a16="http://schemas.microsoft.com/office/drawing/2014/main" val="1134357571"/>
                  </a:ext>
                </a:extLst>
              </a:tr>
              <a:tr h="161783">
                <a:tc>
                  <a:txBody>
                    <a:bodyPr/>
                    <a:lstStyle/>
                    <a:p>
                      <a:pPr algn="l" fontAlgn="b"/>
                      <a:r>
                        <a:rPr lang="fr-FR" sz="1100" b="1" i="0" u="none" strike="noStrike" dirty="0">
                          <a:solidFill>
                            <a:schemeClr val="tx1"/>
                          </a:solidFill>
                          <a:effectLst/>
                          <a:latin typeface="Calibri" panose="020F0502020204030204" pitchFamily="34" charset="0"/>
                        </a:rPr>
                        <a:t>Pita</a:t>
                      </a:r>
                    </a:p>
                  </a:txBody>
                  <a:tcPr marL="3804" marR="3804" marT="3804"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chemeClr val="accent1">
                        <a:lumMod val="20000"/>
                        <a:lumOff val="80000"/>
                      </a:schemeClr>
                    </a:solidFill>
                  </a:tcPr>
                </a:tc>
                <a:tc>
                  <a:txBody>
                    <a:bodyPr/>
                    <a:lstStyle/>
                    <a:p>
                      <a:pPr algn="r" fontAlgn="b"/>
                      <a:r>
                        <a:rPr lang="en-US" sz="1100" b="0" i="0" u="none" strike="noStrike" dirty="0">
                          <a:solidFill>
                            <a:srgbClr val="000000"/>
                          </a:solidFill>
                          <a:effectLst/>
                          <a:latin typeface="Calibri" panose="020F0502020204030204" pitchFamily="34" charset="0"/>
                        </a:rPr>
                        <a:t>3</a:t>
                      </a:r>
                    </a:p>
                  </a:txBody>
                  <a:tcPr marL="5443" marR="5443" marT="5443" marB="0" anchor="b">
                    <a:lnL>
                      <a:noFill/>
                    </a:lnL>
                    <a:lnR>
                      <a:noFill/>
                    </a:lnR>
                    <a:lnT>
                      <a:noFill/>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r" fontAlgn="b"/>
                      <a:r>
                        <a:rPr lang="en-US" sz="1100" b="1" i="0" u="none" strike="noStrike" dirty="0">
                          <a:solidFill>
                            <a:srgbClr val="000000"/>
                          </a:solidFill>
                          <a:effectLst/>
                          <a:latin typeface="Calibri" panose="020F0502020204030204" pitchFamily="34" charset="0"/>
                        </a:rPr>
                        <a:t>5</a:t>
                      </a:r>
                    </a:p>
                  </a:txBody>
                  <a:tcPr marL="5443" marR="5443" marT="5443" marB="0" anchor="b">
                    <a:lnL>
                      <a:noFill/>
                    </a:lnL>
                    <a:lnR>
                      <a:noFill/>
                    </a:lnR>
                    <a:lnT>
                      <a:noFill/>
                    </a:lnT>
                    <a:lnB>
                      <a:noFill/>
                    </a:lnB>
                    <a:solidFill>
                      <a:srgbClr val="DCE6F1"/>
                    </a:solidFill>
                  </a:tcPr>
                </a:tc>
                <a:extLst>
                  <a:ext uri="{0D108BD9-81ED-4DB2-BD59-A6C34878D82A}">
                    <a16:rowId xmlns:a16="http://schemas.microsoft.com/office/drawing/2014/main" val="2360202944"/>
                  </a:ext>
                </a:extLst>
              </a:tr>
              <a:tr h="161783">
                <a:tc>
                  <a:txBody>
                    <a:bodyPr/>
                    <a:lstStyle/>
                    <a:p>
                      <a:pPr algn="l" fontAlgn="b"/>
                      <a:r>
                        <a:rPr lang="fr-FR" sz="1100" b="1" i="0" u="none" strike="noStrike" dirty="0">
                          <a:solidFill>
                            <a:schemeClr val="tx1"/>
                          </a:solidFill>
                          <a:effectLst/>
                          <a:latin typeface="Calibri" panose="020F0502020204030204" pitchFamily="34" charset="0"/>
                        </a:rPr>
                        <a:t>Ratoma</a:t>
                      </a:r>
                    </a:p>
                  </a:txBody>
                  <a:tcPr marL="3804" marR="3804" marT="3804"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6</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3</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3</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a:noFill/>
                    </a:lnB>
                    <a:solidFill>
                      <a:srgbClr val="FF0000"/>
                    </a:solidFill>
                  </a:tcPr>
                </a:tc>
                <a:tc>
                  <a:txBody>
                    <a:bodyPr/>
                    <a:lstStyle/>
                    <a:p>
                      <a:pPr algn="r" fontAlgn="b"/>
                      <a:r>
                        <a:rPr lang="en-US" sz="1100" b="1" i="0" u="none" strike="noStrike" dirty="0">
                          <a:solidFill>
                            <a:srgbClr val="000000"/>
                          </a:solidFill>
                          <a:effectLst/>
                          <a:latin typeface="Calibri" panose="020F0502020204030204" pitchFamily="34" charset="0"/>
                        </a:rPr>
                        <a:t>36</a:t>
                      </a:r>
                    </a:p>
                  </a:txBody>
                  <a:tcPr marL="5443" marR="5443" marT="5443" marB="0" anchor="b">
                    <a:lnL>
                      <a:noFill/>
                    </a:lnL>
                    <a:lnR>
                      <a:noFill/>
                    </a:lnR>
                    <a:lnT>
                      <a:noFill/>
                    </a:lnT>
                    <a:lnB>
                      <a:noFill/>
                    </a:lnB>
                  </a:tcPr>
                </a:tc>
                <a:extLst>
                  <a:ext uri="{0D108BD9-81ED-4DB2-BD59-A6C34878D82A}">
                    <a16:rowId xmlns:a16="http://schemas.microsoft.com/office/drawing/2014/main" val="2793828099"/>
                  </a:ext>
                </a:extLst>
              </a:tr>
              <a:tr h="161783">
                <a:tc>
                  <a:txBody>
                    <a:bodyPr/>
                    <a:lstStyle/>
                    <a:p>
                      <a:pPr algn="l" fontAlgn="b"/>
                      <a:r>
                        <a:rPr lang="fr-FR" sz="1100" b="1" i="0" u="none" strike="noStrike" dirty="0">
                          <a:solidFill>
                            <a:schemeClr val="tx1"/>
                          </a:solidFill>
                          <a:effectLst/>
                          <a:latin typeface="Calibri" panose="020F0502020204030204" pitchFamily="34" charset="0"/>
                        </a:rPr>
                        <a:t>Siguiri</a:t>
                      </a:r>
                    </a:p>
                  </a:txBody>
                  <a:tcPr marL="3804" marR="3804" marT="3804"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r" fontAlgn="b"/>
                      <a:r>
                        <a:rPr lang="en-US" sz="1100" b="1"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a:noFill/>
                    </a:lnB>
                    <a:solidFill>
                      <a:srgbClr val="DCE6F1"/>
                    </a:solidFill>
                  </a:tcPr>
                </a:tc>
                <a:extLst>
                  <a:ext uri="{0D108BD9-81ED-4DB2-BD59-A6C34878D82A}">
                    <a16:rowId xmlns:a16="http://schemas.microsoft.com/office/drawing/2014/main" val="2014486395"/>
                  </a:ext>
                </a:extLst>
              </a:tr>
              <a:tr h="161783">
                <a:tc>
                  <a:txBody>
                    <a:bodyPr/>
                    <a:lstStyle/>
                    <a:p>
                      <a:pPr algn="l" fontAlgn="b"/>
                      <a:r>
                        <a:rPr lang="fr-FR" sz="1100" b="1" i="0" u="none" strike="noStrike" dirty="0">
                          <a:solidFill>
                            <a:schemeClr val="tx1"/>
                          </a:solidFill>
                          <a:effectLst/>
                          <a:latin typeface="Calibri" panose="020F0502020204030204" pitchFamily="34" charset="0"/>
                        </a:rPr>
                        <a:t>Telemele</a:t>
                      </a:r>
                    </a:p>
                  </a:txBody>
                  <a:tcPr marL="3804" marR="3804" marT="3804"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3</a:t>
                      </a:r>
                    </a:p>
                  </a:txBody>
                  <a:tcPr marL="5443" marR="5443" marT="5443" marB="0" anchor="b">
                    <a:lnL>
                      <a:noFill/>
                    </a:lnL>
                    <a:lnR>
                      <a:noFill/>
                    </a:lnR>
                    <a:lnT>
                      <a:noFill/>
                    </a:lnT>
                    <a:lnB>
                      <a:noFill/>
                    </a:lnB>
                  </a:tcPr>
                </a:tc>
                <a:extLst>
                  <a:ext uri="{0D108BD9-81ED-4DB2-BD59-A6C34878D82A}">
                    <a16:rowId xmlns:a16="http://schemas.microsoft.com/office/drawing/2014/main" val="735217307"/>
                  </a:ext>
                </a:extLst>
              </a:tr>
              <a:tr h="161783">
                <a:tc>
                  <a:txBody>
                    <a:bodyPr/>
                    <a:lstStyle/>
                    <a:p>
                      <a:pPr algn="l" fontAlgn="b"/>
                      <a:r>
                        <a:rPr lang="fr-FR" sz="1100" b="1" i="0" u="none" strike="noStrike" dirty="0">
                          <a:solidFill>
                            <a:schemeClr val="tx1"/>
                          </a:solidFill>
                          <a:effectLst/>
                          <a:latin typeface="Calibri" panose="020F0502020204030204" pitchFamily="34" charset="0"/>
                        </a:rPr>
                        <a:t>Tougue</a:t>
                      </a:r>
                    </a:p>
                  </a:txBody>
                  <a:tcPr marL="3804" marR="3804" marT="3804"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FF0000"/>
                    </a:solidFill>
                  </a:tcPr>
                </a:tc>
                <a:tc>
                  <a:txBody>
                    <a:bodyPr/>
                    <a:lstStyle/>
                    <a:p>
                      <a:pPr algn="r" fontAlgn="b"/>
                      <a:r>
                        <a:rPr lang="en-US" sz="1100" b="0" i="0" u="none" strike="noStrike" dirty="0">
                          <a:solidFill>
                            <a:srgbClr val="000000"/>
                          </a:solidFill>
                          <a:effectLst/>
                          <a:latin typeface="Calibri" panose="020F0502020204030204" pitchFamily="34" charset="0"/>
                        </a:rPr>
                        <a:t>5</a:t>
                      </a:r>
                    </a:p>
                  </a:txBody>
                  <a:tcPr marL="5443" marR="5443" marT="5443" marB="0" anchor="b">
                    <a:lnL>
                      <a:noFill/>
                    </a:lnL>
                    <a:lnR>
                      <a:noFill/>
                    </a:lnR>
                    <a:lnT>
                      <a:noFill/>
                    </a:lnT>
                    <a:lnB>
                      <a:noFill/>
                    </a:lnB>
                    <a:solidFill>
                      <a:srgbClr val="FF000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solidFill>
                      <a:srgbClr val="DCE6F1"/>
                    </a:solidFill>
                  </a:tcPr>
                </a:tc>
                <a:tc>
                  <a:txBody>
                    <a:bodyPr/>
                    <a:lstStyle/>
                    <a:p>
                      <a:pPr algn="r" fontAlgn="b"/>
                      <a:r>
                        <a:rPr lang="en-US" sz="1100" b="1" i="0" u="none" strike="noStrike" dirty="0">
                          <a:solidFill>
                            <a:srgbClr val="000000"/>
                          </a:solidFill>
                          <a:effectLst/>
                          <a:latin typeface="Calibri" panose="020F0502020204030204" pitchFamily="34" charset="0"/>
                        </a:rPr>
                        <a:t>6</a:t>
                      </a:r>
                    </a:p>
                  </a:txBody>
                  <a:tcPr marL="5443" marR="5443" marT="5443" marB="0" anchor="b">
                    <a:lnL>
                      <a:noFill/>
                    </a:lnL>
                    <a:lnR>
                      <a:noFill/>
                    </a:lnR>
                    <a:lnT>
                      <a:noFill/>
                    </a:lnT>
                    <a:lnB>
                      <a:noFill/>
                    </a:lnB>
                    <a:solidFill>
                      <a:srgbClr val="DCE6F1"/>
                    </a:solidFill>
                  </a:tcPr>
                </a:tc>
                <a:extLst>
                  <a:ext uri="{0D108BD9-81ED-4DB2-BD59-A6C34878D82A}">
                    <a16:rowId xmlns:a16="http://schemas.microsoft.com/office/drawing/2014/main" val="2667587673"/>
                  </a:ext>
                </a:extLst>
              </a:tr>
              <a:tr h="161783">
                <a:tc>
                  <a:txBody>
                    <a:bodyPr/>
                    <a:lstStyle/>
                    <a:p>
                      <a:pPr algn="l" fontAlgn="b"/>
                      <a:r>
                        <a:rPr lang="fr-FR" sz="1100" b="1" i="0" u="none" strike="noStrike" dirty="0">
                          <a:solidFill>
                            <a:schemeClr val="tx1"/>
                          </a:solidFill>
                          <a:effectLst/>
                          <a:latin typeface="Calibri" panose="020F0502020204030204" pitchFamily="34" charset="0"/>
                        </a:rPr>
                        <a:t>Yomou</a:t>
                      </a:r>
                    </a:p>
                  </a:txBody>
                  <a:tcPr marL="3804" marR="3804" marT="3804"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a:noFill/>
                    </a:lnB>
                  </a:tcPr>
                </a:tc>
                <a:extLst>
                  <a:ext uri="{0D108BD9-81ED-4DB2-BD59-A6C34878D82A}">
                    <a16:rowId xmlns:a16="http://schemas.microsoft.com/office/drawing/2014/main" val="1528415183"/>
                  </a:ext>
                </a:extLst>
              </a:tr>
              <a:tr h="161783">
                <a:tc>
                  <a:txBody>
                    <a:bodyPr/>
                    <a:lstStyle/>
                    <a:p>
                      <a:pPr algn="l" fontAlgn="b"/>
                      <a:r>
                        <a:rPr lang="fr-FR" sz="1100" b="1" i="0" u="none" strike="noStrike" dirty="0">
                          <a:solidFill>
                            <a:schemeClr val="tx1"/>
                          </a:solidFill>
                          <a:effectLst/>
                          <a:latin typeface="Calibri" panose="020F0502020204030204" pitchFamily="34" charset="0"/>
                        </a:rPr>
                        <a:t>N'Zérékoré</a:t>
                      </a:r>
                    </a:p>
                  </a:txBody>
                  <a:tcPr marL="3804" marR="3804" marT="3804" marB="0" anchor="b">
                    <a:lnL>
                      <a:noFill/>
                    </a:lnL>
                    <a:lnR>
                      <a:noFill/>
                    </a:lnR>
                    <a:lnT>
                      <a:noFill/>
                    </a:lnT>
                    <a:lnB>
                      <a:noFill/>
                    </a:lnB>
                    <a:solidFill>
                      <a:srgbClr val="DCE6F1"/>
                    </a:solidFill>
                  </a:tcPr>
                </a:tc>
                <a:tc>
                  <a:txBody>
                    <a:bodyPr/>
                    <a:lstStyle/>
                    <a:p>
                      <a:pPr algn="r" fontAlgn="b"/>
                      <a:endParaRPr lang="fr-FR" sz="900" b="0" i="0" u="none" strike="noStrike" dirty="0">
                        <a:solidFill>
                          <a:schemeClr val="tx1"/>
                        </a:solidFill>
                        <a:effectLst/>
                        <a:latin typeface="Calibri" panose="020F0502020204030204" pitchFamily="34" charset="0"/>
                      </a:endParaRPr>
                    </a:p>
                  </a:txBody>
                  <a:tcPr marL="3804" marR="3804" marT="3804" marB="0" anchor="b">
                    <a:lnL>
                      <a:noFill/>
                    </a:lnL>
                    <a:lnR>
                      <a:noFill/>
                    </a:lnR>
                    <a:lnT>
                      <a:noFill/>
                    </a:lnT>
                    <a:lnB>
                      <a:noFill/>
                    </a:lnB>
                    <a:solidFill>
                      <a:srgbClr val="DCE6F1"/>
                    </a:solidFill>
                  </a:tcPr>
                </a:tc>
                <a:tc>
                  <a:txBody>
                    <a:bodyPr/>
                    <a:lstStyle/>
                    <a:p>
                      <a:pPr algn="r" fontAlgn="b"/>
                      <a:endParaRPr lang="fr-FR" sz="900" b="0" i="0" u="none" strike="noStrike" dirty="0">
                        <a:solidFill>
                          <a:schemeClr val="tx1"/>
                        </a:solidFill>
                        <a:effectLst/>
                        <a:latin typeface="Calibri" panose="020F0502020204030204" pitchFamily="34" charset="0"/>
                      </a:endParaRPr>
                    </a:p>
                  </a:txBody>
                  <a:tcPr marL="3804" marR="3804" marT="3804" marB="0" anchor="b">
                    <a:lnL>
                      <a:noFill/>
                    </a:lnL>
                    <a:lnR>
                      <a:noFill/>
                    </a:lnR>
                    <a:lnT>
                      <a:noFill/>
                    </a:lnT>
                    <a:lnB>
                      <a:noFill/>
                    </a:lnB>
                    <a:solidFill>
                      <a:srgbClr val="DCE6F1"/>
                    </a:solidFill>
                  </a:tcPr>
                </a:tc>
                <a:tc>
                  <a:txBody>
                    <a:bodyPr/>
                    <a:lstStyle/>
                    <a:p>
                      <a:pPr algn="r" fontAlgn="b"/>
                      <a:endParaRPr lang="fr-FR" sz="900" b="0" i="0" u="none" strike="noStrike" dirty="0">
                        <a:solidFill>
                          <a:schemeClr val="tx1"/>
                        </a:solidFill>
                        <a:effectLst/>
                        <a:latin typeface="Calibri" panose="020F0502020204030204" pitchFamily="34" charset="0"/>
                      </a:endParaRPr>
                    </a:p>
                  </a:txBody>
                  <a:tcPr marL="3804" marR="3804" marT="3804" marB="0" anchor="b">
                    <a:lnL>
                      <a:noFill/>
                    </a:lnL>
                    <a:lnR>
                      <a:noFill/>
                    </a:lnR>
                    <a:lnT>
                      <a:noFill/>
                    </a:lnT>
                    <a:lnB>
                      <a:noFill/>
                    </a:lnB>
                    <a:solidFill>
                      <a:srgbClr val="DCE6F1"/>
                    </a:solidFill>
                  </a:tcPr>
                </a:tc>
                <a:tc>
                  <a:txBody>
                    <a:bodyPr/>
                    <a:lstStyle/>
                    <a:p>
                      <a:pPr algn="r" fontAlgn="b"/>
                      <a:endParaRPr lang="fr-FR" sz="900" b="0" i="0" u="none" strike="noStrike" dirty="0">
                        <a:solidFill>
                          <a:schemeClr val="tx1"/>
                        </a:solidFill>
                        <a:effectLst/>
                        <a:latin typeface="Calibri" panose="020F0502020204030204" pitchFamily="34" charset="0"/>
                      </a:endParaRPr>
                    </a:p>
                  </a:txBody>
                  <a:tcPr marL="3804" marR="3804" marT="3804" marB="0" anchor="b">
                    <a:lnL>
                      <a:noFill/>
                    </a:lnL>
                    <a:lnR>
                      <a:noFill/>
                    </a:lnR>
                    <a:lnT>
                      <a:noFill/>
                    </a:lnT>
                    <a:lnB>
                      <a:noFill/>
                    </a:lnB>
                    <a:solidFill>
                      <a:srgbClr val="DCE6F1"/>
                    </a:solidFill>
                  </a:tcPr>
                </a:tc>
                <a:tc>
                  <a:txBody>
                    <a:bodyPr/>
                    <a:lstStyle/>
                    <a:p>
                      <a:pPr algn="r" fontAlgn="b"/>
                      <a:endParaRPr lang="fr-FR" sz="900" b="0" i="0" u="none" strike="noStrike" dirty="0">
                        <a:solidFill>
                          <a:schemeClr val="tx1"/>
                        </a:solidFill>
                        <a:effectLst/>
                        <a:latin typeface="Calibri" panose="020F0502020204030204" pitchFamily="34" charset="0"/>
                      </a:endParaRPr>
                    </a:p>
                  </a:txBody>
                  <a:tcPr marL="3804" marR="3804" marT="3804" marB="0" anchor="b">
                    <a:lnL>
                      <a:noFill/>
                    </a:lnL>
                    <a:lnR>
                      <a:noFill/>
                    </a:lnR>
                    <a:lnT>
                      <a:noFill/>
                    </a:lnT>
                    <a:lnB>
                      <a:noFill/>
                    </a:lnB>
                    <a:solidFill>
                      <a:srgbClr val="DCE6F1"/>
                    </a:solidFill>
                  </a:tcPr>
                </a:tc>
                <a:tc>
                  <a:txBody>
                    <a:bodyPr/>
                    <a:lstStyle/>
                    <a:p>
                      <a:pPr algn="r" fontAlgn="b"/>
                      <a:endParaRPr lang="fr-FR" sz="900" b="0" i="0" u="none" strike="noStrike" dirty="0">
                        <a:solidFill>
                          <a:schemeClr val="tx1"/>
                        </a:solidFill>
                        <a:effectLst/>
                        <a:latin typeface="Calibri" panose="020F0502020204030204" pitchFamily="34" charset="0"/>
                      </a:endParaRPr>
                    </a:p>
                  </a:txBody>
                  <a:tcPr marL="3804" marR="3804" marT="3804" marB="0" anchor="b">
                    <a:lnL>
                      <a:noFill/>
                    </a:lnL>
                    <a:lnR>
                      <a:noFill/>
                    </a:lnR>
                    <a:lnT>
                      <a:noFill/>
                    </a:lnT>
                    <a:lnB>
                      <a:noFill/>
                    </a:lnB>
                    <a:solidFill>
                      <a:srgbClr val="DCE6F1"/>
                    </a:solidFill>
                  </a:tcPr>
                </a:tc>
                <a:tc>
                  <a:txBody>
                    <a:bodyPr/>
                    <a:lstStyle/>
                    <a:p>
                      <a:pPr algn="r" fontAlgn="b"/>
                      <a:endParaRPr lang="fr-FR" sz="900" b="0" i="0" u="none" strike="noStrike" dirty="0">
                        <a:solidFill>
                          <a:schemeClr val="tx1"/>
                        </a:solidFill>
                        <a:effectLst/>
                        <a:latin typeface="Calibri" panose="020F0502020204030204" pitchFamily="34" charset="0"/>
                      </a:endParaRPr>
                    </a:p>
                  </a:txBody>
                  <a:tcPr marL="3804" marR="3804" marT="3804" marB="0" anchor="b">
                    <a:lnL>
                      <a:noFill/>
                    </a:lnL>
                    <a:lnR>
                      <a:noFill/>
                    </a:lnR>
                    <a:lnT>
                      <a:noFill/>
                    </a:lnT>
                    <a:lnB>
                      <a:noFill/>
                    </a:lnB>
                    <a:solidFill>
                      <a:srgbClr val="DCE6F1"/>
                    </a:solidFill>
                  </a:tcPr>
                </a:tc>
                <a:tc>
                  <a:txBody>
                    <a:bodyPr/>
                    <a:lstStyle/>
                    <a:p>
                      <a:pPr algn="r" fontAlgn="b"/>
                      <a:endParaRPr lang="fr-FR" sz="900" b="0" i="0" u="none" strike="noStrike" dirty="0">
                        <a:solidFill>
                          <a:schemeClr val="tx1"/>
                        </a:solidFill>
                        <a:effectLst/>
                        <a:latin typeface="Calibri" panose="020F0502020204030204" pitchFamily="34" charset="0"/>
                      </a:endParaRPr>
                    </a:p>
                  </a:txBody>
                  <a:tcPr marL="3804" marR="3804" marT="3804" marB="0" anchor="b">
                    <a:lnL>
                      <a:noFill/>
                    </a:lnL>
                    <a:lnR>
                      <a:noFill/>
                    </a:lnR>
                    <a:lnT>
                      <a:noFill/>
                    </a:lnT>
                    <a:lnB>
                      <a:noFill/>
                    </a:lnB>
                    <a:solidFill>
                      <a:srgbClr val="DCE6F1"/>
                    </a:solidFill>
                  </a:tcPr>
                </a:tc>
                <a:tc>
                  <a:txBody>
                    <a:bodyPr/>
                    <a:lstStyle/>
                    <a:p>
                      <a:pPr algn="r" fontAlgn="b"/>
                      <a:endParaRPr lang="fr-FR" sz="900" b="0" i="0" u="none" strike="noStrike" dirty="0">
                        <a:solidFill>
                          <a:schemeClr val="tx1"/>
                        </a:solidFill>
                        <a:effectLst/>
                        <a:latin typeface="Calibri" panose="020F0502020204030204" pitchFamily="34" charset="0"/>
                      </a:endParaRPr>
                    </a:p>
                  </a:txBody>
                  <a:tcPr marL="3804" marR="3804" marT="3804" marB="0" anchor="b">
                    <a:lnL>
                      <a:noFill/>
                    </a:lnL>
                    <a:lnR>
                      <a:noFill/>
                    </a:lnR>
                    <a:lnT>
                      <a:noFill/>
                    </a:lnT>
                    <a:lnB>
                      <a:noFill/>
                    </a:lnB>
                    <a:solidFill>
                      <a:srgbClr val="DCE6F1"/>
                    </a:solidFill>
                  </a:tcPr>
                </a:tc>
                <a:tc>
                  <a:txBody>
                    <a:bodyPr/>
                    <a:lstStyle/>
                    <a:p>
                      <a:pPr algn="r" fontAlgn="b"/>
                      <a:endParaRPr lang="fr-FR" sz="900" b="0" i="0" u="none" strike="noStrike" dirty="0">
                        <a:solidFill>
                          <a:schemeClr val="tx1"/>
                        </a:solidFill>
                        <a:effectLst/>
                        <a:latin typeface="Calibri" panose="020F0502020204030204" pitchFamily="34" charset="0"/>
                      </a:endParaRPr>
                    </a:p>
                  </a:txBody>
                  <a:tcPr marL="3804" marR="3804" marT="3804" marB="0" anchor="b">
                    <a:lnL>
                      <a:noFill/>
                    </a:lnL>
                    <a:lnR>
                      <a:noFill/>
                    </a:lnR>
                    <a:lnT>
                      <a:noFill/>
                    </a:lnT>
                    <a:lnB>
                      <a:noFill/>
                    </a:lnB>
                    <a:solidFill>
                      <a:srgbClr val="DCE6F1"/>
                    </a:solidFill>
                  </a:tcPr>
                </a:tc>
                <a:tc>
                  <a:txBody>
                    <a:bodyPr/>
                    <a:lstStyle/>
                    <a:p>
                      <a:pPr algn="r" fontAlgn="b"/>
                      <a:endParaRPr lang="fr-FR" sz="900" b="0" i="0" u="none" strike="noStrike" dirty="0">
                        <a:solidFill>
                          <a:schemeClr val="tx1"/>
                        </a:solidFill>
                        <a:effectLst/>
                        <a:latin typeface="Calibri" panose="020F0502020204030204" pitchFamily="34" charset="0"/>
                      </a:endParaRPr>
                    </a:p>
                  </a:txBody>
                  <a:tcPr marL="3804" marR="3804" marT="3804" marB="0" anchor="b">
                    <a:lnL>
                      <a:noFill/>
                    </a:lnL>
                    <a:lnR>
                      <a:noFill/>
                    </a:lnR>
                    <a:lnT>
                      <a:noFill/>
                    </a:lnT>
                    <a:lnB>
                      <a:noFill/>
                    </a:lnB>
                    <a:solidFill>
                      <a:srgbClr val="DCE6F1"/>
                    </a:solidFill>
                  </a:tcPr>
                </a:tc>
                <a:tc>
                  <a:txBody>
                    <a:bodyPr/>
                    <a:lstStyle/>
                    <a:p>
                      <a:pPr algn="r" fontAlgn="b"/>
                      <a:endParaRPr lang="fr-FR" sz="900" b="0" i="0" u="none" strike="noStrike" dirty="0">
                        <a:solidFill>
                          <a:schemeClr val="tx1"/>
                        </a:solidFill>
                        <a:effectLst/>
                        <a:latin typeface="Calibri" panose="020F0502020204030204" pitchFamily="34" charset="0"/>
                      </a:endParaRPr>
                    </a:p>
                  </a:txBody>
                  <a:tcPr marL="3804" marR="3804" marT="3804" marB="0" anchor="b">
                    <a:lnL>
                      <a:noFill/>
                    </a:lnL>
                    <a:lnR>
                      <a:noFill/>
                    </a:lnR>
                    <a:lnT>
                      <a:noFill/>
                    </a:lnT>
                    <a:lnB>
                      <a:noFill/>
                    </a:lnB>
                    <a:solidFill>
                      <a:srgbClr val="DCE6F1"/>
                    </a:solidFill>
                  </a:tcPr>
                </a:tc>
                <a:tc>
                  <a:txBody>
                    <a:bodyPr/>
                    <a:lstStyle/>
                    <a:p>
                      <a:pPr algn="r" fontAlgn="b"/>
                      <a:endParaRPr lang="fr-FR" sz="900" b="0" i="0" u="none" strike="noStrike" dirty="0">
                        <a:solidFill>
                          <a:schemeClr val="tx1"/>
                        </a:solidFill>
                        <a:effectLst/>
                        <a:latin typeface="Calibri" panose="020F0502020204030204" pitchFamily="34" charset="0"/>
                      </a:endParaRPr>
                    </a:p>
                  </a:txBody>
                  <a:tcPr marL="3804" marR="3804" marT="3804" marB="0" anchor="b">
                    <a:lnL>
                      <a:noFill/>
                    </a:lnL>
                    <a:lnR>
                      <a:noFill/>
                    </a:lnR>
                    <a:lnT>
                      <a:noFill/>
                    </a:lnT>
                    <a:lnB>
                      <a:noFill/>
                    </a:lnB>
                    <a:solidFill>
                      <a:srgbClr val="DCE6F1"/>
                    </a:solidFill>
                  </a:tcPr>
                </a:tc>
                <a:tc>
                  <a:txBody>
                    <a:bodyPr/>
                    <a:lstStyle/>
                    <a:p>
                      <a:pPr algn="r" fontAlgn="b"/>
                      <a:endParaRPr lang="fr-FR" sz="900" b="0" i="0" u="none" strike="noStrike" dirty="0">
                        <a:solidFill>
                          <a:schemeClr val="tx1"/>
                        </a:solidFill>
                        <a:effectLst/>
                        <a:latin typeface="Calibri" panose="020F0502020204030204" pitchFamily="34" charset="0"/>
                      </a:endParaRPr>
                    </a:p>
                  </a:txBody>
                  <a:tcPr marL="3804" marR="3804" marT="3804" marB="0" anchor="b">
                    <a:lnL>
                      <a:noFill/>
                    </a:lnL>
                    <a:lnR>
                      <a:noFill/>
                    </a:lnR>
                    <a:lnT>
                      <a:noFill/>
                    </a:lnT>
                    <a:lnB>
                      <a:noFill/>
                    </a:lnB>
                    <a:solidFill>
                      <a:srgbClr val="DCE6F1"/>
                    </a:solidFill>
                  </a:tcPr>
                </a:tc>
                <a:tc>
                  <a:txBody>
                    <a:bodyPr/>
                    <a:lstStyle/>
                    <a:p>
                      <a:pPr algn="r" fontAlgn="b"/>
                      <a:endParaRPr lang="fr-FR" sz="900" b="0" i="0" u="none" strike="noStrike" dirty="0">
                        <a:solidFill>
                          <a:schemeClr val="tx1"/>
                        </a:solidFill>
                        <a:effectLst/>
                        <a:latin typeface="Calibri" panose="020F0502020204030204" pitchFamily="34" charset="0"/>
                      </a:endParaRPr>
                    </a:p>
                  </a:txBody>
                  <a:tcPr marL="3804" marR="3804" marT="3804" marB="0" anchor="b">
                    <a:lnL>
                      <a:noFill/>
                    </a:lnL>
                    <a:lnR>
                      <a:noFill/>
                    </a:lnR>
                    <a:lnT>
                      <a:noFill/>
                    </a:lnT>
                    <a:lnB>
                      <a:noFill/>
                    </a:lnB>
                    <a:solidFill>
                      <a:srgbClr val="DCE6F1"/>
                    </a:solidFill>
                  </a:tcPr>
                </a:tc>
                <a:tc>
                  <a:txBody>
                    <a:bodyPr/>
                    <a:lstStyle/>
                    <a:p>
                      <a:pPr algn="r" fontAlgn="b"/>
                      <a:endParaRPr lang="fr-FR" sz="900" b="0" i="0" u="none" strike="noStrike" dirty="0">
                        <a:solidFill>
                          <a:schemeClr val="tx1"/>
                        </a:solidFill>
                        <a:effectLst/>
                        <a:latin typeface="Calibri" panose="020F0502020204030204" pitchFamily="34" charset="0"/>
                      </a:endParaRPr>
                    </a:p>
                  </a:txBody>
                  <a:tcPr marL="3804" marR="3804" marT="3804" marB="0" anchor="b">
                    <a:lnL>
                      <a:noFill/>
                    </a:lnL>
                    <a:lnR>
                      <a:noFill/>
                    </a:lnR>
                    <a:lnT>
                      <a:noFill/>
                    </a:lnT>
                    <a:lnB>
                      <a:noFill/>
                    </a:lnB>
                    <a:solidFill>
                      <a:srgbClr val="DCE6F1"/>
                    </a:solidFill>
                  </a:tcPr>
                </a:tc>
                <a:tc>
                  <a:txBody>
                    <a:bodyPr/>
                    <a:lstStyle/>
                    <a:p>
                      <a:pPr algn="r" fontAlgn="b"/>
                      <a:r>
                        <a:rPr lang="fr-FR" sz="900" b="0" i="0" u="none" strike="noStrike" dirty="0">
                          <a:solidFill>
                            <a:schemeClr val="tx1"/>
                          </a:solidFill>
                          <a:effectLst/>
                          <a:latin typeface="Calibri" panose="020F0502020204030204" pitchFamily="34" charset="0"/>
                        </a:rPr>
                        <a:t>1</a:t>
                      </a:r>
                    </a:p>
                  </a:txBody>
                  <a:tcPr marL="3804" marR="3804" marT="3804" marB="0" anchor="b">
                    <a:lnL>
                      <a:noFill/>
                    </a:lnL>
                    <a:lnR>
                      <a:noFill/>
                    </a:lnR>
                    <a:lnT>
                      <a:noFill/>
                    </a:lnT>
                    <a:lnB>
                      <a:noFill/>
                    </a:lnB>
                    <a:solidFill>
                      <a:srgbClr val="FF0000"/>
                    </a:solidFill>
                  </a:tcPr>
                </a:tc>
                <a:tc>
                  <a:txBody>
                    <a:bodyPr/>
                    <a:lstStyle/>
                    <a:p>
                      <a:pPr algn="r" fontAlgn="b"/>
                      <a:endParaRPr lang="fr-FR" sz="900" b="0" i="0" u="none" strike="noStrike" dirty="0">
                        <a:solidFill>
                          <a:schemeClr val="tx1"/>
                        </a:solidFill>
                        <a:effectLst/>
                        <a:latin typeface="Calibri" panose="020F0502020204030204" pitchFamily="34" charset="0"/>
                      </a:endParaRPr>
                    </a:p>
                  </a:txBody>
                  <a:tcPr marL="3804" marR="3804" marT="3804" marB="0" anchor="b">
                    <a:lnL>
                      <a:noFill/>
                    </a:lnL>
                    <a:lnR>
                      <a:noFill/>
                    </a:lnR>
                    <a:lnT>
                      <a:noFill/>
                    </a:lnT>
                    <a:lnB>
                      <a:noFill/>
                    </a:lnB>
                    <a:solidFill>
                      <a:srgbClr val="FF0000"/>
                    </a:solidFill>
                  </a:tcPr>
                </a:tc>
                <a:tc>
                  <a:txBody>
                    <a:bodyPr/>
                    <a:lstStyle/>
                    <a:p>
                      <a:pPr algn="r" fontAlgn="b"/>
                      <a:r>
                        <a:rPr lang="fr-FR" sz="900" b="0" i="0" u="none" strike="noStrike" dirty="0">
                          <a:solidFill>
                            <a:schemeClr val="tx1"/>
                          </a:solidFill>
                          <a:effectLst/>
                          <a:latin typeface="Calibri" panose="020F0502020204030204" pitchFamily="34" charset="0"/>
                        </a:rPr>
                        <a:t>1</a:t>
                      </a:r>
                    </a:p>
                  </a:txBody>
                  <a:tcPr marL="3804" marR="3804" marT="3804" marB="0" anchor="b">
                    <a:lnL>
                      <a:noFill/>
                    </a:lnL>
                    <a:lnR>
                      <a:noFill/>
                    </a:lnR>
                    <a:lnT>
                      <a:noFill/>
                    </a:lnT>
                    <a:lnB>
                      <a:noFill/>
                    </a:lnB>
                    <a:solidFill>
                      <a:srgbClr val="FF0000"/>
                    </a:solidFill>
                  </a:tcPr>
                </a:tc>
                <a:tc>
                  <a:txBody>
                    <a:bodyPr/>
                    <a:lstStyle/>
                    <a:p>
                      <a:pPr algn="r" fontAlgn="b"/>
                      <a:r>
                        <a:rPr lang="fr-FR" sz="900" b="0" i="0" u="none" strike="noStrike" dirty="0">
                          <a:solidFill>
                            <a:schemeClr val="tx1"/>
                          </a:solidFill>
                          <a:effectLst/>
                          <a:latin typeface="Calibri" panose="020F0502020204030204" pitchFamily="34" charset="0"/>
                        </a:rPr>
                        <a:t>1</a:t>
                      </a:r>
                    </a:p>
                  </a:txBody>
                  <a:tcPr marL="3804" marR="3804" marT="3804" marB="0" anchor="b">
                    <a:lnL>
                      <a:noFill/>
                    </a:lnL>
                    <a:lnR>
                      <a:noFill/>
                    </a:lnR>
                    <a:lnT>
                      <a:noFill/>
                    </a:lnT>
                    <a:lnB>
                      <a:noFill/>
                    </a:lnB>
                    <a:solidFill>
                      <a:srgbClr val="FF0000"/>
                    </a:solidFill>
                  </a:tcPr>
                </a:tc>
                <a:tc>
                  <a:txBody>
                    <a:bodyPr/>
                    <a:lstStyle/>
                    <a:p>
                      <a:pPr algn="r" fontAlgn="b"/>
                      <a:endParaRPr lang="fr-FR" sz="900" b="0" i="0" u="none" strike="noStrike" dirty="0">
                        <a:solidFill>
                          <a:schemeClr val="tx1"/>
                        </a:solidFill>
                        <a:effectLst/>
                        <a:latin typeface="Calibri" panose="020F0502020204030204" pitchFamily="34" charset="0"/>
                      </a:endParaRPr>
                    </a:p>
                  </a:txBody>
                  <a:tcPr marL="3804" marR="3804" marT="3804" marB="0" anchor="b">
                    <a:lnL>
                      <a:noFill/>
                    </a:lnL>
                    <a:lnR>
                      <a:noFill/>
                    </a:lnR>
                    <a:lnT>
                      <a:noFill/>
                    </a:lnT>
                    <a:lnB>
                      <a:noFill/>
                    </a:lnB>
                    <a:solidFill>
                      <a:srgbClr val="DCE6F1"/>
                    </a:solidFill>
                  </a:tcPr>
                </a:tc>
                <a:tc>
                  <a:txBody>
                    <a:bodyPr/>
                    <a:lstStyle/>
                    <a:p>
                      <a:pPr algn="r" fontAlgn="b"/>
                      <a:endParaRPr lang="fr-FR" sz="900" b="0" i="0" u="none" strike="noStrike" dirty="0">
                        <a:solidFill>
                          <a:schemeClr val="tx1"/>
                        </a:solidFill>
                        <a:effectLst/>
                        <a:latin typeface="Calibri" panose="020F0502020204030204" pitchFamily="34" charset="0"/>
                      </a:endParaRPr>
                    </a:p>
                  </a:txBody>
                  <a:tcPr marL="3804" marR="3804" marT="3804" marB="0" anchor="b">
                    <a:lnL>
                      <a:noFill/>
                    </a:lnL>
                    <a:lnR>
                      <a:noFill/>
                    </a:lnR>
                    <a:lnT>
                      <a:noFill/>
                    </a:lnT>
                    <a:lnB>
                      <a:noFill/>
                    </a:lnB>
                    <a:solidFill>
                      <a:srgbClr val="DCE6F1"/>
                    </a:solidFill>
                  </a:tcPr>
                </a:tc>
                <a:tc>
                  <a:txBody>
                    <a:bodyPr/>
                    <a:lstStyle/>
                    <a:p>
                      <a:pPr algn="r" fontAlgn="b"/>
                      <a:endParaRPr lang="fr-FR" sz="900" b="0" i="0" u="none" strike="noStrike" dirty="0">
                        <a:solidFill>
                          <a:schemeClr val="tx1"/>
                        </a:solidFill>
                        <a:effectLst/>
                        <a:latin typeface="Calibri" panose="020F0502020204030204" pitchFamily="34" charset="0"/>
                      </a:endParaRPr>
                    </a:p>
                  </a:txBody>
                  <a:tcPr marL="3804" marR="3804" marT="3804" marB="0" anchor="b">
                    <a:lnL>
                      <a:noFill/>
                    </a:lnL>
                    <a:lnR>
                      <a:noFill/>
                    </a:lnR>
                    <a:lnT>
                      <a:noFill/>
                    </a:lnT>
                    <a:lnB>
                      <a:noFill/>
                    </a:lnB>
                    <a:solidFill>
                      <a:srgbClr val="DCE6F1"/>
                    </a:solidFill>
                  </a:tcPr>
                </a:tc>
                <a:tc>
                  <a:txBody>
                    <a:bodyPr/>
                    <a:lstStyle/>
                    <a:p>
                      <a:pPr algn="r" fontAlgn="b"/>
                      <a:endParaRPr lang="fr-FR" sz="900" b="0" i="0" u="none" strike="noStrike" dirty="0">
                        <a:solidFill>
                          <a:schemeClr val="tx1"/>
                        </a:solidFill>
                        <a:effectLst/>
                        <a:latin typeface="Calibri" panose="020F0502020204030204" pitchFamily="34" charset="0"/>
                      </a:endParaRPr>
                    </a:p>
                  </a:txBody>
                  <a:tcPr marL="3804" marR="3804" marT="3804" marB="0" anchor="b">
                    <a:lnL>
                      <a:noFill/>
                    </a:lnL>
                    <a:lnR>
                      <a:noFill/>
                    </a:lnR>
                    <a:lnT>
                      <a:noFill/>
                    </a:lnT>
                    <a:lnB>
                      <a:noFill/>
                    </a:lnB>
                    <a:solidFill>
                      <a:srgbClr val="DCE6F1"/>
                    </a:solidFill>
                  </a:tcPr>
                </a:tc>
                <a:tc>
                  <a:txBody>
                    <a:bodyPr/>
                    <a:lstStyle/>
                    <a:p>
                      <a:pPr algn="r" fontAlgn="b"/>
                      <a:endParaRPr lang="fr-FR" sz="900" b="0" i="0" u="none" strike="noStrike" dirty="0">
                        <a:solidFill>
                          <a:schemeClr val="tx1"/>
                        </a:solidFill>
                        <a:effectLst/>
                        <a:latin typeface="Calibri" panose="020F0502020204030204" pitchFamily="34" charset="0"/>
                      </a:endParaRPr>
                    </a:p>
                  </a:txBody>
                  <a:tcPr marL="3804" marR="3804" marT="3804" marB="0" anchor="b">
                    <a:lnL>
                      <a:noFill/>
                    </a:lnL>
                    <a:lnR>
                      <a:noFill/>
                    </a:lnR>
                    <a:lnT>
                      <a:noFill/>
                    </a:lnT>
                    <a:lnB>
                      <a:noFill/>
                    </a:lnB>
                    <a:solidFill>
                      <a:srgbClr val="DCE6F1"/>
                    </a:solidFill>
                  </a:tcPr>
                </a:tc>
                <a:tc>
                  <a:txBody>
                    <a:bodyPr/>
                    <a:lstStyle/>
                    <a:p>
                      <a:pPr algn="r" fontAlgn="b"/>
                      <a:endParaRPr lang="fr-FR" sz="900" b="0" i="0" u="none" strike="noStrike" dirty="0">
                        <a:solidFill>
                          <a:schemeClr val="tx1"/>
                        </a:solidFill>
                        <a:effectLst/>
                        <a:latin typeface="Calibri" panose="020F0502020204030204" pitchFamily="34" charset="0"/>
                      </a:endParaRPr>
                    </a:p>
                  </a:txBody>
                  <a:tcPr marL="3804" marR="3804" marT="3804" marB="0" anchor="b">
                    <a:lnL>
                      <a:noFill/>
                    </a:lnL>
                    <a:lnR>
                      <a:noFill/>
                    </a:lnR>
                    <a:lnT>
                      <a:noFill/>
                    </a:lnT>
                    <a:lnB>
                      <a:noFill/>
                    </a:lnB>
                    <a:solidFill>
                      <a:srgbClr val="DCE6F1"/>
                    </a:solidFill>
                  </a:tcPr>
                </a:tc>
                <a:tc>
                  <a:txBody>
                    <a:bodyPr/>
                    <a:lstStyle/>
                    <a:p>
                      <a:pPr algn="r" fontAlgn="b"/>
                      <a:endParaRPr lang="fr-FR" sz="900" b="0" i="0" u="none" strike="noStrike" dirty="0">
                        <a:solidFill>
                          <a:schemeClr val="tx1"/>
                        </a:solidFill>
                        <a:effectLst/>
                        <a:latin typeface="Calibri" panose="020F0502020204030204" pitchFamily="34" charset="0"/>
                      </a:endParaRPr>
                    </a:p>
                  </a:txBody>
                  <a:tcPr marL="3804" marR="3804" marT="3804" marB="0" anchor="b">
                    <a:lnL>
                      <a:noFill/>
                    </a:lnL>
                    <a:lnR>
                      <a:noFill/>
                    </a:lnR>
                    <a:lnT>
                      <a:noFill/>
                    </a:lnT>
                    <a:lnB>
                      <a:noFill/>
                    </a:lnB>
                    <a:solidFill>
                      <a:srgbClr val="DCE6F1"/>
                    </a:solidFill>
                  </a:tcPr>
                </a:tc>
                <a:tc>
                  <a:txBody>
                    <a:bodyPr/>
                    <a:lstStyle/>
                    <a:p>
                      <a:pPr algn="r" fontAlgn="b"/>
                      <a:endParaRPr lang="fr-FR" sz="900" b="0" i="0" u="none" strike="noStrike" dirty="0">
                        <a:solidFill>
                          <a:schemeClr val="tx1"/>
                        </a:solidFill>
                        <a:effectLst/>
                        <a:latin typeface="Calibri" panose="020F0502020204030204" pitchFamily="34" charset="0"/>
                      </a:endParaRPr>
                    </a:p>
                  </a:txBody>
                  <a:tcPr marL="3804" marR="3804" marT="3804" marB="0" anchor="b">
                    <a:lnL>
                      <a:noFill/>
                    </a:lnL>
                    <a:lnR>
                      <a:noFill/>
                    </a:lnR>
                    <a:lnT>
                      <a:noFill/>
                    </a:lnT>
                    <a:lnB>
                      <a:noFill/>
                    </a:lnB>
                    <a:solidFill>
                      <a:srgbClr val="DCE6F1"/>
                    </a:solidFill>
                  </a:tcPr>
                </a:tc>
                <a:tc>
                  <a:txBody>
                    <a:bodyPr/>
                    <a:lstStyle/>
                    <a:p>
                      <a:pPr algn="r" fontAlgn="b"/>
                      <a:endParaRPr lang="fr-FR" sz="900" b="0" i="0" u="none" strike="noStrike" dirty="0">
                        <a:solidFill>
                          <a:schemeClr val="tx1"/>
                        </a:solidFill>
                        <a:effectLst/>
                        <a:latin typeface="Calibri" panose="020F0502020204030204" pitchFamily="34" charset="0"/>
                      </a:endParaRPr>
                    </a:p>
                  </a:txBody>
                  <a:tcPr marL="3804" marR="3804" marT="3804" marB="0" anchor="b">
                    <a:lnL>
                      <a:noFill/>
                    </a:lnL>
                    <a:lnR>
                      <a:noFill/>
                    </a:lnR>
                    <a:lnT>
                      <a:noFill/>
                    </a:lnT>
                    <a:lnB>
                      <a:noFill/>
                    </a:lnB>
                    <a:solidFill>
                      <a:srgbClr val="DCE6F1"/>
                    </a:solidFill>
                  </a:tcPr>
                </a:tc>
                <a:tc>
                  <a:txBody>
                    <a:bodyPr/>
                    <a:lstStyle/>
                    <a:p>
                      <a:pPr algn="r" fontAlgn="b"/>
                      <a:endParaRPr lang="fr-FR" sz="900" b="0" i="0" u="none" strike="noStrike" dirty="0">
                        <a:solidFill>
                          <a:schemeClr val="tx1"/>
                        </a:solidFill>
                        <a:effectLst/>
                        <a:latin typeface="Calibri" panose="020F0502020204030204" pitchFamily="34" charset="0"/>
                      </a:endParaRPr>
                    </a:p>
                  </a:txBody>
                  <a:tcPr marL="3804" marR="3804" marT="3804" marB="0" anchor="b">
                    <a:lnL>
                      <a:noFill/>
                    </a:lnL>
                    <a:lnR>
                      <a:noFill/>
                    </a:lnR>
                    <a:lnT>
                      <a:noFill/>
                    </a:lnT>
                    <a:lnB>
                      <a:noFill/>
                    </a:lnB>
                    <a:solidFill>
                      <a:srgbClr val="DCE6F1"/>
                    </a:solidFill>
                  </a:tcPr>
                </a:tc>
                <a:tc>
                  <a:txBody>
                    <a:bodyPr/>
                    <a:lstStyle/>
                    <a:p>
                      <a:pPr algn="r" fontAlgn="b"/>
                      <a:endParaRPr lang="fr-FR" sz="900" b="0" i="0" u="none" strike="noStrike" dirty="0">
                        <a:solidFill>
                          <a:schemeClr val="tx1"/>
                        </a:solidFill>
                        <a:effectLst/>
                        <a:latin typeface="Calibri" panose="020F0502020204030204" pitchFamily="34" charset="0"/>
                      </a:endParaRPr>
                    </a:p>
                  </a:txBody>
                  <a:tcPr marL="3804" marR="3804" marT="3804" marB="0" anchor="b">
                    <a:lnL>
                      <a:noFill/>
                    </a:lnL>
                    <a:lnR>
                      <a:noFill/>
                    </a:lnR>
                    <a:lnT>
                      <a:noFill/>
                    </a:lnT>
                    <a:lnB>
                      <a:noFill/>
                    </a:lnB>
                    <a:solidFill>
                      <a:srgbClr val="DCE6F1"/>
                    </a:solidFill>
                  </a:tcPr>
                </a:tc>
                <a:tc>
                  <a:txBody>
                    <a:bodyPr/>
                    <a:lstStyle/>
                    <a:p>
                      <a:pPr algn="r" fontAlgn="b"/>
                      <a:endParaRPr lang="fr-FR" sz="900" b="0" i="0" u="none" strike="noStrike" dirty="0">
                        <a:solidFill>
                          <a:schemeClr val="tx1"/>
                        </a:solidFill>
                        <a:effectLst/>
                        <a:latin typeface="Calibri" panose="020F0502020204030204" pitchFamily="34" charset="0"/>
                      </a:endParaRPr>
                    </a:p>
                  </a:txBody>
                  <a:tcPr marL="3804" marR="3804" marT="3804" marB="0" anchor="b">
                    <a:lnL>
                      <a:noFill/>
                    </a:lnL>
                    <a:lnR>
                      <a:noFill/>
                    </a:lnR>
                    <a:lnT>
                      <a:noFill/>
                    </a:lnT>
                    <a:lnB>
                      <a:noFill/>
                    </a:lnB>
                    <a:solidFill>
                      <a:srgbClr val="DCE6F1"/>
                    </a:solidFill>
                  </a:tcPr>
                </a:tc>
                <a:tc>
                  <a:txBody>
                    <a:bodyPr/>
                    <a:lstStyle/>
                    <a:p>
                      <a:pPr algn="r" fontAlgn="b"/>
                      <a:endParaRPr lang="fr-FR" sz="900" b="0" i="0" u="none" strike="noStrike" dirty="0">
                        <a:solidFill>
                          <a:schemeClr val="tx1"/>
                        </a:solidFill>
                        <a:effectLst/>
                        <a:latin typeface="Calibri" panose="020F0502020204030204" pitchFamily="34" charset="0"/>
                      </a:endParaRPr>
                    </a:p>
                  </a:txBody>
                  <a:tcPr marL="3804" marR="3804" marT="3804" marB="0" anchor="b">
                    <a:lnL>
                      <a:noFill/>
                    </a:lnL>
                    <a:lnR>
                      <a:noFill/>
                    </a:lnR>
                    <a:lnT>
                      <a:noFill/>
                    </a:lnT>
                    <a:lnB>
                      <a:noFill/>
                    </a:lnB>
                    <a:solidFill>
                      <a:srgbClr val="DCE6F1"/>
                    </a:solidFill>
                  </a:tcPr>
                </a:tc>
                <a:tc>
                  <a:txBody>
                    <a:bodyPr/>
                    <a:lstStyle/>
                    <a:p>
                      <a:pPr algn="r" fontAlgn="b"/>
                      <a:endParaRPr lang="fr-FR" sz="900" b="0" i="0" u="none" strike="noStrike" dirty="0">
                        <a:solidFill>
                          <a:schemeClr val="tx1"/>
                        </a:solidFill>
                        <a:effectLst/>
                        <a:latin typeface="Calibri" panose="020F0502020204030204" pitchFamily="34" charset="0"/>
                      </a:endParaRPr>
                    </a:p>
                  </a:txBody>
                  <a:tcPr marL="3804" marR="3804" marT="3804" marB="0" anchor="b">
                    <a:lnL>
                      <a:noFill/>
                    </a:lnL>
                    <a:lnR>
                      <a:noFill/>
                    </a:lnR>
                    <a:lnT>
                      <a:noFill/>
                    </a:lnT>
                    <a:lnB>
                      <a:noFill/>
                    </a:lnB>
                    <a:solidFill>
                      <a:srgbClr val="DCE6F1"/>
                    </a:solidFill>
                  </a:tcPr>
                </a:tc>
                <a:tc>
                  <a:txBody>
                    <a:bodyPr/>
                    <a:lstStyle/>
                    <a:p>
                      <a:pPr algn="r" fontAlgn="b"/>
                      <a:endParaRPr lang="fr-FR" sz="900" b="0" i="0" u="none" strike="noStrike" dirty="0">
                        <a:solidFill>
                          <a:schemeClr val="tx1"/>
                        </a:solidFill>
                        <a:effectLst/>
                        <a:latin typeface="Calibri" panose="020F0502020204030204" pitchFamily="34" charset="0"/>
                      </a:endParaRPr>
                    </a:p>
                  </a:txBody>
                  <a:tcPr marL="3804" marR="3804" marT="3804" marB="0" anchor="b">
                    <a:lnL>
                      <a:noFill/>
                    </a:lnL>
                    <a:lnR>
                      <a:noFill/>
                    </a:lnR>
                    <a:lnT>
                      <a:noFill/>
                    </a:lnT>
                    <a:lnB>
                      <a:noFill/>
                    </a:lnB>
                    <a:solidFill>
                      <a:srgbClr val="DCE6F1"/>
                    </a:solidFill>
                  </a:tcPr>
                </a:tc>
                <a:tc>
                  <a:txBody>
                    <a:bodyPr/>
                    <a:lstStyle/>
                    <a:p>
                      <a:pPr algn="r" fontAlgn="b"/>
                      <a:endParaRPr lang="fr-FR" sz="900" b="0" i="0" u="none" strike="noStrike" dirty="0">
                        <a:solidFill>
                          <a:schemeClr val="tx1"/>
                        </a:solidFill>
                        <a:effectLst/>
                        <a:latin typeface="Calibri" panose="020F0502020204030204" pitchFamily="34" charset="0"/>
                      </a:endParaRPr>
                    </a:p>
                  </a:txBody>
                  <a:tcPr marL="3804" marR="3804" marT="3804" marB="0" anchor="b">
                    <a:lnL>
                      <a:noFill/>
                    </a:lnL>
                    <a:lnR>
                      <a:noFill/>
                    </a:lnR>
                    <a:lnT>
                      <a:noFill/>
                    </a:lnT>
                    <a:lnB>
                      <a:noFill/>
                    </a:lnB>
                    <a:solidFill>
                      <a:srgbClr val="DCE6F1"/>
                    </a:solidFill>
                  </a:tcPr>
                </a:tc>
                <a:tc>
                  <a:txBody>
                    <a:bodyPr/>
                    <a:lstStyle/>
                    <a:p>
                      <a:pPr algn="r" fontAlgn="b"/>
                      <a:endParaRPr lang="fr-FR" sz="900" b="0" i="0" u="none" strike="noStrike" dirty="0">
                        <a:solidFill>
                          <a:schemeClr val="tx1"/>
                        </a:solidFill>
                        <a:effectLst/>
                        <a:latin typeface="Calibri" panose="020F0502020204030204" pitchFamily="34" charset="0"/>
                      </a:endParaRPr>
                    </a:p>
                  </a:txBody>
                  <a:tcPr marL="3804" marR="3804" marT="3804" marB="0" anchor="b">
                    <a:lnL>
                      <a:noFill/>
                    </a:lnL>
                    <a:lnR>
                      <a:noFill/>
                    </a:lnR>
                    <a:lnT>
                      <a:noFill/>
                    </a:lnT>
                    <a:lnB>
                      <a:noFill/>
                    </a:lnB>
                    <a:solidFill>
                      <a:srgbClr val="DCE6F1"/>
                    </a:solidFill>
                  </a:tcPr>
                </a:tc>
                <a:tc>
                  <a:txBody>
                    <a:bodyPr/>
                    <a:lstStyle/>
                    <a:p>
                      <a:pPr algn="r" fontAlgn="b"/>
                      <a:r>
                        <a:rPr lang="fr-FR" sz="900" b="0" i="0" u="none" strike="noStrike" dirty="0">
                          <a:solidFill>
                            <a:schemeClr val="tx1"/>
                          </a:solidFill>
                          <a:effectLst/>
                          <a:latin typeface="Calibri" panose="020F0502020204030204" pitchFamily="34" charset="0"/>
                        </a:rPr>
                        <a:t>1</a:t>
                      </a:r>
                    </a:p>
                  </a:txBody>
                  <a:tcPr marL="3804" marR="3804" marT="3804" marB="0" anchor="b">
                    <a:lnL>
                      <a:noFill/>
                    </a:lnL>
                    <a:lnR>
                      <a:noFill/>
                    </a:lnR>
                    <a:lnT>
                      <a:noFill/>
                    </a:lnT>
                    <a:lnB>
                      <a:noFill/>
                    </a:lnB>
                    <a:solidFill>
                      <a:srgbClr val="DCE6F1"/>
                    </a:solidFill>
                  </a:tcPr>
                </a:tc>
                <a:tc>
                  <a:txBody>
                    <a:bodyPr/>
                    <a:lstStyle/>
                    <a:p>
                      <a:pPr algn="r" fontAlgn="b"/>
                      <a:endParaRPr lang="fr-FR" sz="900" b="0" i="0" u="none" strike="noStrike" dirty="0">
                        <a:solidFill>
                          <a:schemeClr val="tx1"/>
                        </a:solidFill>
                        <a:effectLst/>
                        <a:latin typeface="Calibri" panose="020F0502020204030204" pitchFamily="34" charset="0"/>
                      </a:endParaRPr>
                    </a:p>
                  </a:txBody>
                  <a:tcPr marL="3804" marR="3804" marT="3804" marB="0" anchor="b">
                    <a:lnL>
                      <a:noFill/>
                    </a:lnL>
                    <a:lnR>
                      <a:noFill/>
                    </a:lnR>
                    <a:lnT>
                      <a:noFill/>
                    </a:lnT>
                    <a:lnB>
                      <a:noFill/>
                    </a:lnB>
                    <a:solidFill>
                      <a:srgbClr val="DCE6F1"/>
                    </a:solidFill>
                  </a:tcPr>
                </a:tc>
                <a:tc>
                  <a:txBody>
                    <a:bodyPr/>
                    <a:lstStyle/>
                    <a:p>
                      <a:pPr algn="r" fontAlgn="b"/>
                      <a:r>
                        <a:rPr lang="fr-FR" sz="900" b="0" i="0" u="none" strike="noStrike" dirty="0">
                          <a:solidFill>
                            <a:schemeClr val="tx1"/>
                          </a:solidFill>
                          <a:effectLst/>
                          <a:latin typeface="Calibri" panose="020F0502020204030204" pitchFamily="34" charset="0"/>
                        </a:rPr>
                        <a:t>1</a:t>
                      </a:r>
                    </a:p>
                  </a:txBody>
                  <a:tcPr marL="3804" marR="3804" marT="3804" marB="0" anchor="b">
                    <a:lnL>
                      <a:noFill/>
                    </a:lnL>
                    <a:lnR>
                      <a:noFill/>
                    </a:lnR>
                    <a:lnT>
                      <a:noFill/>
                    </a:lnT>
                    <a:lnB>
                      <a:noFill/>
                    </a:lnB>
                    <a:solidFill>
                      <a:srgbClr val="DCE6F1"/>
                    </a:solidFill>
                  </a:tcPr>
                </a:tc>
                <a:tc>
                  <a:txBody>
                    <a:bodyPr/>
                    <a:lstStyle/>
                    <a:p>
                      <a:pPr algn="r" fontAlgn="b"/>
                      <a:endParaRPr lang="fr-FR" sz="900" b="0" i="0" u="none" strike="noStrike" dirty="0">
                        <a:solidFill>
                          <a:schemeClr val="tx1"/>
                        </a:solidFill>
                        <a:effectLst/>
                        <a:latin typeface="Calibri" panose="020F0502020204030204" pitchFamily="34" charset="0"/>
                      </a:endParaRPr>
                    </a:p>
                  </a:txBody>
                  <a:tcPr marL="3804" marR="3804" marT="3804" marB="0" anchor="b">
                    <a:lnL>
                      <a:noFill/>
                    </a:lnL>
                    <a:lnR>
                      <a:noFill/>
                    </a:lnR>
                    <a:lnT>
                      <a:noFill/>
                    </a:lnT>
                    <a:lnB>
                      <a:noFill/>
                    </a:lnB>
                    <a:solidFill>
                      <a:srgbClr val="DCE6F1"/>
                    </a:solidFill>
                  </a:tcPr>
                </a:tc>
                <a:tc>
                  <a:txBody>
                    <a:bodyPr/>
                    <a:lstStyle/>
                    <a:p>
                      <a:pPr algn="r" fontAlgn="b"/>
                      <a:r>
                        <a:rPr lang="fr-FR" sz="900" b="0" i="0" u="none" strike="noStrike" dirty="0">
                          <a:solidFill>
                            <a:schemeClr val="tx1"/>
                          </a:solidFill>
                          <a:effectLst/>
                          <a:latin typeface="Calibri" panose="020F0502020204030204" pitchFamily="34" charset="0"/>
                        </a:rPr>
                        <a:t>1</a:t>
                      </a:r>
                    </a:p>
                  </a:txBody>
                  <a:tcPr marL="3804" marR="3804" marT="3804" marB="0" anchor="b">
                    <a:lnL>
                      <a:noFill/>
                    </a:lnL>
                    <a:lnR>
                      <a:noFill/>
                    </a:lnR>
                    <a:lnT>
                      <a:noFill/>
                    </a:lnT>
                    <a:lnB>
                      <a:noFill/>
                    </a:lnB>
                    <a:solidFill>
                      <a:srgbClr val="FF0000"/>
                    </a:solidFill>
                  </a:tcPr>
                </a:tc>
                <a:tc>
                  <a:txBody>
                    <a:bodyPr/>
                    <a:lstStyle/>
                    <a:p>
                      <a:pPr algn="r" fontAlgn="b"/>
                      <a:endParaRPr lang="fr-FR" sz="900" b="0" i="0" u="none" strike="noStrike" dirty="0">
                        <a:solidFill>
                          <a:schemeClr val="tx1"/>
                        </a:solidFill>
                        <a:effectLst/>
                        <a:latin typeface="Calibri" panose="020F0502020204030204" pitchFamily="34" charset="0"/>
                      </a:endParaRPr>
                    </a:p>
                  </a:txBody>
                  <a:tcPr marL="3804" marR="3804" marT="3804" marB="0" anchor="b">
                    <a:lnL>
                      <a:noFill/>
                    </a:lnL>
                    <a:lnR>
                      <a:noFill/>
                    </a:lnR>
                    <a:lnT>
                      <a:noFill/>
                    </a:lnT>
                    <a:lnB>
                      <a:noFill/>
                    </a:lnB>
                    <a:solidFill>
                      <a:srgbClr val="FF0000"/>
                    </a:solidFill>
                  </a:tcPr>
                </a:tc>
                <a:tc>
                  <a:txBody>
                    <a:bodyPr/>
                    <a:lstStyle/>
                    <a:p>
                      <a:pPr algn="r" fontAlgn="b"/>
                      <a:r>
                        <a:rPr lang="fr-FR" sz="900" b="0" i="0" u="none" strike="noStrike" dirty="0">
                          <a:solidFill>
                            <a:schemeClr val="tx1"/>
                          </a:solidFill>
                          <a:effectLst/>
                          <a:latin typeface="Calibri" panose="020F0502020204030204" pitchFamily="34" charset="0"/>
                        </a:rPr>
                        <a:t>2</a:t>
                      </a:r>
                    </a:p>
                  </a:txBody>
                  <a:tcPr marL="3804" marR="3804" marT="3804" marB="0" anchor="b">
                    <a:lnL>
                      <a:noFill/>
                    </a:lnL>
                    <a:lnR>
                      <a:noFill/>
                    </a:lnR>
                    <a:lnT>
                      <a:noFill/>
                    </a:lnT>
                    <a:lnB>
                      <a:noFill/>
                    </a:lnB>
                    <a:solidFill>
                      <a:srgbClr val="FF0000"/>
                    </a:solidFill>
                  </a:tcPr>
                </a:tc>
                <a:tc>
                  <a:txBody>
                    <a:bodyPr/>
                    <a:lstStyle/>
                    <a:p>
                      <a:pPr algn="r" fontAlgn="b"/>
                      <a:r>
                        <a:rPr lang="fr-FR" sz="900" b="0" i="0" u="none" strike="noStrike" dirty="0">
                          <a:solidFill>
                            <a:schemeClr val="tx1"/>
                          </a:solidFill>
                          <a:effectLst/>
                          <a:latin typeface="Calibri" panose="020F0502020204030204" pitchFamily="34" charset="0"/>
                        </a:rPr>
                        <a:t>1</a:t>
                      </a:r>
                    </a:p>
                  </a:txBody>
                  <a:tcPr marL="3804" marR="3804" marT="3804" marB="0" anchor="b">
                    <a:lnL>
                      <a:noFill/>
                    </a:lnL>
                    <a:lnR>
                      <a:noFill/>
                    </a:lnR>
                    <a:lnT>
                      <a:noFill/>
                    </a:lnT>
                    <a:lnB>
                      <a:noFill/>
                    </a:lnB>
                    <a:solidFill>
                      <a:srgbClr val="FF0000"/>
                    </a:solidFill>
                  </a:tcPr>
                </a:tc>
                <a:tc>
                  <a:txBody>
                    <a:bodyPr/>
                    <a:lstStyle/>
                    <a:p>
                      <a:pPr algn="r" fontAlgn="b"/>
                      <a:r>
                        <a:rPr lang="fr-FR" sz="900" b="0" i="0" u="none" strike="noStrike" dirty="0">
                          <a:solidFill>
                            <a:schemeClr val="tx1"/>
                          </a:solidFill>
                          <a:effectLst/>
                          <a:latin typeface="Calibri" panose="020F0502020204030204" pitchFamily="34" charset="0"/>
                        </a:rPr>
                        <a:t>1</a:t>
                      </a:r>
                    </a:p>
                  </a:txBody>
                  <a:tcPr marL="3804" marR="3804" marT="3804" marB="0" anchor="b">
                    <a:lnL>
                      <a:noFill/>
                    </a:lnL>
                    <a:lnR>
                      <a:noFill/>
                    </a:lnR>
                    <a:lnT>
                      <a:noFill/>
                    </a:lnT>
                    <a:lnB>
                      <a:noFill/>
                    </a:lnB>
                    <a:solidFill>
                      <a:srgbClr val="FF0000"/>
                    </a:solidFill>
                  </a:tcPr>
                </a:tc>
                <a:tc>
                  <a:txBody>
                    <a:bodyPr/>
                    <a:lstStyle/>
                    <a:p>
                      <a:pPr algn="r" fontAlgn="b"/>
                      <a:r>
                        <a:rPr lang="fr-FR" sz="900" b="0" i="0" u="none" strike="noStrike" dirty="0">
                          <a:solidFill>
                            <a:schemeClr val="tx1"/>
                          </a:solidFill>
                          <a:effectLst/>
                          <a:latin typeface="Calibri" panose="020F0502020204030204" pitchFamily="34" charset="0"/>
                        </a:rPr>
                        <a:t>2</a:t>
                      </a:r>
                    </a:p>
                  </a:txBody>
                  <a:tcPr marL="3804" marR="3804" marT="3804" marB="0" anchor="b">
                    <a:lnL>
                      <a:noFill/>
                    </a:lnL>
                    <a:lnR>
                      <a:noFill/>
                    </a:lnR>
                    <a:lnT>
                      <a:noFill/>
                    </a:lnT>
                    <a:lnB>
                      <a:noFill/>
                    </a:lnB>
                    <a:solidFill>
                      <a:srgbClr val="FF0000"/>
                    </a:solidFill>
                  </a:tcPr>
                </a:tc>
                <a:tc>
                  <a:txBody>
                    <a:bodyPr/>
                    <a:lstStyle/>
                    <a:p>
                      <a:pPr algn="r" fontAlgn="b"/>
                      <a:r>
                        <a:rPr lang="fr-FR" sz="900" b="0" i="0" u="none" strike="noStrike" dirty="0">
                          <a:solidFill>
                            <a:schemeClr val="tx1"/>
                          </a:solidFill>
                          <a:effectLst/>
                          <a:latin typeface="Calibri" panose="020F0502020204030204" pitchFamily="34" charset="0"/>
                        </a:rPr>
                        <a:t>1</a:t>
                      </a:r>
                    </a:p>
                  </a:txBody>
                  <a:tcPr marL="3804" marR="3804" marT="3804" marB="0" anchor="b">
                    <a:lnL>
                      <a:noFill/>
                    </a:lnL>
                    <a:lnR>
                      <a:noFill/>
                    </a:lnR>
                    <a:lnT>
                      <a:noFill/>
                    </a:lnT>
                    <a:lnB>
                      <a:noFill/>
                    </a:lnB>
                    <a:solidFill>
                      <a:srgbClr val="FF0000"/>
                    </a:solidFill>
                  </a:tcPr>
                </a:tc>
                <a:tc>
                  <a:txBody>
                    <a:bodyPr/>
                    <a:lstStyle/>
                    <a:p>
                      <a:pPr algn="r" fontAlgn="b"/>
                      <a:endParaRPr lang="fr-FR" sz="900" b="0" i="0" u="none" strike="noStrike" dirty="0">
                        <a:solidFill>
                          <a:schemeClr val="tx1"/>
                        </a:solidFill>
                        <a:effectLst/>
                        <a:latin typeface="Calibri" panose="020F0502020204030204" pitchFamily="34" charset="0"/>
                      </a:endParaRPr>
                    </a:p>
                  </a:txBody>
                  <a:tcPr marL="3804" marR="3804" marT="3804" marB="0" anchor="b">
                    <a:lnL>
                      <a:noFill/>
                    </a:lnL>
                    <a:lnR>
                      <a:noFill/>
                    </a:lnR>
                    <a:lnT>
                      <a:noFill/>
                    </a:lnT>
                    <a:lnB>
                      <a:noFill/>
                    </a:lnB>
                    <a:solidFill>
                      <a:srgbClr val="FF0000"/>
                    </a:solidFill>
                  </a:tcPr>
                </a:tc>
                <a:tc>
                  <a:txBody>
                    <a:bodyPr/>
                    <a:lstStyle/>
                    <a:p>
                      <a:pPr algn="r" fontAlgn="b"/>
                      <a:endParaRPr lang="fr-FR" sz="900" b="0" i="0" u="none" strike="noStrike" dirty="0">
                        <a:solidFill>
                          <a:schemeClr val="tx1"/>
                        </a:solidFill>
                        <a:effectLst/>
                        <a:latin typeface="Calibri" panose="020F0502020204030204" pitchFamily="34" charset="0"/>
                      </a:endParaRPr>
                    </a:p>
                  </a:txBody>
                  <a:tcPr marL="3804" marR="3804" marT="3804" marB="0" anchor="b">
                    <a:lnL>
                      <a:noFill/>
                    </a:lnL>
                    <a:lnR>
                      <a:noFill/>
                    </a:lnR>
                    <a:lnT>
                      <a:noFill/>
                    </a:lnT>
                    <a:lnB>
                      <a:noFill/>
                    </a:lnB>
                    <a:solidFill>
                      <a:srgbClr val="FF0000"/>
                    </a:solidFill>
                  </a:tcPr>
                </a:tc>
                <a:tc>
                  <a:txBody>
                    <a:bodyPr/>
                    <a:lstStyle/>
                    <a:p>
                      <a:pPr algn="r" fontAlgn="b"/>
                      <a:endParaRPr lang="fr-FR" sz="900" b="0" i="0" u="none" strike="noStrike" dirty="0">
                        <a:solidFill>
                          <a:schemeClr val="tx1"/>
                        </a:solidFill>
                        <a:effectLst/>
                        <a:latin typeface="Calibri" panose="020F0502020204030204" pitchFamily="34" charset="0"/>
                      </a:endParaRPr>
                    </a:p>
                  </a:txBody>
                  <a:tcPr marL="3804" marR="3804" marT="3804" marB="0" anchor="b">
                    <a:lnL>
                      <a:noFill/>
                    </a:lnL>
                    <a:lnR>
                      <a:noFill/>
                    </a:lnR>
                    <a:lnT>
                      <a:noFill/>
                    </a:lnT>
                    <a:lnB>
                      <a:noFill/>
                    </a:lnB>
                    <a:solidFill>
                      <a:srgbClr val="FF0000"/>
                    </a:solidFill>
                  </a:tcPr>
                </a:tc>
                <a:tc>
                  <a:txBody>
                    <a:bodyPr/>
                    <a:lstStyle/>
                    <a:p>
                      <a:pPr algn="r" fontAlgn="b"/>
                      <a:endParaRPr lang="fr-FR" sz="900" b="0" i="0" u="none" strike="noStrike" dirty="0">
                        <a:solidFill>
                          <a:schemeClr val="tx1"/>
                        </a:solidFill>
                        <a:effectLst/>
                        <a:latin typeface="Calibri" panose="020F0502020204030204" pitchFamily="34" charset="0"/>
                      </a:endParaRPr>
                    </a:p>
                  </a:txBody>
                  <a:tcPr marL="3804" marR="3804" marT="3804" marB="0" anchor="b">
                    <a:lnL>
                      <a:noFill/>
                    </a:lnL>
                    <a:lnR>
                      <a:noFill/>
                    </a:lnR>
                    <a:lnT>
                      <a:noFill/>
                    </a:lnT>
                    <a:lnB>
                      <a:noFill/>
                    </a:lnB>
                    <a:solidFill>
                      <a:srgbClr val="FF0000"/>
                    </a:solidFill>
                  </a:tcPr>
                </a:tc>
                <a:tc>
                  <a:txBody>
                    <a:bodyPr/>
                    <a:lstStyle/>
                    <a:p>
                      <a:pPr algn="r" fontAlgn="b"/>
                      <a:r>
                        <a:rPr lang="en-US" sz="1100" b="1" i="0" u="none" strike="noStrike" dirty="0">
                          <a:solidFill>
                            <a:srgbClr val="000000"/>
                          </a:solidFill>
                          <a:effectLst/>
                          <a:latin typeface="Calibri" panose="020F0502020204030204" pitchFamily="34" charset="0"/>
                        </a:rPr>
                        <a:t>14</a:t>
                      </a:r>
                    </a:p>
                  </a:txBody>
                  <a:tcPr marL="5443" marR="5443" marT="5443" marB="0" anchor="b">
                    <a:lnL>
                      <a:noFill/>
                    </a:lnL>
                    <a:lnR>
                      <a:noFill/>
                    </a:lnR>
                    <a:lnT>
                      <a:noFill/>
                    </a:lnT>
                    <a:lnB>
                      <a:noFill/>
                    </a:lnB>
                    <a:solidFill>
                      <a:srgbClr val="DCE6F1"/>
                    </a:solidFill>
                  </a:tcPr>
                </a:tc>
                <a:extLst>
                  <a:ext uri="{0D108BD9-81ED-4DB2-BD59-A6C34878D82A}">
                    <a16:rowId xmlns:a16="http://schemas.microsoft.com/office/drawing/2014/main" val="1053497648"/>
                  </a:ext>
                </a:extLst>
              </a:tr>
              <a:tr h="161783">
                <a:tc>
                  <a:txBody>
                    <a:bodyPr/>
                    <a:lstStyle/>
                    <a:p>
                      <a:pPr algn="l" fontAlgn="b"/>
                      <a:r>
                        <a:rPr lang="fr-FR" sz="1100" b="1" i="0" u="none" strike="noStrike" dirty="0">
                          <a:solidFill>
                            <a:schemeClr val="tx1"/>
                          </a:solidFill>
                          <a:effectLst/>
                          <a:latin typeface="Calibri" panose="020F0502020204030204" pitchFamily="34" charset="0"/>
                        </a:rPr>
                        <a:t>Total général</a:t>
                      </a:r>
                    </a:p>
                  </a:txBody>
                  <a:tcPr marL="3804" marR="3804" marT="3804"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4</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3</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5</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11</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5</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3</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9</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6</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8</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4</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8</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10</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10</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7</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4</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11</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2</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1</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7</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6</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5</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4</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5</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6</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5</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4</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4</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9</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9</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9</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6</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7</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7</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4</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5</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8</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15</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7</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16</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12</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22</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13</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302</a:t>
                      </a:r>
                    </a:p>
                  </a:txBody>
                  <a:tcPr marL="5443" marR="5443" marT="5443" marB="0" anchor="b">
                    <a:lnL>
                      <a:noFill/>
                    </a:lnL>
                    <a:lnR>
                      <a:noFill/>
                    </a:lnR>
                    <a:lnT>
                      <a:noFill/>
                    </a:lnT>
                    <a:lnB w="635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463756328"/>
                  </a:ext>
                </a:extLst>
              </a:tr>
            </a:tbl>
          </a:graphicData>
        </a:graphic>
      </p:graphicFrame>
      <p:sp>
        <p:nvSpPr>
          <p:cNvPr id="5" name="ZoneTexte 4"/>
          <p:cNvSpPr txBox="1"/>
          <p:nvPr/>
        </p:nvSpPr>
        <p:spPr>
          <a:xfrm>
            <a:off x="166254" y="6271596"/>
            <a:ext cx="11832303" cy="584775"/>
          </a:xfrm>
          <a:prstGeom prst="rect">
            <a:avLst/>
          </a:prstGeom>
          <a:noFill/>
        </p:spPr>
        <p:txBody>
          <a:bodyPr wrap="square" rtlCol="0">
            <a:spAutoFit/>
          </a:bodyPr>
          <a:lstStyle/>
          <a:p>
            <a:r>
              <a:rPr lang="fr-FR" sz="1600" dirty="0"/>
              <a:t>Légende :                 Période pendant laquelle la préfecture était en épidémie de Rougeole. Dix-sept préfectures ont déjà connu une épidémie de Rougeole au cours de cette année 2016!</a:t>
            </a:r>
          </a:p>
        </p:txBody>
      </p:sp>
      <p:sp>
        <p:nvSpPr>
          <p:cNvPr id="6" name="Rectangle 5"/>
          <p:cNvSpPr/>
          <p:nvPr/>
        </p:nvSpPr>
        <p:spPr>
          <a:xfrm>
            <a:off x="1094517" y="6391687"/>
            <a:ext cx="678873" cy="1246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008465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4073" y="157307"/>
            <a:ext cx="11125200" cy="867929"/>
          </a:xfrm>
        </p:spPr>
        <p:txBody>
          <a:bodyPr>
            <a:normAutofit fontScale="90000"/>
          </a:bodyPr>
          <a:lstStyle/>
          <a:p>
            <a:r>
              <a:rPr lang="fr-FR" sz="4000" dirty="0"/>
              <a:t>6. </a:t>
            </a:r>
            <a:r>
              <a:rPr lang="fr-FR" sz="4000" dirty="0" err="1"/>
              <a:t>Распределение</a:t>
            </a:r>
            <a:r>
              <a:rPr lang="fr-FR" sz="4000" dirty="0"/>
              <a:t> </a:t>
            </a:r>
            <a:r>
              <a:rPr lang="fr-FR" sz="4000" dirty="0" err="1"/>
              <a:t>подтвержденных</a:t>
            </a:r>
            <a:r>
              <a:rPr lang="fr-FR" sz="4000" dirty="0"/>
              <a:t> </a:t>
            </a:r>
            <a:r>
              <a:rPr lang="fr-FR" sz="4000" dirty="0" err="1"/>
              <a:t>случаев</a:t>
            </a:r>
            <a:r>
              <a:rPr lang="fr-FR" sz="4000" dirty="0"/>
              <a:t> </a:t>
            </a:r>
            <a:r>
              <a:rPr lang="fr-FR" sz="4000" dirty="0" err="1"/>
              <a:t>по</a:t>
            </a:r>
            <a:r>
              <a:rPr lang="fr-FR" sz="4000" dirty="0"/>
              <a:t> </a:t>
            </a:r>
            <a:r>
              <a:rPr lang="fr-FR" sz="4000" dirty="0" err="1"/>
              <a:t>возрасту</a:t>
            </a:r>
            <a:r>
              <a:rPr lang="fr-FR" sz="4000" dirty="0"/>
              <a:t> </a:t>
            </a:r>
            <a:r>
              <a:rPr lang="fr-FR" sz="4000" dirty="0" err="1"/>
              <a:t>и</a:t>
            </a:r>
            <a:r>
              <a:rPr lang="fr-FR" sz="4000" dirty="0"/>
              <a:t> </a:t>
            </a:r>
            <a:r>
              <a:rPr lang="fr-FR" sz="4000" dirty="0" err="1"/>
              <a:t>полу</a:t>
            </a:r>
            <a:r>
              <a:rPr lang="fr-FR" sz="4000" dirty="0"/>
              <a:t/>
            </a:r>
            <a:br>
              <a:rPr lang="fr-FR" sz="4000" dirty="0"/>
            </a:br>
            <a:endParaRPr lang="fr-FR" sz="4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621802869"/>
              </p:ext>
            </p:extLst>
          </p:nvPr>
        </p:nvGraphicFramePr>
        <p:xfrm>
          <a:off x="838199" y="952785"/>
          <a:ext cx="10515601" cy="4114800"/>
        </p:xfrm>
        <a:graphic>
          <a:graphicData uri="http://schemas.openxmlformats.org/drawingml/2006/table">
            <a:tbl>
              <a:tblPr firstRow="1" bandRow="1">
                <a:tableStyleId>{5C22544A-7EE6-4342-B048-85BDC9FD1C3A}</a:tableStyleId>
              </a:tblPr>
              <a:tblGrid>
                <a:gridCol w="3193473">
                  <a:extLst>
                    <a:ext uri="{9D8B030D-6E8A-4147-A177-3AD203B41FA5}">
                      <a16:colId xmlns:a16="http://schemas.microsoft.com/office/drawing/2014/main" val="79207061"/>
                    </a:ext>
                  </a:extLst>
                </a:gridCol>
                <a:gridCol w="2346614">
                  <a:extLst>
                    <a:ext uri="{9D8B030D-6E8A-4147-A177-3AD203B41FA5}">
                      <a16:colId xmlns:a16="http://schemas.microsoft.com/office/drawing/2014/main" val="525931215"/>
                    </a:ext>
                  </a:extLst>
                </a:gridCol>
                <a:gridCol w="2346614">
                  <a:extLst>
                    <a:ext uri="{9D8B030D-6E8A-4147-A177-3AD203B41FA5}">
                      <a16:colId xmlns:a16="http://schemas.microsoft.com/office/drawing/2014/main" val="1275117922"/>
                    </a:ext>
                  </a:extLst>
                </a:gridCol>
                <a:gridCol w="2628900">
                  <a:extLst>
                    <a:ext uri="{9D8B030D-6E8A-4147-A177-3AD203B41FA5}">
                      <a16:colId xmlns:a16="http://schemas.microsoft.com/office/drawing/2014/main" val="554394749"/>
                    </a:ext>
                  </a:extLst>
                </a:gridCol>
              </a:tblGrid>
              <a:tr h="370840">
                <a:tc>
                  <a:txBody>
                    <a:bodyPr/>
                    <a:lstStyle/>
                    <a:p>
                      <a:endParaRPr lang="fr-FR" sz="2400" b="1" dirty="0">
                        <a:solidFill>
                          <a:schemeClr val="tx1"/>
                        </a:solidFill>
                      </a:endParaRPr>
                    </a:p>
                  </a:txBody>
                  <a:tcPr marL="182880" marR="18288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fr-FR" sz="2400" b="1" dirty="0">
                          <a:solidFill>
                            <a:schemeClr val="tx1"/>
                          </a:solidFill>
                        </a:rPr>
                        <a:t>Sexe </a:t>
                      </a:r>
                    </a:p>
                  </a:txBody>
                  <a:tcPr marL="182880" marR="18288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dirty="0"/>
                    </a:p>
                  </a:txBody>
                  <a:tcPr/>
                </a:tc>
                <a:tc>
                  <a:txBody>
                    <a:bodyPr/>
                    <a:lstStyle/>
                    <a:p>
                      <a:endParaRPr lang="fr-FR" sz="2400" b="1" dirty="0">
                        <a:solidFill>
                          <a:schemeClr val="tx1"/>
                        </a:solidFill>
                      </a:endParaRPr>
                    </a:p>
                  </a:txBody>
                  <a:tcPr marL="182880" marR="18288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13514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b="1" dirty="0">
                          <a:solidFill>
                            <a:schemeClr val="tx1"/>
                          </a:solidFill>
                        </a:rPr>
                        <a:t>Tranches d’âges </a:t>
                      </a:r>
                    </a:p>
                  </a:txBody>
                  <a:tcPr marL="182880" marR="18288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400" b="1" dirty="0">
                          <a:solidFill>
                            <a:schemeClr val="tx1"/>
                          </a:solidFill>
                        </a:rPr>
                        <a:t>Masculin</a:t>
                      </a:r>
                      <a:r>
                        <a:rPr lang="fr-FR" sz="2400" b="1" baseline="0" dirty="0">
                          <a:solidFill>
                            <a:schemeClr val="tx1"/>
                          </a:solidFill>
                        </a:rPr>
                        <a:t> </a:t>
                      </a:r>
                      <a:endParaRPr lang="fr-FR" sz="2400" b="1" dirty="0">
                        <a:solidFill>
                          <a:schemeClr val="tx1"/>
                        </a:solidFill>
                      </a:endParaRPr>
                    </a:p>
                  </a:txBody>
                  <a:tcPr marL="182880" marR="18288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400" b="1" dirty="0">
                          <a:solidFill>
                            <a:schemeClr val="tx1"/>
                          </a:solidFill>
                        </a:rPr>
                        <a:t>Féminin</a:t>
                      </a:r>
                    </a:p>
                  </a:txBody>
                  <a:tcPr marL="182880" marR="18288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400" b="1" dirty="0">
                          <a:solidFill>
                            <a:schemeClr val="tx1"/>
                          </a:solidFill>
                        </a:rPr>
                        <a:t>Total </a:t>
                      </a:r>
                    </a:p>
                  </a:txBody>
                  <a:tcPr marL="182880" marR="18288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9202169"/>
                  </a:ext>
                </a:extLst>
              </a:tr>
              <a:tr h="370840">
                <a:tc>
                  <a:txBody>
                    <a:bodyPr/>
                    <a:lstStyle/>
                    <a:p>
                      <a:r>
                        <a:rPr lang="fr-FR" sz="2400" dirty="0">
                          <a:solidFill>
                            <a:schemeClr val="tx1"/>
                          </a:solidFill>
                        </a:rPr>
                        <a:t>0 à 11 mois </a:t>
                      </a:r>
                    </a:p>
                  </a:txBody>
                  <a:tcPr marL="182880" marR="182880">
                    <a:lnT w="12700" cap="flat" cmpd="sng" algn="ctr">
                      <a:solidFill>
                        <a:schemeClr val="tx1"/>
                      </a:solidFill>
                      <a:prstDash val="solid"/>
                      <a:round/>
                      <a:headEnd type="none" w="med" len="med"/>
                      <a:tailEnd type="none" w="med" len="med"/>
                    </a:lnT>
                  </a:tcPr>
                </a:tc>
                <a:tc>
                  <a:txBody>
                    <a:bodyPr/>
                    <a:lstStyle/>
                    <a:p>
                      <a:pPr algn="r" fontAlgn="b"/>
                      <a:r>
                        <a:rPr lang="en-US" sz="2400" kern="1200" dirty="0">
                          <a:solidFill>
                            <a:schemeClr val="tx1"/>
                          </a:solidFill>
                          <a:latin typeface="+mn-lt"/>
                          <a:ea typeface="+mn-ea"/>
                          <a:cs typeface="+mn-cs"/>
                        </a:rPr>
                        <a:t>23</a:t>
                      </a:r>
                    </a:p>
                  </a:txBody>
                  <a:tcPr marL="5443" marT="5443" marB="0" anchor="b">
                    <a:lnT w="12700" cap="flat" cmpd="sng" algn="ctr">
                      <a:solidFill>
                        <a:schemeClr val="tx1"/>
                      </a:solidFill>
                      <a:prstDash val="solid"/>
                      <a:round/>
                      <a:headEnd type="none" w="med" len="med"/>
                      <a:tailEnd type="none" w="med" len="med"/>
                    </a:lnT>
                  </a:tcPr>
                </a:tc>
                <a:tc>
                  <a:txBody>
                    <a:bodyPr/>
                    <a:lstStyle/>
                    <a:p>
                      <a:pPr algn="r" fontAlgn="b"/>
                      <a:r>
                        <a:rPr lang="en-US" sz="2400" kern="1200" dirty="0">
                          <a:solidFill>
                            <a:schemeClr val="tx1"/>
                          </a:solidFill>
                          <a:latin typeface="+mn-lt"/>
                          <a:ea typeface="+mn-ea"/>
                          <a:cs typeface="+mn-cs"/>
                        </a:rPr>
                        <a:t>26</a:t>
                      </a:r>
                    </a:p>
                  </a:txBody>
                  <a:tcPr marL="5443" marT="5443" marB="0" anchor="b">
                    <a:lnT w="12700" cap="flat" cmpd="sng" algn="ctr">
                      <a:solidFill>
                        <a:schemeClr val="tx1"/>
                      </a:solidFill>
                      <a:prstDash val="solid"/>
                      <a:round/>
                      <a:headEnd type="none" w="med" len="med"/>
                      <a:tailEnd type="none" w="med" len="med"/>
                    </a:lnT>
                  </a:tcPr>
                </a:tc>
                <a:tc>
                  <a:txBody>
                    <a:bodyPr/>
                    <a:lstStyle/>
                    <a:p>
                      <a:pPr algn="r" fontAlgn="b"/>
                      <a:r>
                        <a:rPr lang="en-US" sz="2400" kern="1200" dirty="0">
                          <a:solidFill>
                            <a:schemeClr val="tx1"/>
                          </a:solidFill>
                          <a:latin typeface="+mn-lt"/>
                          <a:ea typeface="+mn-ea"/>
                          <a:cs typeface="+mn-cs"/>
                        </a:rPr>
                        <a:t>49</a:t>
                      </a:r>
                    </a:p>
                  </a:txBody>
                  <a:tcPr marL="5443" marT="5443"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24888388"/>
                  </a:ext>
                </a:extLst>
              </a:tr>
              <a:tr h="370840">
                <a:tc>
                  <a:txBody>
                    <a:bodyPr/>
                    <a:lstStyle/>
                    <a:p>
                      <a:r>
                        <a:rPr lang="fr-FR" sz="2400" dirty="0">
                          <a:solidFill>
                            <a:schemeClr val="tx1"/>
                          </a:solidFill>
                        </a:rPr>
                        <a:t>1 an à 4ans 11mois</a:t>
                      </a:r>
                    </a:p>
                  </a:txBody>
                  <a:tcPr marL="182880" marR="182880"/>
                </a:tc>
                <a:tc>
                  <a:txBody>
                    <a:bodyPr/>
                    <a:lstStyle/>
                    <a:p>
                      <a:pPr algn="r" fontAlgn="b"/>
                      <a:r>
                        <a:rPr lang="en-US" sz="2400" kern="1200" dirty="0">
                          <a:solidFill>
                            <a:schemeClr val="tx1"/>
                          </a:solidFill>
                          <a:latin typeface="+mn-lt"/>
                          <a:ea typeface="+mn-ea"/>
                          <a:cs typeface="+mn-cs"/>
                        </a:rPr>
                        <a:t>91</a:t>
                      </a:r>
                    </a:p>
                  </a:txBody>
                  <a:tcPr marL="5443" marT="5443" marB="0" anchor="b"/>
                </a:tc>
                <a:tc>
                  <a:txBody>
                    <a:bodyPr/>
                    <a:lstStyle/>
                    <a:p>
                      <a:pPr algn="r" fontAlgn="b"/>
                      <a:r>
                        <a:rPr lang="en-US" sz="2400" kern="1200" dirty="0">
                          <a:solidFill>
                            <a:schemeClr val="tx1"/>
                          </a:solidFill>
                          <a:latin typeface="+mn-lt"/>
                          <a:ea typeface="+mn-ea"/>
                          <a:cs typeface="+mn-cs"/>
                        </a:rPr>
                        <a:t>92</a:t>
                      </a:r>
                    </a:p>
                  </a:txBody>
                  <a:tcPr marL="5443" marT="5443" marB="0" anchor="b"/>
                </a:tc>
                <a:tc>
                  <a:txBody>
                    <a:bodyPr/>
                    <a:lstStyle/>
                    <a:p>
                      <a:pPr algn="r" fontAlgn="b"/>
                      <a:r>
                        <a:rPr lang="en-US" sz="2400" kern="1200" dirty="0">
                          <a:solidFill>
                            <a:schemeClr val="tx1"/>
                          </a:solidFill>
                          <a:latin typeface="+mn-lt"/>
                          <a:ea typeface="+mn-ea"/>
                          <a:cs typeface="+mn-cs"/>
                        </a:rPr>
                        <a:t>183</a:t>
                      </a:r>
                    </a:p>
                  </a:txBody>
                  <a:tcPr marL="5443" marT="5443" marB="0" anchor="b"/>
                </a:tc>
                <a:extLst>
                  <a:ext uri="{0D108BD9-81ED-4DB2-BD59-A6C34878D82A}">
                    <a16:rowId xmlns:a16="http://schemas.microsoft.com/office/drawing/2014/main" val="2459576780"/>
                  </a:ext>
                </a:extLst>
              </a:tr>
              <a:tr h="370840">
                <a:tc>
                  <a:txBody>
                    <a:bodyPr/>
                    <a:lstStyle/>
                    <a:p>
                      <a:r>
                        <a:rPr lang="fr-FR" sz="2400" dirty="0">
                          <a:solidFill>
                            <a:schemeClr val="tx1"/>
                          </a:solidFill>
                        </a:rPr>
                        <a:t>5 ans à 14 ans 11 mois</a:t>
                      </a:r>
                    </a:p>
                  </a:txBody>
                  <a:tcPr marL="182880" marR="182880"/>
                </a:tc>
                <a:tc>
                  <a:txBody>
                    <a:bodyPr/>
                    <a:lstStyle/>
                    <a:p>
                      <a:pPr algn="r" fontAlgn="b"/>
                      <a:r>
                        <a:rPr lang="en-US" sz="2400" kern="1200" dirty="0">
                          <a:solidFill>
                            <a:schemeClr val="tx1"/>
                          </a:solidFill>
                          <a:latin typeface="+mn-lt"/>
                          <a:ea typeface="+mn-ea"/>
                          <a:cs typeface="+mn-cs"/>
                        </a:rPr>
                        <a:t>36</a:t>
                      </a:r>
                    </a:p>
                  </a:txBody>
                  <a:tcPr marL="5443" marT="5443" marB="0" anchor="b"/>
                </a:tc>
                <a:tc>
                  <a:txBody>
                    <a:bodyPr/>
                    <a:lstStyle/>
                    <a:p>
                      <a:pPr algn="r" fontAlgn="b"/>
                      <a:r>
                        <a:rPr lang="en-US" sz="2400" kern="1200" dirty="0">
                          <a:solidFill>
                            <a:schemeClr val="tx1"/>
                          </a:solidFill>
                          <a:latin typeface="+mn-lt"/>
                          <a:ea typeface="+mn-ea"/>
                          <a:cs typeface="+mn-cs"/>
                        </a:rPr>
                        <a:t>36</a:t>
                      </a:r>
                    </a:p>
                  </a:txBody>
                  <a:tcPr marL="5443" marT="5443" marB="0" anchor="b"/>
                </a:tc>
                <a:tc>
                  <a:txBody>
                    <a:bodyPr/>
                    <a:lstStyle/>
                    <a:p>
                      <a:pPr algn="r" fontAlgn="b"/>
                      <a:r>
                        <a:rPr lang="en-US" sz="2400" kern="1200" dirty="0">
                          <a:solidFill>
                            <a:schemeClr val="tx1"/>
                          </a:solidFill>
                          <a:latin typeface="+mn-lt"/>
                          <a:ea typeface="+mn-ea"/>
                          <a:cs typeface="+mn-cs"/>
                        </a:rPr>
                        <a:t>72</a:t>
                      </a:r>
                    </a:p>
                  </a:txBody>
                  <a:tcPr marL="5443" marT="5443" marB="0" anchor="b"/>
                </a:tc>
                <a:extLst>
                  <a:ext uri="{0D108BD9-81ED-4DB2-BD59-A6C34878D82A}">
                    <a16:rowId xmlns:a16="http://schemas.microsoft.com/office/drawing/2014/main" val="1538844025"/>
                  </a:ext>
                </a:extLst>
              </a:tr>
              <a:tr h="370840">
                <a:tc>
                  <a:txBody>
                    <a:bodyPr/>
                    <a:lstStyle/>
                    <a:p>
                      <a:r>
                        <a:rPr lang="fr-FR" sz="2400" dirty="0">
                          <a:solidFill>
                            <a:schemeClr val="tx1"/>
                          </a:solidFill>
                        </a:rPr>
                        <a:t>15 ans et plus </a:t>
                      </a:r>
                    </a:p>
                  </a:txBody>
                  <a:tcPr marL="182880" marR="182880"/>
                </a:tc>
                <a:tc>
                  <a:txBody>
                    <a:bodyPr/>
                    <a:lstStyle/>
                    <a:p>
                      <a:pPr algn="r" fontAlgn="b"/>
                      <a:r>
                        <a:rPr lang="en-US" sz="2400" kern="1200" dirty="0">
                          <a:solidFill>
                            <a:schemeClr val="tx1"/>
                          </a:solidFill>
                          <a:latin typeface="+mn-lt"/>
                          <a:ea typeface="+mn-ea"/>
                          <a:cs typeface="+mn-cs"/>
                        </a:rPr>
                        <a:t>8</a:t>
                      </a:r>
                    </a:p>
                  </a:txBody>
                  <a:tcPr marL="5443" marT="5443" marB="0" anchor="b"/>
                </a:tc>
                <a:tc>
                  <a:txBody>
                    <a:bodyPr/>
                    <a:lstStyle/>
                    <a:p>
                      <a:pPr algn="r" fontAlgn="b"/>
                      <a:r>
                        <a:rPr lang="en-US" sz="2400" kern="1200" dirty="0">
                          <a:solidFill>
                            <a:schemeClr val="tx1"/>
                          </a:solidFill>
                          <a:latin typeface="+mn-lt"/>
                          <a:ea typeface="+mn-ea"/>
                          <a:cs typeface="+mn-cs"/>
                        </a:rPr>
                        <a:t>4</a:t>
                      </a:r>
                    </a:p>
                  </a:txBody>
                  <a:tcPr marL="5443" marT="5443" marB="0" anchor="b"/>
                </a:tc>
                <a:tc>
                  <a:txBody>
                    <a:bodyPr/>
                    <a:lstStyle/>
                    <a:p>
                      <a:pPr algn="r" fontAlgn="b"/>
                      <a:r>
                        <a:rPr lang="en-US" sz="2400" kern="1200" dirty="0">
                          <a:solidFill>
                            <a:schemeClr val="tx1"/>
                          </a:solidFill>
                          <a:latin typeface="+mn-lt"/>
                          <a:ea typeface="+mn-ea"/>
                          <a:cs typeface="+mn-cs"/>
                        </a:rPr>
                        <a:t>12</a:t>
                      </a:r>
                    </a:p>
                  </a:txBody>
                  <a:tcPr marL="5443" marT="5443" marB="0" anchor="b"/>
                </a:tc>
                <a:extLst>
                  <a:ext uri="{0D108BD9-81ED-4DB2-BD59-A6C34878D82A}">
                    <a16:rowId xmlns:a16="http://schemas.microsoft.com/office/drawing/2014/main" val="3151422940"/>
                  </a:ext>
                </a:extLst>
              </a:tr>
              <a:tr h="370840">
                <a:tc>
                  <a:txBody>
                    <a:bodyPr/>
                    <a:lstStyle/>
                    <a:p>
                      <a:r>
                        <a:rPr lang="en-US" sz="2400" dirty="0">
                          <a:solidFill>
                            <a:schemeClr val="tx1"/>
                          </a:solidFill>
                        </a:rPr>
                        <a:t>Age</a:t>
                      </a:r>
                      <a:r>
                        <a:rPr lang="en-US" sz="2400" baseline="0" dirty="0">
                          <a:solidFill>
                            <a:schemeClr val="tx1"/>
                          </a:solidFill>
                        </a:rPr>
                        <a:t> inconnu</a:t>
                      </a:r>
                      <a:endParaRPr lang="fr-FR" sz="2400" dirty="0">
                        <a:solidFill>
                          <a:schemeClr val="tx1"/>
                        </a:solidFill>
                      </a:endParaRPr>
                    </a:p>
                  </a:txBody>
                  <a:tcPr marL="182880" marR="182880"/>
                </a:tc>
                <a:tc>
                  <a:txBody>
                    <a:bodyPr/>
                    <a:lstStyle/>
                    <a:p>
                      <a:pPr algn="r" fontAlgn="b"/>
                      <a:r>
                        <a:rPr lang="en-US" sz="2400" kern="1200" dirty="0">
                          <a:solidFill>
                            <a:schemeClr val="tx1"/>
                          </a:solidFill>
                          <a:latin typeface="+mn-lt"/>
                          <a:ea typeface="+mn-ea"/>
                          <a:cs typeface="+mn-cs"/>
                        </a:rPr>
                        <a:t>0</a:t>
                      </a:r>
                    </a:p>
                  </a:txBody>
                  <a:tcPr marL="5443" marT="5443" marB="0" anchor="b"/>
                </a:tc>
                <a:tc>
                  <a:txBody>
                    <a:bodyPr/>
                    <a:lstStyle/>
                    <a:p>
                      <a:pPr algn="r" fontAlgn="b"/>
                      <a:r>
                        <a:rPr lang="en-US" sz="2400" kern="1200" dirty="0">
                          <a:solidFill>
                            <a:schemeClr val="tx1"/>
                          </a:solidFill>
                          <a:latin typeface="+mn-lt"/>
                          <a:ea typeface="+mn-ea"/>
                          <a:cs typeface="+mn-cs"/>
                        </a:rPr>
                        <a:t>2</a:t>
                      </a:r>
                    </a:p>
                  </a:txBody>
                  <a:tcPr marL="5443" marT="5443" marB="0" anchor="b"/>
                </a:tc>
                <a:tc>
                  <a:txBody>
                    <a:bodyPr/>
                    <a:lstStyle/>
                    <a:p>
                      <a:pPr algn="r" fontAlgn="b"/>
                      <a:r>
                        <a:rPr lang="en-US" sz="2400" kern="1200" dirty="0">
                          <a:solidFill>
                            <a:schemeClr val="tx1"/>
                          </a:solidFill>
                          <a:latin typeface="+mn-lt"/>
                          <a:ea typeface="+mn-ea"/>
                          <a:cs typeface="+mn-cs"/>
                        </a:rPr>
                        <a:t>2</a:t>
                      </a:r>
                    </a:p>
                  </a:txBody>
                  <a:tcPr marL="5443" marT="5443" marB="0" anchor="b"/>
                </a:tc>
                <a:extLst>
                  <a:ext uri="{0D108BD9-81ED-4DB2-BD59-A6C34878D82A}">
                    <a16:rowId xmlns:a16="http://schemas.microsoft.com/office/drawing/2014/main" val="10006"/>
                  </a:ext>
                </a:extLst>
              </a:tr>
              <a:tr h="370840">
                <a:tc>
                  <a:txBody>
                    <a:bodyPr/>
                    <a:lstStyle/>
                    <a:p>
                      <a:r>
                        <a:rPr lang="en-US" sz="2400" dirty="0">
                          <a:solidFill>
                            <a:schemeClr val="tx1"/>
                          </a:solidFill>
                        </a:rPr>
                        <a:t>Sexe inconnu</a:t>
                      </a:r>
                      <a:endParaRPr lang="fr-FR" sz="2400" dirty="0">
                        <a:solidFill>
                          <a:schemeClr val="tx1"/>
                        </a:solidFill>
                      </a:endParaRPr>
                    </a:p>
                  </a:txBody>
                  <a:tcPr marL="182880" marR="182880"/>
                </a:tc>
                <a:tc>
                  <a:txBody>
                    <a:bodyPr/>
                    <a:lstStyle/>
                    <a:p>
                      <a:pPr algn="r" fontAlgn="b"/>
                      <a:r>
                        <a:rPr lang="en-US" sz="2400" kern="1200" dirty="0">
                          <a:solidFill>
                            <a:schemeClr val="tx1"/>
                          </a:solidFill>
                          <a:latin typeface="+mn-lt"/>
                          <a:ea typeface="+mn-ea"/>
                          <a:cs typeface="+mn-cs"/>
                        </a:rPr>
                        <a:t>0</a:t>
                      </a:r>
                    </a:p>
                  </a:txBody>
                  <a:tcPr marL="5443" marT="5443" marB="0" anchor="b"/>
                </a:tc>
                <a:tc>
                  <a:txBody>
                    <a:bodyPr/>
                    <a:lstStyle/>
                    <a:p>
                      <a:pPr algn="l" fontAlgn="b"/>
                      <a:endParaRPr lang="en-US" sz="2400" kern="1200" dirty="0">
                        <a:solidFill>
                          <a:schemeClr val="tx1"/>
                        </a:solidFill>
                        <a:latin typeface="+mn-lt"/>
                        <a:ea typeface="+mn-ea"/>
                        <a:cs typeface="+mn-cs"/>
                      </a:endParaRPr>
                    </a:p>
                  </a:txBody>
                  <a:tcPr marL="5443" marT="5443" marB="0" anchor="b"/>
                </a:tc>
                <a:tc>
                  <a:txBody>
                    <a:bodyPr/>
                    <a:lstStyle/>
                    <a:p>
                      <a:pPr algn="r" fontAlgn="b"/>
                      <a:r>
                        <a:rPr lang="en-US" sz="2400" kern="1200" dirty="0">
                          <a:solidFill>
                            <a:schemeClr val="tx1"/>
                          </a:solidFill>
                          <a:latin typeface="+mn-lt"/>
                          <a:ea typeface="+mn-ea"/>
                          <a:cs typeface="+mn-cs"/>
                        </a:rPr>
                        <a:t>1</a:t>
                      </a:r>
                    </a:p>
                  </a:txBody>
                  <a:tcPr marL="5443" marT="5443" marB="0" anchor="b"/>
                </a:tc>
                <a:extLst>
                  <a:ext uri="{0D108BD9-81ED-4DB2-BD59-A6C34878D82A}">
                    <a16:rowId xmlns:a16="http://schemas.microsoft.com/office/drawing/2014/main" val="10007"/>
                  </a:ext>
                </a:extLst>
              </a:tr>
              <a:tr h="370840">
                <a:tc>
                  <a:txBody>
                    <a:bodyPr/>
                    <a:lstStyle/>
                    <a:p>
                      <a:r>
                        <a:rPr lang="fr-FR" sz="2400" b="1" dirty="0">
                          <a:solidFill>
                            <a:schemeClr val="tx1"/>
                          </a:solidFill>
                        </a:rPr>
                        <a:t>Total </a:t>
                      </a:r>
                    </a:p>
                  </a:txBody>
                  <a:tcPr marL="182880" marR="182880">
                    <a:lnB w="12700" cap="flat" cmpd="sng" algn="ctr">
                      <a:solidFill>
                        <a:schemeClr val="tx1"/>
                      </a:solidFill>
                      <a:prstDash val="solid"/>
                      <a:round/>
                      <a:headEnd type="none" w="med" len="med"/>
                      <a:tailEnd type="none" w="med" len="med"/>
                    </a:lnB>
                  </a:tcPr>
                </a:tc>
                <a:tc>
                  <a:txBody>
                    <a:bodyPr/>
                    <a:lstStyle/>
                    <a:p>
                      <a:pPr algn="r" fontAlgn="b"/>
                      <a:r>
                        <a:rPr lang="en-US" sz="2400" b="1" kern="1200" dirty="0">
                          <a:solidFill>
                            <a:schemeClr val="tx1"/>
                          </a:solidFill>
                          <a:latin typeface="+mn-lt"/>
                          <a:ea typeface="+mn-ea"/>
                          <a:cs typeface="+mn-cs"/>
                        </a:rPr>
                        <a:t>158</a:t>
                      </a:r>
                    </a:p>
                  </a:txBody>
                  <a:tcPr marL="5443" marT="5443" marB="0" anchor="b">
                    <a:lnB w="12700" cap="flat" cmpd="sng" algn="ctr">
                      <a:solidFill>
                        <a:schemeClr val="tx1"/>
                      </a:solidFill>
                      <a:prstDash val="solid"/>
                      <a:round/>
                      <a:headEnd type="none" w="med" len="med"/>
                      <a:tailEnd type="none" w="med" len="med"/>
                    </a:lnB>
                  </a:tcPr>
                </a:tc>
                <a:tc>
                  <a:txBody>
                    <a:bodyPr/>
                    <a:lstStyle/>
                    <a:p>
                      <a:pPr algn="r" fontAlgn="b"/>
                      <a:r>
                        <a:rPr lang="en-US" sz="2400" b="1" kern="1200" dirty="0">
                          <a:solidFill>
                            <a:schemeClr val="tx1"/>
                          </a:solidFill>
                          <a:latin typeface="+mn-lt"/>
                          <a:ea typeface="+mn-ea"/>
                          <a:cs typeface="+mn-cs"/>
                        </a:rPr>
                        <a:t>160</a:t>
                      </a:r>
                    </a:p>
                  </a:txBody>
                  <a:tcPr marL="5443" marT="5443" marB="0" anchor="b">
                    <a:lnB w="12700" cap="flat" cmpd="sng" algn="ctr">
                      <a:solidFill>
                        <a:schemeClr val="tx1"/>
                      </a:solidFill>
                      <a:prstDash val="solid"/>
                      <a:round/>
                      <a:headEnd type="none" w="med" len="med"/>
                      <a:tailEnd type="none" w="med" len="med"/>
                    </a:lnB>
                  </a:tcPr>
                </a:tc>
                <a:tc>
                  <a:txBody>
                    <a:bodyPr/>
                    <a:lstStyle/>
                    <a:p>
                      <a:pPr algn="r" fontAlgn="b"/>
                      <a:r>
                        <a:rPr lang="en-US" sz="2400" b="1" kern="1200" dirty="0">
                          <a:solidFill>
                            <a:schemeClr val="tx1"/>
                          </a:solidFill>
                          <a:latin typeface="+mn-lt"/>
                          <a:ea typeface="+mn-ea"/>
                          <a:cs typeface="+mn-cs"/>
                        </a:rPr>
                        <a:t>319</a:t>
                      </a:r>
                    </a:p>
                  </a:txBody>
                  <a:tcPr marL="5443" marT="5443"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0647024"/>
                  </a:ext>
                </a:extLst>
              </a:tr>
            </a:tbl>
          </a:graphicData>
        </a:graphic>
      </p:graphicFrame>
      <p:sp>
        <p:nvSpPr>
          <p:cNvPr id="5" name="ZoneTexte 4"/>
          <p:cNvSpPr txBox="1"/>
          <p:nvPr/>
        </p:nvSpPr>
        <p:spPr>
          <a:xfrm>
            <a:off x="838200" y="5167745"/>
            <a:ext cx="10515601" cy="1015663"/>
          </a:xfrm>
          <a:prstGeom prst="rect">
            <a:avLst/>
          </a:prstGeom>
          <a:noFill/>
        </p:spPr>
        <p:txBody>
          <a:bodyPr wrap="square" rtlCol="0">
            <a:spAutoFit/>
          </a:bodyPr>
          <a:lstStyle/>
          <a:p>
            <a:r>
              <a:rPr lang="fr-FR" sz="2000" dirty="0"/>
              <a:t>Age minimum = 15 jours?, Age maximum = 48 ans </a:t>
            </a:r>
          </a:p>
          <a:p>
            <a:r>
              <a:rPr lang="fr-FR" sz="2000" dirty="0"/>
              <a:t>Moins de 5 ans = 73% </a:t>
            </a:r>
          </a:p>
          <a:p>
            <a:r>
              <a:rPr lang="fr-FR" sz="2000" dirty="0"/>
              <a:t>Sexe M  = 50%, Sexe F = 50%</a:t>
            </a:r>
          </a:p>
        </p:txBody>
      </p:sp>
    </p:spTree>
    <p:extLst>
      <p:ext uri="{BB962C8B-B14F-4D97-AF65-F5344CB8AC3E}">
        <p14:creationId xmlns:p14="http://schemas.microsoft.com/office/powerpoint/2010/main" val="3389389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929" y="185015"/>
            <a:ext cx="11736760" cy="870649"/>
          </a:xfrm>
        </p:spPr>
        <p:txBody>
          <a:bodyPr>
            <a:normAutofit fontScale="90000"/>
          </a:bodyPr>
          <a:lstStyle/>
          <a:p>
            <a:r>
              <a:rPr lang="fr-FR" dirty="0"/>
              <a:t>7. </a:t>
            </a:r>
            <a:r>
              <a:rPr lang="fr-FR" dirty="0" err="1"/>
              <a:t>Статус</a:t>
            </a:r>
            <a:r>
              <a:rPr lang="fr-FR" dirty="0"/>
              <a:t> </a:t>
            </a:r>
            <a:r>
              <a:rPr lang="fr-FR" dirty="0" err="1"/>
              <a:t>вакцины</a:t>
            </a:r>
            <a:r>
              <a:rPr lang="fr-FR" dirty="0"/>
              <a:t> </a:t>
            </a:r>
            <a:r>
              <a:rPr lang="fr-FR" dirty="0" err="1"/>
              <a:t>подтвержденных</a:t>
            </a:r>
            <a:r>
              <a:rPr lang="fr-FR" dirty="0"/>
              <a:t> </a:t>
            </a:r>
            <a:r>
              <a:rPr lang="fr-FR" dirty="0" err="1"/>
              <a:t>случаев</a:t>
            </a:r>
            <a:r>
              <a:rPr lang="fr-FR" dirty="0"/>
              <a:t/>
            </a:r>
            <a:br>
              <a:rPr lang="fr-FR" dirty="0"/>
            </a:br>
            <a:endParaRPr lang="fr-FR" dirty="0"/>
          </a:p>
        </p:txBody>
      </p:sp>
      <p:graphicFrame>
        <p:nvGraphicFramePr>
          <p:cNvPr id="5" name="Graphique 1"/>
          <p:cNvGraphicFramePr>
            <a:graphicFrameLocks/>
          </p:cNvGraphicFramePr>
          <p:nvPr>
            <p:extLst>
              <p:ext uri="{D42A27DB-BD31-4B8C-83A1-F6EECF244321}">
                <p14:modId xmlns:p14="http://schemas.microsoft.com/office/powerpoint/2010/main" val="815630952"/>
              </p:ext>
            </p:extLst>
          </p:nvPr>
        </p:nvGraphicFramePr>
        <p:xfrm>
          <a:off x="383280" y="945616"/>
          <a:ext cx="11496236" cy="57548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9184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43020"/>
            <a:ext cx="10515600" cy="993054"/>
          </a:xfrm>
        </p:spPr>
        <p:txBody>
          <a:bodyPr>
            <a:normAutofit fontScale="90000"/>
          </a:bodyPr>
          <a:lstStyle/>
          <a:p>
            <a:r>
              <a:rPr lang="fr-FR" dirty="0"/>
              <a:t>8. </a:t>
            </a:r>
            <a:r>
              <a:rPr lang="fr-FR" dirty="0" err="1"/>
              <a:t>Иммунизационный</a:t>
            </a:r>
            <a:r>
              <a:rPr lang="fr-FR" dirty="0"/>
              <a:t> </a:t>
            </a:r>
            <a:r>
              <a:rPr lang="fr-FR" dirty="0" err="1"/>
              <a:t>статус</a:t>
            </a:r>
            <a:r>
              <a:rPr lang="fr-FR" dirty="0"/>
              <a:t> </a:t>
            </a:r>
            <a:r>
              <a:rPr lang="fr-FR" dirty="0" err="1"/>
              <a:t>кори</a:t>
            </a:r>
            <a:r>
              <a:rPr lang="fr-FR" dirty="0"/>
              <a:t/>
            </a:r>
            <a:br>
              <a:rPr lang="fr-FR" dirty="0"/>
            </a:br>
            <a:endParaRPr lang="fr-FR" dirty="0"/>
          </a:p>
        </p:txBody>
      </p:sp>
      <p:graphicFrame>
        <p:nvGraphicFramePr>
          <p:cNvPr id="4" name="Graphique 3"/>
          <p:cNvGraphicFramePr>
            <a:graphicFrameLocks/>
          </p:cNvGraphicFramePr>
          <p:nvPr>
            <p:extLst>
              <p:ext uri="{D42A27DB-BD31-4B8C-83A1-F6EECF244321}">
                <p14:modId xmlns:p14="http://schemas.microsoft.com/office/powerpoint/2010/main" val="1469041620"/>
              </p:ext>
            </p:extLst>
          </p:nvPr>
        </p:nvGraphicFramePr>
        <p:xfrm>
          <a:off x="521833" y="945616"/>
          <a:ext cx="11280843" cy="56780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57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828236"/>
          </a:xfrm>
        </p:spPr>
        <p:txBody>
          <a:bodyPr>
            <a:normAutofit fontScale="90000"/>
          </a:bodyPr>
          <a:lstStyle/>
          <a:p>
            <a:r>
              <a:rPr lang="fr-FR" dirty="0" smtClean="0"/>
              <a:t>9 </a:t>
            </a:r>
            <a:r>
              <a:rPr lang="fr-FR" dirty="0" err="1"/>
              <a:t>Скрининг</a:t>
            </a:r>
            <a:r>
              <a:rPr lang="fr-FR" dirty="0"/>
              <a:t> </a:t>
            </a:r>
            <a:r>
              <a:rPr lang="fr-FR" dirty="0" err="1"/>
              <a:t>краснухи</a:t>
            </a:r>
            <a:r>
              <a:rPr lang="fr-FR" dirty="0"/>
              <a:t/>
            </a:r>
            <a:br>
              <a:rPr lang="fr-FR" dirty="0"/>
            </a:b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26204119"/>
              </p:ext>
            </p:extLst>
          </p:nvPr>
        </p:nvGraphicFramePr>
        <p:xfrm>
          <a:off x="229531" y="994459"/>
          <a:ext cx="11813273" cy="5706720"/>
        </p:xfrm>
        <a:graphic>
          <a:graphicData uri="http://schemas.openxmlformats.org/drawingml/2006/table">
            <a:tbl>
              <a:tblPr firstRow="1" bandRow="1">
                <a:tableStyleId>{5C22544A-7EE6-4342-B048-85BDC9FD1C3A}</a:tableStyleId>
              </a:tblPr>
              <a:tblGrid>
                <a:gridCol w="5175115">
                  <a:extLst>
                    <a:ext uri="{9D8B030D-6E8A-4147-A177-3AD203B41FA5}">
                      <a16:colId xmlns:a16="http://schemas.microsoft.com/office/drawing/2014/main" val="1420362719"/>
                    </a:ext>
                  </a:extLst>
                </a:gridCol>
                <a:gridCol w="2700400">
                  <a:extLst>
                    <a:ext uri="{9D8B030D-6E8A-4147-A177-3AD203B41FA5}">
                      <a16:colId xmlns:a16="http://schemas.microsoft.com/office/drawing/2014/main" val="2326118519"/>
                    </a:ext>
                  </a:extLst>
                </a:gridCol>
                <a:gridCol w="1968879">
                  <a:extLst>
                    <a:ext uri="{9D8B030D-6E8A-4147-A177-3AD203B41FA5}">
                      <a16:colId xmlns:a16="http://schemas.microsoft.com/office/drawing/2014/main" val="821371656"/>
                    </a:ext>
                  </a:extLst>
                </a:gridCol>
                <a:gridCol w="1968879">
                  <a:extLst>
                    <a:ext uri="{9D8B030D-6E8A-4147-A177-3AD203B41FA5}">
                      <a16:colId xmlns:a16="http://schemas.microsoft.com/office/drawing/2014/main" val="775220112"/>
                    </a:ext>
                  </a:extLst>
                </a:gridCol>
              </a:tblGrid>
              <a:tr h="570672">
                <a:tc gridSpan="2">
                  <a:txBody>
                    <a:bodyPr/>
                    <a:lstStyle/>
                    <a:p>
                      <a:endParaRPr lang="fr-FR" sz="2000" dirty="0">
                        <a:solidFill>
                          <a:schemeClr val="tx1"/>
                        </a:solidFill>
                      </a:endParaRPr>
                    </a:p>
                  </a:txBody>
                  <a:tcP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fr-FR" dirty="0"/>
                    </a:p>
                  </a:txBody>
                  <a:tcPr/>
                </a:tc>
                <a:tc>
                  <a:txBody>
                    <a:bodyPr/>
                    <a:lstStyle/>
                    <a:p>
                      <a:pPr algn="ctr"/>
                      <a:r>
                        <a:rPr lang="fr-FR" sz="2000" dirty="0">
                          <a:solidFill>
                            <a:schemeClr val="tx1"/>
                          </a:solidFill>
                        </a:rPr>
                        <a:t>Nombre </a:t>
                      </a:r>
                    </a:p>
                  </a:txBody>
                  <a:tcP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fr-FR" sz="2000" dirty="0">
                          <a:solidFill>
                            <a:schemeClr val="tx1"/>
                          </a:solidFill>
                        </a:rPr>
                        <a:t>%</a:t>
                      </a:r>
                    </a:p>
                  </a:txBody>
                  <a:tcP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2167875"/>
                  </a:ext>
                </a:extLst>
              </a:tr>
              <a:tr h="570672">
                <a:tc gridSpan="2">
                  <a:txBody>
                    <a:bodyPr/>
                    <a:lstStyle/>
                    <a:p>
                      <a:r>
                        <a:rPr lang="fr-FR" sz="2000" dirty="0">
                          <a:solidFill>
                            <a:schemeClr val="tx1"/>
                          </a:solidFill>
                        </a:rPr>
                        <a:t>Nombre d’enfants dans la base Rougeole </a:t>
                      </a:r>
                    </a:p>
                  </a:txBody>
                  <a:tcPr>
                    <a:lnT w="38100" cap="flat" cmpd="sng" algn="ctr">
                      <a:solidFill>
                        <a:schemeClr val="tx1"/>
                      </a:solidFill>
                      <a:prstDash val="solid"/>
                      <a:round/>
                      <a:headEnd type="none" w="med" len="med"/>
                      <a:tailEnd type="none" w="med" len="med"/>
                    </a:lnT>
                  </a:tcPr>
                </a:tc>
                <a:tc hMerge="1">
                  <a:txBody>
                    <a:bodyPr/>
                    <a:lstStyle/>
                    <a:p>
                      <a:endParaRPr lang="fr-FR" dirty="0"/>
                    </a:p>
                  </a:txBody>
                  <a:tcPr/>
                </a:tc>
                <a:tc>
                  <a:txBody>
                    <a:bodyPr/>
                    <a:lstStyle/>
                    <a:p>
                      <a:pPr algn="r" fontAlgn="b"/>
                      <a:r>
                        <a:rPr lang="en-US" sz="2000" kern="1200" baseline="0" dirty="0">
                          <a:solidFill>
                            <a:schemeClr val="tx1"/>
                          </a:solidFill>
                          <a:latin typeface="+mn-lt"/>
                          <a:ea typeface="+mn-ea"/>
                          <a:cs typeface="+mn-cs"/>
                        </a:rPr>
                        <a:t>799</a:t>
                      </a:r>
                    </a:p>
                  </a:txBody>
                  <a:tcPr marL="5443" marT="5443" marB="0" anchor="b">
                    <a:lnT w="38100" cap="flat" cmpd="sng" algn="ctr">
                      <a:solidFill>
                        <a:schemeClr val="tx1"/>
                      </a:solidFill>
                      <a:prstDash val="solid"/>
                      <a:round/>
                      <a:headEnd type="none" w="med" len="med"/>
                      <a:tailEnd type="none" w="med" len="med"/>
                    </a:lnT>
                  </a:tcPr>
                </a:tc>
                <a:tc>
                  <a:txBody>
                    <a:bodyPr/>
                    <a:lstStyle/>
                    <a:p>
                      <a:pPr algn="l" fontAlgn="b"/>
                      <a:endParaRPr lang="en-US" sz="2000" kern="1200" baseline="0" dirty="0">
                        <a:solidFill>
                          <a:schemeClr val="tx1"/>
                        </a:solidFill>
                        <a:latin typeface="+mn-lt"/>
                        <a:ea typeface="+mn-ea"/>
                        <a:cs typeface="+mn-cs"/>
                      </a:endParaRPr>
                    </a:p>
                  </a:txBody>
                  <a:tcPr marL="5443" marT="5443" marB="0" anchor="b">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64052336"/>
                  </a:ext>
                </a:extLst>
              </a:tr>
              <a:tr h="570672">
                <a:tc gridSpan="2">
                  <a:txBody>
                    <a:bodyPr/>
                    <a:lstStyle/>
                    <a:p>
                      <a:r>
                        <a:rPr lang="fr-FR" sz="2000" dirty="0">
                          <a:solidFill>
                            <a:schemeClr val="tx1"/>
                          </a:solidFill>
                        </a:rPr>
                        <a:t>Nombre de cas confirmés</a:t>
                      </a:r>
                      <a:r>
                        <a:rPr lang="fr-FR" sz="2000" baseline="0" dirty="0">
                          <a:solidFill>
                            <a:schemeClr val="tx1"/>
                          </a:solidFill>
                        </a:rPr>
                        <a:t> de Rougeole </a:t>
                      </a:r>
                      <a:endParaRPr lang="fr-FR" sz="2000" dirty="0">
                        <a:solidFill>
                          <a:schemeClr val="tx1"/>
                        </a:solidFill>
                      </a:endParaRPr>
                    </a:p>
                  </a:txBody>
                  <a:tcPr/>
                </a:tc>
                <a:tc hMerge="1">
                  <a:txBody>
                    <a:bodyPr/>
                    <a:lstStyle/>
                    <a:p>
                      <a:endParaRPr lang="fr-FR" dirty="0"/>
                    </a:p>
                  </a:txBody>
                  <a:tcPr/>
                </a:tc>
                <a:tc>
                  <a:txBody>
                    <a:bodyPr/>
                    <a:lstStyle/>
                    <a:p>
                      <a:pPr algn="r" fontAlgn="b"/>
                      <a:r>
                        <a:rPr lang="en-US" sz="2000" kern="1200" baseline="0" dirty="0">
                          <a:solidFill>
                            <a:schemeClr val="tx1"/>
                          </a:solidFill>
                          <a:latin typeface="+mn-lt"/>
                          <a:ea typeface="+mn-ea"/>
                          <a:cs typeface="+mn-cs"/>
                        </a:rPr>
                        <a:t>319</a:t>
                      </a:r>
                    </a:p>
                  </a:txBody>
                  <a:tcPr marL="5443" marT="5443" marB="0" anchor="b"/>
                </a:tc>
                <a:tc>
                  <a:txBody>
                    <a:bodyPr/>
                    <a:lstStyle/>
                    <a:p>
                      <a:pPr algn="r" fontAlgn="b"/>
                      <a:r>
                        <a:rPr lang="en-US" sz="2000" kern="1200" baseline="0" dirty="0">
                          <a:solidFill>
                            <a:schemeClr val="tx1"/>
                          </a:solidFill>
                          <a:latin typeface="+mn-lt"/>
                          <a:ea typeface="+mn-ea"/>
                          <a:cs typeface="+mn-cs"/>
                        </a:rPr>
                        <a:t>40%</a:t>
                      </a:r>
                    </a:p>
                  </a:txBody>
                  <a:tcPr marL="5443" marT="5443" marB="0" anchor="b"/>
                </a:tc>
                <a:extLst>
                  <a:ext uri="{0D108BD9-81ED-4DB2-BD59-A6C34878D82A}">
                    <a16:rowId xmlns:a16="http://schemas.microsoft.com/office/drawing/2014/main" val="3043200109"/>
                  </a:ext>
                </a:extLst>
              </a:tr>
              <a:tr h="570672">
                <a:tc gridSpan="2">
                  <a:txBody>
                    <a:bodyPr/>
                    <a:lstStyle/>
                    <a:p>
                      <a:r>
                        <a:rPr lang="fr-FR" sz="2000" dirty="0">
                          <a:solidFill>
                            <a:schemeClr val="tx1"/>
                          </a:solidFill>
                        </a:rPr>
                        <a:t>Nombre de non-cas pour la Rougeole </a:t>
                      </a:r>
                    </a:p>
                  </a:txBody>
                  <a:tcPr>
                    <a:lnB w="38100" cap="flat" cmpd="sng" algn="ctr">
                      <a:solidFill>
                        <a:schemeClr val="tx1"/>
                      </a:solidFill>
                      <a:prstDash val="solid"/>
                      <a:round/>
                      <a:headEnd type="none" w="med" len="med"/>
                      <a:tailEnd type="none" w="med" len="med"/>
                    </a:lnB>
                  </a:tcPr>
                </a:tc>
                <a:tc hMerge="1">
                  <a:txBody>
                    <a:bodyPr/>
                    <a:lstStyle/>
                    <a:p>
                      <a:endParaRPr lang="fr-FR" dirty="0"/>
                    </a:p>
                  </a:txBody>
                  <a:tcPr/>
                </a:tc>
                <a:tc>
                  <a:txBody>
                    <a:bodyPr/>
                    <a:lstStyle/>
                    <a:p>
                      <a:pPr algn="r" fontAlgn="b"/>
                      <a:r>
                        <a:rPr lang="en-US" sz="2000" kern="1200" baseline="0" dirty="0">
                          <a:solidFill>
                            <a:schemeClr val="tx1"/>
                          </a:solidFill>
                          <a:latin typeface="+mn-lt"/>
                          <a:ea typeface="+mn-ea"/>
                          <a:cs typeface="+mn-cs"/>
                        </a:rPr>
                        <a:t>480</a:t>
                      </a:r>
                    </a:p>
                  </a:txBody>
                  <a:tcPr marL="5443" marT="5443" marB="0" anchor="b">
                    <a:lnB w="38100" cap="flat" cmpd="sng" algn="ctr">
                      <a:solidFill>
                        <a:schemeClr val="tx1"/>
                      </a:solidFill>
                      <a:prstDash val="solid"/>
                      <a:round/>
                      <a:headEnd type="none" w="med" len="med"/>
                      <a:tailEnd type="none" w="med" len="med"/>
                    </a:lnB>
                  </a:tcPr>
                </a:tc>
                <a:tc>
                  <a:txBody>
                    <a:bodyPr/>
                    <a:lstStyle/>
                    <a:p>
                      <a:pPr algn="r" fontAlgn="b"/>
                      <a:r>
                        <a:rPr lang="en-US" sz="2000" kern="1200" baseline="0" dirty="0">
                          <a:solidFill>
                            <a:schemeClr val="tx1"/>
                          </a:solidFill>
                          <a:latin typeface="+mn-lt"/>
                          <a:ea typeface="+mn-ea"/>
                          <a:cs typeface="+mn-cs"/>
                        </a:rPr>
                        <a:t>60%</a:t>
                      </a:r>
                    </a:p>
                  </a:txBody>
                  <a:tcPr marL="5443" marT="5443" marB="0" anchor="b">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9677852"/>
                  </a:ext>
                </a:extLst>
              </a:tr>
              <a:tr h="570672">
                <a:tc rowSpan="6">
                  <a:txBody>
                    <a:bodyPr/>
                    <a:lstStyle/>
                    <a:p>
                      <a:r>
                        <a:rPr lang="fr-FR" sz="2000" dirty="0">
                          <a:solidFill>
                            <a:schemeClr val="tx1"/>
                          </a:solidFill>
                        </a:rPr>
                        <a:t>Statut par rapport à la Rubéole </a:t>
                      </a: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fr-FR" sz="2000" dirty="0">
                          <a:solidFill>
                            <a:schemeClr val="tx1"/>
                          </a:solidFill>
                        </a:rPr>
                        <a:t>Tests</a:t>
                      </a:r>
                      <a:r>
                        <a:rPr lang="fr-FR" sz="2000" baseline="0" dirty="0">
                          <a:solidFill>
                            <a:schemeClr val="tx1"/>
                          </a:solidFill>
                        </a:rPr>
                        <a:t> en Instance </a:t>
                      </a:r>
                      <a:endParaRPr lang="fr-FR" sz="2000" dirty="0">
                        <a:solidFill>
                          <a:schemeClr val="tx1"/>
                        </a:solidFill>
                      </a:endParaRPr>
                    </a:p>
                  </a:txBody>
                  <a:tcPr>
                    <a:lnT w="38100" cap="flat" cmpd="sng" algn="ctr">
                      <a:solidFill>
                        <a:schemeClr val="tx1"/>
                      </a:solidFill>
                      <a:prstDash val="solid"/>
                      <a:round/>
                      <a:headEnd type="none" w="med" len="med"/>
                      <a:tailEnd type="none" w="med" len="med"/>
                    </a:lnT>
                  </a:tcPr>
                </a:tc>
                <a:tc>
                  <a:txBody>
                    <a:bodyPr/>
                    <a:lstStyle/>
                    <a:p>
                      <a:pPr algn="r" fontAlgn="b"/>
                      <a:r>
                        <a:rPr lang="en-US" sz="2000" kern="1200" baseline="0" dirty="0">
                          <a:solidFill>
                            <a:schemeClr val="tx1"/>
                          </a:solidFill>
                          <a:latin typeface="+mn-lt"/>
                          <a:ea typeface="+mn-ea"/>
                          <a:cs typeface="+mn-cs"/>
                        </a:rPr>
                        <a:t>0</a:t>
                      </a:r>
                    </a:p>
                  </a:txBody>
                  <a:tcPr marL="5443" marT="5443" marB="0" anchor="b">
                    <a:lnT w="38100" cap="flat" cmpd="sng" algn="ctr">
                      <a:solidFill>
                        <a:schemeClr val="tx1"/>
                      </a:solidFill>
                      <a:prstDash val="solid"/>
                      <a:round/>
                      <a:headEnd type="none" w="med" len="med"/>
                      <a:tailEnd type="none" w="med" len="med"/>
                    </a:lnT>
                  </a:tcPr>
                </a:tc>
                <a:tc>
                  <a:txBody>
                    <a:bodyPr/>
                    <a:lstStyle/>
                    <a:p>
                      <a:pPr algn="r" fontAlgn="b"/>
                      <a:r>
                        <a:rPr lang="en-US" sz="2000" kern="1200" baseline="0" dirty="0">
                          <a:solidFill>
                            <a:schemeClr val="tx1"/>
                          </a:solidFill>
                          <a:latin typeface="+mn-lt"/>
                          <a:ea typeface="+mn-ea"/>
                          <a:cs typeface="+mn-cs"/>
                        </a:rPr>
                        <a:t>0</a:t>
                      </a:r>
                    </a:p>
                  </a:txBody>
                  <a:tcPr marL="5443" marT="5443" marB="0" anchor="b">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33095593"/>
                  </a:ext>
                </a:extLst>
              </a:tr>
              <a:tr h="570672">
                <a:tc vMerge="1">
                  <a:txBody>
                    <a:bodyPr/>
                    <a:lstStyle/>
                    <a:p>
                      <a:endParaRPr lang="fr-FR" dirty="0"/>
                    </a:p>
                  </a:txBody>
                  <a:tcPr/>
                </a:tc>
                <a:tc>
                  <a:txBody>
                    <a:bodyPr/>
                    <a:lstStyle/>
                    <a:p>
                      <a:r>
                        <a:rPr lang="fr-FR" sz="2000" dirty="0">
                          <a:solidFill>
                            <a:schemeClr val="tx1"/>
                          </a:solidFill>
                        </a:rPr>
                        <a:t>Indéterminé </a:t>
                      </a:r>
                    </a:p>
                  </a:txBody>
                  <a:tcPr/>
                </a:tc>
                <a:tc>
                  <a:txBody>
                    <a:bodyPr/>
                    <a:lstStyle/>
                    <a:p>
                      <a:pPr algn="r" fontAlgn="b"/>
                      <a:r>
                        <a:rPr lang="en-US" sz="2000" kern="1200" baseline="0" dirty="0">
                          <a:solidFill>
                            <a:schemeClr val="tx1"/>
                          </a:solidFill>
                          <a:latin typeface="+mn-lt"/>
                          <a:ea typeface="+mn-ea"/>
                          <a:cs typeface="+mn-cs"/>
                        </a:rPr>
                        <a:t>24</a:t>
                      </a:r>
                    </a:p>
                  </a:txBody>
                  <a:tcPr marL="5443" marT="5443" marB="0" anchor="b"/>
                </a:tc>
                <a:tc>
                  <a:txBody>
                    <a:bodyPr/>
                    <a:lstStyle/>
                    <a:p>
                      <a:pPr algn="r" fontAlgn="b"/>
                      <a:r>
                        <a:rPr lang="en-US" sz="2000" kern="1200" baseline="0" dirty="0">
                          <a:solidFill>
                            <a:schemeClr val="tx1"/>
                          </a:solidFill>
                          <a:latin typeface="+mn-lt"/>
                          <a:ea typeface="+mn-ea"/>
                          <a:cs typeface="+mn-cs"/>
                        </a:rPr>
                        <a:t>5%</a:t>
                      </a:r>
                    </a:p>
                  </a:txBody>
                  <a:tcPr marL="5443" marT="5443" marB="0" anchor="b"/>
                </a:tc>
                <a:extLst>
                  <a:ext uri="{0D108BD9-81ED-4DB2-BD59-A6C34878D82A}">
                    <a16:rowId xmlns:a16="http://schemas.microsoft.com/office/drawing/2014/main" val="3293435117"/>
                  </a:ext>
                </a:extLst>
              </a:tr>
              <a:tr h="570672">
                <a:tc vMerge="1">
                  <a:txBody>
                    <a:bodyPr/>
                    <a:lstStyle/>
                    <a:p>
                      <a:endParaRPr lang="fr-FR" dirty="0"/>
                    </a:p>
                  </a:txBody>
                  <a:tcPr/>
                </a:tc>
                <a:tc>
                  <a:txBody>
                    <a:bodyPr/>
                    <a:lstStyle/>
                    <a:p>
                      <a:r>
                        <a:rPr lang="fr-FR" sz="2000" b="1" dirty="0">
                          <a:solidFill>
                            <a:schemeClr val="tx1"/>
                          </a:solidFill>
                        </a:rPr>
                        <a:t>Négatif</a:t>
                      </a:r>
                    </a:p>
                  </a:txBody>
                  <a:tcPr/>
                </a:tc>
                <a:tc>
                  <a:txBody>
                    <a:bodyPr/>
                    <a:lstStyle/>
                    <a:p>
                      <a:pPr marL="0" algn="r" defTabSz="914400" rtl="0" eaLnBrk="1" fontAlgn="b" latinLnBrk="0" hangingPunct="1"/>
                      <a:r>
                        <a:rPr lang="en-US" sz="2000" b="1" kern="1200" baseline="0" dirty="0">
                          <a:solidFill>
                            <a:schemeClr val="tx1"/>
                          </a:solidFill>
                          <a:latin typeface="+mn-lt"/>
                          <a:ea typeface="+mn-ea"/>
                          <a:cs typeface="+mn-cs"/>
                        </a:rPr>
                        <a:t>195</a:t>
                      </a:r>
                    </a:p>
                  </a:txBody>
                  <a:tcPr marL="5443" marT="5443" marB="0" anchor="b"/>
                </a:tc>
                <a:tc>
                  <a:txBody>
                    <a:bodyPr/>
                    <a:lstStyle/>
                    <a:p>
                      <a:pPr marL="0" algn="r" defTabSz="914400" rtl="0" eaLnBrk="1" fontAlgn="b" latinLnBrk="0" hangingPunct="1"/>
                      <a:r>
                        <a:rPr lang="en-US" sz="2000" b="1" kern="1200" baseline="0" dirty="0">
                          <a:solidFill>
                            <a:schemeClr val="tx1"/>
                          </a:solidFill>
                          <a:latin typeface="+mn-lt"/>
                          <a:ea typeface="+mn-ea"/>
                          <a:cs typeface="+mn-cs"/>
                        </a:rPr>
                        <a:t>41%</a:t>
                      </a:r>
                    </a:p>
                  </a:txBody>
                  <a:tcPr marL="5443" marT="5443" marB="0" anchor="b"/>
                </a:tc>
                <a:extLst>
                  <a:ext uri="{0D108BD9-81ED-4DB2-BD59-A6C34878D82A}">
                    <a16:rowId xmlns:a16="http://schemas.microsoft.com/office/drawing/2014/main" val="802042206"/>
                  </a:ext>
                </a:extLst>
              </a:tr>
              <a:tr h="570672">
                <a:tc vMerge="1">
                  <a:txBody>
                    <a:bodyPr/>
                    <a:lstStyle/>
                    <a:p>
                      <a:endParaRPr lang="fr-FR" dirty="0"/>
                    </a:p>
                  </a:txBody>
                  <a:tcPr/>
                </a:tc>
                <a:tc>
                  <a:txBody>
                    <a:bodyPr/>
                    <a:lstStyle/>
                    <a:p>
                      <a:r>
                        <a:rPr lang="fr-FR" sz="2000" b="1" dirty="0">
                          <a:solidFill>
                            <a:schemeClr val="tx1"/>
                          </a:solidFill>
                        </a:rPr>
                        <a:t>Positif</a:t>
                      </a:r>
                    </a:p>
                  </a:txBody>
                  <a:tcPr/>
                </a:tc>
                <a:tc>
                  <a:txBody>
                    <a:bodyPr/>
                    <a:lstStyle/>
                    <a:p>
                      <a:pPr marL="0" algn="r" defTabSz="914400" rtl="0" eaLnBrk="1" fontAlgn="b" latinLnBrk="0" hangingPunct="1"/>
                      <a:r>
                        <a:rPr lang="en-US" sz="2000" b="1" kern="1200" baseline="0" dirty="0">
                          <a:solidFill>
                            <a:schemeClr val="tx1"/>
                          </a:solidFill>
                          <a:latin typeface="+mn-lt"/>
                          <a:ea typeface="+mn-ea"/>
                          <a:cs typeface="+mn-cs"/>
                        </a:rPr>
                        <a:t>126</a:t>
                      </a:r>
                    </a:p>
                  </a:txBody>
                  <a:tcPr marL="5443" marT="5443" marB="0" anchor="b"/>
                </a:tc>
                <a:tc>
                  <a:txBody>
                    <a:bodyPr/>
                    <a:lstStyle/>
                    <a:p>
                      <a:pPr marL="0" algn="r" defTabSz="914400" rtl="0" eaLnBrk="1" fontAlgn="b" latinLnBrk="0" hangingPunct="1"/>
                      <a:r>
                        <a:rPr lang="en-US" sz="2000" b="1" kern="1200" baseline="0" dirty="0">
                          <a:solidFill>
                            <a:schemeClr val="tx1"/>
                          </a:solidFill>
                          <a:latin typeface="+mn-lt"/>
                          <a:ea typeface="+mn-ea"/>
                          <a:cs typeface="+mn-cs"/>
                        </a:rPr>
                        <a:t>26%</a:t>
                      </a:r>
                    </a:p>
                  </a:txBody>
                  <a:tcPr marL="5443" marT="5443" marB="0" anchor="b"/>
                </a:tc>
                <a:extLst>
                  <a:ext uri="{0D108BD9-81ED-4DB2-BD59-A6C34878D82A}">
                    <a16:rowId xmlns:a16="http://schemas.microsoft.com/office/drawing/2014/main" val="4261127757"/>
                  </a:ext>
                </a:extLst>
              </a:tr>
              <a:tr h="570672">
                <a:tc vMerge="1">
                  <a:txBody>
                    <a:bodyPr/>
                    <a:lstStyle/>
                    <a:p>
                      <a:endParaRPr lang="fr-FR" dirty="0"/>
                    </a:p>
                  </a:txBody>
                  <a:tcPr/>
                </a:tc>
                <a:tc>
                  <a:txBody>
                    <a:bodyPr/>
                    <a:lstStyle/>
                    <a:p>
                      <a:r>
                        <a:rPr lang="fr-FR" sz="2000" dirty="0">
                          <a:solidFill>
                            <a:schemeClr val="tx1"/>
                          </a:solidFill>
                        </a:rPr>
                        <a:t>Non Renseigné (vide)</a:t>
                      </a:r>
                    </a:p>
                  </a:txBody>
                  <a:tcPr/>
                </a:tc>
                <a:tc>
                  <a:txBody>
                    <a:bodyPr/>
                    <a:lstStyle/>
                    <a:p>
                      <a:pPr algn="r" fontAlgn="b"/>
                      <a:r>
                        <a:rPr lang="en-US" sz="2000" kern="1200" baseline="0" dirty="0">
                          <a:solidFill>
                            <a:schemeClr val="tx1"/>
                          </a:solidFill>
                          <a:latin typeface="+mn-lt"/>
                          <a:ea typeface="+mn-ea"/>
                          <a:cs typeface="+mn-cs"/>
                        </a:rPr>
                        <a:t>135</a:t>
                      </a:r>
                    </a:p>
                  </a:txBody>
                  <a:tcPr marL="5443" marT="5443" marB="0" anchor="b"/>
                </a:tc>
                <a:tc>
                  <a:txBody>
                    <a:bodyPr/>
                    <a:lstStyle/>
                    <a:p>
                      <a:pPr algn="r" fontAlgn="b"/>
                      <a:r>
                        <a:rPr lang="en-US" sz="2000" kern="1200" baseline="0" dirty="0">
                          <a:solidFill>
                            <a:schemeClr val="tx1"/>
                          </a:solidFill>
                          <a:latin typeface="+mn-lt"/>
                          <a:ea typeface="+mn-ea"/>
                          <a:cs typeface="+mn-cs"/>
                        </a:rPr>
                        <a:t>28%</a:t>
                      </a:r>
                    </a:p>
                  </a:txBody>
                  <a:tcPr marL="5443" marT="5443" marB="0" anchor="b"/>
                </a:tc>
                <a:extLst>
                  <a:ext uri="{0D108BD9-81ED-4DB2-BD59-A6C34878D82A}">
                    <a16:rowId xmlns:a16="http://schemas.microsoft.com/office/drawing/2014/main" val="531353373"/>
                  </a:ext>
                </a:extLst>
              </a:tr>
              <a:tr h="570672">
                <a:tc vMerge="1">
                  <a:txBody>
                    <a:bodyPr/>
                    <a:lstStyle/>
                    <a:p>
                      <a:endParaRPr lang="fr-FR" dirty="0"/>
                    </a:p>
                  </a:txBody>
                  <a:tcPr/>
                </a:tc>
                <a:tc>
                  <a:txBody>
                    <a:bodyPr/>
                    <a:lstStyle/>
                    <a:p>
                      <a:r>
                        <a:rPr lang="fr-FR" sz="2000" b="1" dirty="0">
                          <a:solidFill>
                            <a:schemeClr val="tx1"/>
                          </a:solidFill>
                        </a:rPr>
                        <a:t>Total </a:t>
                      </a:r>
                    </a:p>
                  </a:txBody>
                  <a:tcPr>
                    <a:lnB w="38100" cap="flat" cmpd="sng" algn="ctr">
                      <a:solidFill>
                        <a:schemeClr val="tx1"/>
                      </a:solidFill>
                      <a:prstDash val="solid"/>
                      <a:round/>
                      <a:headEnd type="none" w="med" len="med"/>
                      <a:tailEnd type="none" w="med" len="med"/>
                    </a:lnB>
                  </a:tcPr>
                </a:tc>
                <a:tc>
                  <a:txBody>
                    <a:bodyPr/>
                    <a:lstStyle/>
                    <a:p>
                      <a:pPr algn="r" fontAlgn="b"/>
                      <a:r>
                        <a:rPr lang="en-US" sz="2000" b="1" kern="1200" baseline="0" dirty="0">
                          <a:solidFill>
                            <a:schemeClr val="tx1"/>
                          </a:solidFill>
                          <a:latin typeface="+mn-lt"/>
                          <a:ea typeface="+mn-ea"/>
                          <a:cs typeface="+mn-cs"/>
                        </a:rPr>
                        <a:t>480</a:t>
                      </a:r>
                    </a:p>
                  </a:txBody>
                  <a:tcPr marL="5443" marT="5443" marB="0" anchor="b">
                    <a:lnB w="38100" cap="flat" cmpd="sng" algn="ctr">
                      <a:solidFill>
                        <a:schemeClr val="tx1"/>
                      </a:solidFill>
                      <a:prstDash val="solid"/>
                      <a:round/>
                      <a:headEnd type="none" w="med" len="med"/>
                      <a:tailEnd type="none" w="med" len="med"/>
                    </a:lnB>
                  </a:tcPr>
                </a:tc>
                <a:tc>
                  <a:txBody>
                    <a:bodyPr/>
                    <a:lstStyle/>
                    <a:p>
                      <a:pPr algn="r" fontAlgn="b"/>
                      <a:r>
                        <a:rPr lang="en-US" sz="2000" b="1" kern="1200" baseline="0" dirty="0">
                          <a:solidFill>
                            <a:schemeClr val="tx1"/>
                          </a:solidFill>
                          <a:latin typeface="+mn-lt"/>
                          <a:ea typeface="+mn-ea"/>
                          <a:cs typeface="+mn-cs"/>
                        </a:rPr>
                        <a:t>100%</a:t>
                      </a:r>
                    </a:p>
                  </a:txBody>
                  <a:tcPr marL="5443" marT="5443" marB="0" anchor="b">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4557826"/>
                  </a:ext>
                </a:extLst>
              </a:tr>
            </a:tbl>
          </a:graphicData>
        </a:graphic>
      </p:graphicFrame>
    </p:spTree>
    <p:extLst>
      <p:ext uri="{BB962C8B-B14F-4D97-AF65-F5344CB8AC3E}">
        <p14:creationId xmlns:p14="http://schemas.microsoft.com/office/powerpoint/2010/main" val="607010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8757" y="137695"/>
            <a:ext cx="11662609" cy="872072"/>
          </a:xfrm>
        </p:spPr>
        <p:txBody>
          <a:bodyPr>
            <a:normAutofit fontScale="90000"/>
          </a:bodyPr>
          <a:lstStyle/>
          <a:p>
            <a:r>
              <a:rPr lang="fr-FR" dirty="0" smtClean="0"/>
              <a:t> </a:t>
            </a:r>
            <a:r>
              <a:rPr lang="fr-FR" dirty="0" err="1"/>
              <a:t>План</a:t>
            </a:r>
            <a:r>
              <a:rPr lang="fr-FR" dirty="0"/>
              <a:t> </a:t>
            </a:r>
            <a:r>
              <a:rPr lang="fr-FR" dirty="0" err="1"/>
              <a:t>презентации</a:t>
            </a:r>
            <a:r>
              <a:rPr lang="fr-FR" dirty="0"/>
              <a:t/>
            </a:r>
            <a:br>
              <a:rPr lang="fr-FR" dirty="0"/>
            </a:br>
            <a:endParaRPr lang="fr-FR" dirty="0"/>
          </a:p>
        </p:txBody>
      </p:sp>
      <p:sp>
        <p:nvSpPr>
          <p:cNvPr id="3" name="Espace réservé du contenu 2"/>
          <p:cNvSpPr>
            <a:spLocks noGrp="1"/>
          </p:cNvSpPr>
          <p:nvPr>
            <p:ph idx="1"/>
          </p:nvPr>
        </p:nvSpPr>
        <p:spPr>
          <a:xfrm>
            <a:off x="165100" y="711200"/>
            <a:ext cx="11786267" cy="5994400"/>
          </a:xfrm>
        </p:spPr>
        <p:txBody>
          <a:bodyPr>
            <a:normAutofit/>
          </a:bodyPr>
          <a:lstStyle/>
          <a:p>
            <a:pPr marL="0" indent="0">
              <a:buNone/>
            </a:pPr>
            <a:endParaRPr lang="fr-FR" dirty="0"/>
          </a:p>
          <a:p>
            <a:pPr marL="0" indent="0">
              <a:buNone/>
            </a:pPr>
            <a:r>
              <a:rPr lang="fr-FR" dirty="0" smtClean="0"/>
              <a:t>1- </a:t>
            </a:r>
            <a:r>
              <a:rPr lang="fr-FR" sz="3200" dirty="0" err="1" smtClean="0"/>
              <a:t>Предыстория</a:t>
            </a:r>
            <a:r>
              <a:rPr lang="fr-FR" sz="3200" dirty="0" smtClean="0"/>
              <a:t> </a:t>
            </a:r>
            <a:r>
              <a:rPr lang="fr-FR" sz="3200" dirty="0" err="1"/>
              <a:t>и</a:t>
            </a:r>
            <a:r>
              <a:rPr lang="fr-FR" sz="3200" dirty="0"/>
              <a:t> </a:t>
            </a:r>
            <a:r>
              <a:rPr lang="fr-FR" sz="3200" dirty="0" err="1"/>
              <a:t>обоснование</a:t>
            </a:r>
            <a:endParaRPr lang="fr-FR" sz="3200" dirty="0"/>
          </a:p>
          <a:p>
            <a:pPr marL="0" indent="0">
              <a:buNone/>
            </a:pPr>
            <a:r>
              <a:rPr lang="fr-FR" sz="3200" dirty="0" smtClean="0"/>
              <a:t>2 - </a:t>
            </a:r>
            <a:r>
              <a:rPr lang="fr-FR" sz="3200" dirty="0" err="1" smtClean="0"/>
              <a:t>цели</a:t>
            </a:r>
            <a:endParaRPr lang="fr-FR" sz="3200" dirty="0"/>
          </a:p>
          <a:p>
            <a:pPr marL="0" indent="0">
              <a:buNone/>
            </a:pPr>
            <a:r>
              <a:rPr lang="fr-FR" sz="3200" dirty="0" smtClean="0"/>
              <a:t>3 - </a:t>
            </a:r>
            <a:r>
              <a:rPr lang="fr-FR" sz="3200" dirty="0" err="1" smtClean="0"/>
              <a:t>методология</a:t>
            </a:r>
            <a:endParaRPr lang="fr-FR" sz="3200" dirty="0"/>
          </a:p>
          <a:p>
            <a:pPr marL="0" indent="0">
              <a:buNone/>
            </a:pPr>
            <a:r>
              <a:rPr lang="fr-FR" sz="3200" dirty="0" smtClean="0"/>
              <a:t>4 - </a:t>
            </a:r>
            <a:r>
              <a:rPr lang="fr-FR" sz="3200" dirty="0" err="1" smtClean="0"/>
              <a:t>результаты</a:t>
            </a:r>
            <a:endParaRPr lang="fr-FR" sz="3200" dirty="0"/>
          </a:p>
          <a:p>
            <a:pPr marL="0" indent="0">
              <a:buNone/>
            </a:pPr>
            <a:r>
              <a:rPr lang="fr-FR" sz="3200" dirty="0" smtClean="0"/>
              <a:t>5 - </a:t>
            </a:r>
            <a:r>
              <a:rPr lang="fr-FR" sz="3200" dirty="0" err="1" smtClean="0"/>
              <a:t>заключение</a:t>
            </a:r>
            <a:endParaRPr lang="fr-FR" sz="3200" dirty="0"/>
          </a:p>
          <a:p>
            <a:pPr marL="0" indent="0">
              <a:buNone/>
            </a:pPr>
            <a:r>
              <a:rPr lang="fr-FR" sz="3200" dirty="0" smtClean="0"/>
              <a:t>6 - </a:t>
            </a:r>
            <a:r>
              <a:rPr lang="fr-FR" sz="3200" dirty="0" err="1" smtClean="0"/>
              <a:t>рекомендации</a:t>
            </a:r>
            <a:endParaRPr lang="fr-FR" sz="3200" dirty="0"/>
          </a:p>
          <a:p>
            <a:pPr marL="514350" indent="-514350">
              <a:buFont typeface="+mj-lt"/>
              <a:buAutoNum type="arabicPeriod"/>
            </a:pPr>
            <a:endParaRPr lang="fr-FR" dirty="0"/>
          </a:p>
        </p:txBody>
      </p:sp>
    </p:spTree>
    <p:extLst>
      <p:ext uri="{BB962C8B-B14F-4D97-AF65-F5344CB8AC3E}">
        <p14:creationId xmlns:p14="http://schemas.microsoft.com/office/powerpoint/2010/main" val="7135664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218" y="152400"/>
            <a:ext cx="11166764" cy="673773"/>
          </a:xfrm>
        </p:spPr>
        <p:txBody>
          <a:bodyPr>
            <a:normAutofit fontScale="90000"/>
          </a:bodyPr>
          <a:lstStyle/>
          <a:p>
            <a:r>
              <a:rPr lang="fr-FR" dirty="0"/>
              <a:t>10. </a:t>
            </a:r>
            <a:r>
              <a:rPr lang="fr-FR" dirty="0" err="1"/>
              <a:t>Проблема</a:t>
            </a:r>
            <a:r>
              <a:rPr lang="fr-FR" dirty="0"/>
              <a:t> </a:t>
            </a:r>
            <a:r>
              <a:rPr lang="fr-FR" dirty="0" err="1"/>
              <a:t>смертности</a:t>
            </a:r>
            <a:r>
              <a:rPr lang="fr-FR" dirty="0"/>
              <a:t> </a:t>
            </a:r>
            <a:r>
              <a:rPr lang="fr-FR" dirty="0" err="1"/>
              <a:t>от</a:t>
            </a:r>
            <a:r>
              <a:rPr lang="fr-FR" dirty="0"/>
              <a:t> </a:t>
            </a:r>
            <a:r>
              <a:rPr lang="fr-FR" dirty="0" err="1"/>
              <a:t>кори</a:t>
            </a:r>
            <a:r>
              <a:rPr lang="fr-FR" dirty="0"/>
              <a:t/>
            </a:r>
            <a:br>
              <a:rPr lang="fr-FR" dirty="0"/>
            </a:br>
            <a:endParaRPr lang="fr-FR" dirty="0"/>
          </a:p>
        </p:txBody>
      </p:sp>
      <p:sp>
        <p:nvSpPr>
          <p:cNvPr id="3" name="Espace réservé du contenu 2"/>
          <p:cNvSpPr>
            <a:spLocks noGrp="1"/>
          </p:cNvSpPr>
          <p:nvPr>
            <p:ph idx="1"/>
          </p:nvPr>
        </p:nvSpPr>
        <p:spPr>
          <a:xfrm>
            <a:off x="229532" y="627279"/>
            <a:ext cx="11782668" cy="6119800"/>
          </a:xfrm>
        </p:spPr>
        <p:txBody>
          <a:bodyPr>
            <a:noAutofit/>
          </a:bodyPr>
          <a:lstStyle/>
          <a:p>
            <a:r>
              <a:rPr lang="fr-FR" sz="3200" dirty="0" smtClean="0"/>
              <a:t> </a:t>
            </a:r>
            <a:r>
              <a:rPr lang="fr-FR" sz="3200" dirty="0" err="1"/>
              <a:t>В</a:t>
            </a:r>
            <a:r>
              <a:rPr lang="fr-FR" sz="3200" dirty="0"/>
              <a:t> DPLM SAP </a:t>
            </a:r>
            <a:r>
              <a:rPr lang="fr-FR" sz="3200" dirty="0" err="1"/>
              <a:t>существует</a:t>
            </a:r>
            <a:r>
              <a:rPr lang="fr-FR" sz="3200" dirty="0"/>
              <a:t> 4 </a:t>
            </a:r>
            <a:r>
              <a:rPr lang="fr-FR" sz="3200" dirty="0" err="1"/>
              <a:t>случая</a:t>
            </a:r>
            <a:r>
              <a:rPr lang="fr-FR" sz="3200" dirty="0"/>
              <a:t> </a:t>
            </a:r>
            <a:r>
              <a:rPr lang="fr-FR" sz="3200" dirty="0" err="1"/>
              <a:t>смерти</a:t>
            </a:r>
            <a:r>
              <a:rPr lang="fr-FR" sz="3200" dirty="0"/>
              <a:t> </a:t>
            </a:r>
            <a:r>
              <a:rPr lang="fr-FR" sz="3200" dirty="0" err="1"/>
              <a:t>от</a:t>
            </a:r>
            <a:r>
              <a:rPr lang="fr-FR" sz="3200" dirty="0"/>
              <a:t> </a:t>
            </a:r>
            <a:r>
              <a:rPr lang="fr-FR" sz="3200" dirty="0" err="1"/>
              <a:t>кори</a:t>
            </a:r>
            <a:r>
              <a:rPr lang="fr-FR" sz="3200" dirty="0"/>
              <a:t>.</a:t>
            </a:r>
          </a:p>
          <a:p>
            <a:r>
              <a:rPr lang="fr-FR" sz="3200" dirty="0" err="1"/>
              <a:t>Расследования</a:t>
            </a:r>
            <a:r>
              <a:rPr lang="fr-FR" sz="3200" dirty="0"/>
              <a:t> </a:t>
            </a:r>
            <a:r>
              <a:rPr lang="fr-FR" sz="3200" dirty="0" err="1"/>
              <a:t>в</a:t>
            </a:r>
            <a:r>
              <a:rPr lang="fr-FR" sz="3200" dirty="0"/>
              <a:t> </a:t>
            </a:r>
            <a:r>
              <a:rPr lang="fr-FR" sz="3200" dirty="0" err="1"/>
              <a:t>большинстве</a:t>
            </a:r>
            <a:r>
              <a:rPr lang="fr-FR" sz="3200" dirty="0"/>
              <a:t> </a:t>
            </a:r>
            <a:r>
              <a:rPr lang="fr-FR" sz="3200" dirty="0" err="1"/>
              <a:t>префектур</a:t>
            </a:r>
            <a:r>
              <a:rPr lang="fr-FR" sz="3200" dirty="0"/>
              <a:t> </a:t>
            </a:r>
            <a:r>
              <a:rPr lang="fr-FR" sz="3200" dirty="0" err="1"/>
              <a:t>в</a:t>
            </a:r>
            <a:r>
              <a:rPr lang="fr-FR" sz="3200" dirty="0"/>
              <a:t> </a:t>
            </a:r>
            <a:r>
              <a:rPr lang="fr-FR" sz="3200" dirty="0" err="1"/>
              <a:t>эпидемии</a:t>
            </a:r>
            <a:r>
              <a:rPr lang="fr-FR" sz="3200" dirty="0"/>
              <a:t> </a:t>
            </a:r>
            <a:r>
              <a:rPr lang="fr-FR" sz="3200" dirty="0" err="1"/>
              <a:t>сообщают</a:t>
            </a:r>
            <a:r>
              <a:rPr lang="fr-FR" sz="3200" dirty="0"/>
              <a:t> </a:t>
            </a:r>
            <a:r>
              <a:rPr lang="fr-FR" sz="3200" dirty="0" err="1"/>
              <a:t>о</a:t>
            </a:r>
            <a:r>
              <a:rPr lang="fr-FR" sz="3200" dirty="0"/>
              <a:t> </a:t>
            </a:r>
            <a:r>
              <a:rPr lang="fr-FR" sz="3200" dirty="0" err="1"/>
              <a:t>случаях</a:t>
            </a:r>
            <a:r>
              <a:rPr lang="fr-FR" sz="3200" dirty="0"/>
              <a:t> </a:t>
            </a:r>
            <a:r>
              <a:rPr lang="fr-FR" sz="3200" dirty="0" err="1"/>
              <a:t>смерти</a:t>
            </a:r>
            <a:r>
              <a:rPr lang="fr-FR" sz="3200" dirty="0"/>
              <a:t> (</a:t>
            </a:r>
            <a:r>
              <a:rPr lang="fr-FR" sz="3200" dirty="0" err="1"/>
              <a:t>Гауаль</a:t>
            </a:r>
            <a:r>
              <a:rPr lang="fr-FR" sz="3200" dirty="0"/>
              <a:t>, </a:t>
            </a:r>
            <a:r>
              <a:rPr lang="fr-FR" sz="3200" dirty="0" err="1"/>
              <a:t>Дубрека</a:t>
            </a:r>
            <a:r>
              <a:rPr lang="fr-FR" sz="3200" dirty="0"/>
              <a:t>, </a:t>
            </a:r>
            <a:r>
              <a:rPr lang="fr-FR" sz="3200" dirty="0" err="1"/>
              <a:t>Киндия</a:t>
            </a:r>
            <a:r>
              <a:rPr lang="fr-FR" sz="3200" dirty="0"/>
              <a:t>, </a:t>
            </a:r>
            <a:r>
              <a:rPr lang="fr-FR" sz="3200" dirty="0" err="1"/>
              <a:t>Пита</a:t>
            </a:r>
            <a:r>
              <a:rPr lang="fr-FR" sz="3200" dirty="0"/>
              <a:t>, ...). </a:t>
            </a:r>
            <a:r>
              <a:rPr lang="fr-FR" sz="3200" dirty="0" err="1"/>
              <a:t>Эти</a:t>
            </a:r>
            <a:r>
              <a:rPr lang="fr-FR" sz="3200" dirty="0"/>
              <a:t> </a:t>
            </a:r>
            <a:r>
              <a:rPr lang="fr-FR" sz="3200" dirty="0" err="1"/>
              <a:t>смерти</a:t>
            </a:r>
            <a:r>
              <a:rPr lang="fr-FR" sz="3200" dirty="0"/>
              <a:t> </a:t>
            </a:r>
            <a:r>
              <a:rPr lang="fr-FR" sz="3200" dirty="0" err="1"/>
              <a:t>не</a:t>
            </a:r>
            <a:r>
              <a:rPr lang="fr-FR" sz="3200" dirty="0"/>
              <a:t> </a:t>
            </a:r>
            <a:r>
              <a:rPr lang="fr-FR" sz="3200" dirty="0" err="1"/>
              <a:t>регистрируются</a:t>
            </a:r>
            <a:r>
              <a:rPr lang="fr-FR" sz="3200" dirty="0"/>
              <a:t> </a:t>
            </a:r>
            <a:r>
              <a:rPr lang="fr-FR" sz="3200" dirty="0" err="1"/>
              <a:t>в</a:t>
            </a:r>
            <a:r>
              <a:rPr lang="fr-FR" sz="3200" dirty="0"/>
              <a:t> SAP </a:t>
            </a:r>
            <a:r>
              <a:rPr lang="fr-FR" sz="3200" dirty="0" err="1"/>
              <a:t>по</a:t>
            </a:r>
            <a:r>
              <a:rPr lang="fr-FR" sz="3200" dirty="0"/>
              <a:t> </a:t>
            </a:r>
            <a:r>
              <a:rPr lang="fr-FR" sz="3200" dirty="0" err="1"/>
              <a:t>нескольким</a:t>
            </a:r>
            <a:r>
              <a:rPr lang="fr-FR" sz="3200" dirty="0"/>
              <a:t> </a:t>
            </a:r>
            <a:r>
              <a:rPr lang="fr-FR" sz="3200" dirty="0" err="1"/>
              <a:t>причинам</a:t>
            </a:r>
            <a:r>
              <a:rPr lang="fr-FR" sz="3200" dirty="0"/>
              <a:t>:</a:t>
            </a:r>
          </a:p>
          <a:p>
            <a:r>
              <a:rPr lang="fr-FR" sz="3200" dirty="0" err="1"/>
              <a:t>Большинство</a:t>
            </a:r>
            <a:r>
              <a:rPr lang="fr-FR" sz="3200" dirty="0"/>
              <a:t> </a:t>
            </a:r>
            <a:r>
              <a:rPr lang="fr-FR" sz="3200" dirty="0" err="1"/>
              <a:t>из</a:t>
            </a:r>
            <a:r>
              <a:rPr lang="fr-FR" sz="3200" dirty="0"/>
              <a:t> </a:t>
            </a:r>
            <a:r>
              <a:rPr lang="fr-FR" sz="3200" dirty="0" err="1"/>
              <a:t>этих</a:t>
            </a:r>
            <a:r>
              <a:rPr lang="fr-FR" sz="3200" dirty="0"/>
              <a:t> </a:t>
            </a:r>
            <a:r>
              <a:rPr lang="fr-FR" sz="3200" dirty="0" err="1"/>
              <a:t>смертей</a:t>
            </a:r>
            <a:r>
              <a:rPr lang="fr-FR" sz="3200" dirty="0"/>
              <a:t> </a:t>
            </a:r>
            <a:r>
              <a:rPr lang="fr-FR" sz="3200" dirty="0" err="1"/>
              <a:t>происходят</a:t>
            </a:r>
            <a:r>
              <a:rPr lang="fr-FR" sz="3200" dirty="0"/>
              <a:t> </a:t>
            </a:r>
            <a:r>
              <a:rPr lang="fr-FR" sz="3200" dirty="0" err="1"/>
              <a:t>в</a:t>
            </a:r>
            <a:r>
              <a:rPr lang="fr-FR" sz="3200" dirty="0"/>
              <a:t> </a:t>
            </a:r>
            <a:r>
              <a:rPr lang="fr-FR" sz="3200" dirty="0" err="1"/>
              <a:t>сообществе</a:t>
            </a:r>
            <a:r>
              <a:rPr lang="fr-FR" sz="3200" dirty="0"/>
              <a:t>, </a:t>
            </a:r>
            <a:r>
              <a:rPr lang="fr-FR" sz="3200" dirty="0" err="1"/>
              <a:t>и</a:t>
            </a:r>
            <a:r>
              <a:rPr lang="fr-FR" sz="3200" dirty="0"/>
              <a:t> </a:t>
            </a:r>
            <a:r>
              <a:rPr lang="fr-FR" sz="3200" dirty="0" err="1"/>
              <a:t>иногда</a:t>
            </a:r>
            <a:r>
              <a:rPr lang="fr-FR" sz="3200" dirty="0"/>
              <a:t> </a:t>
            </a:r>
            <a:r>
              <a:rPr lang="fr-FR" sz="3200" dirty="0" err="1"/>
              <a:t>нет</a:t>
            </a:r>
            <a:r>
              <a:rPr lang="fr-FR" sz="3200" dirty="0"/>
              <a:t> </a:t>
            </a:r>
            <a:r>
              <a:rPr lang="fr-FR" sz="3200" dirty="0" err="1"/>
              <a:t>расследования</a:t>
            </a:r>
            <a:r>
              <a:rPr lang="fr-FR" sz="3200" dirty="0"/>
              <a:t>, </a:t>
            </a:r>
            <a:r>
              <a:rPr lang="fr-FR" sz="3200" dirty="0" err="1"/>
              <a:t>чтобы</a:t>
            </a:r>
            <a:r>
              <a:rPr lang="fr-FR" sz="3200" dirty="0"/>
              <a:t> </a:t>
            </a:r>
            <a:r>
              <a:rPr lang="fr-FR" sz="3200" dirty="0" err="1"/>
              <a:t>установить</a:t>
            </a:r>
            <a:r>
              <a:rPr lang="fr-FR" sz="3200" dirty="0"/>
              <a:t> </a:t>
            </a:r>
            <a:r>
              <a:rPr lang="fr-FR" sz="3200" dirty="0" err="1"/>
              <a:t>связь</a:t>
            </a:r>
            <a:r>
              <a:rPr lang="fr-FR" sz="3200" dirty="0"/>
              <a:t> </a:t>
            </a:r>
            <a:r>
              <a:rPr lang="fr-FR" sz="3200" dirty="0" err="1"/>
              <a:t>с</a:t>
            </a:r>
            <a:r>
              <a:rPr lang="fr-FR" sz="3200" dirty="0"/>
              <a:t> </a:t>
            </a:r>
            <a:r>
              <a:rPr lang="fr-FR" sz="3200" dirty="0" err="1"/>
              <a:t>причиной</a:t>
            </a:r>
            <a:r>
              <a:rPr lang="fr-FR" sz="3200" dirty="0"/>
              <a:t> </a:t>
            </a:r>
            <a:r>
              <a:rPr lang="fr-FR" sz="3200" dirty="0" err="1"/>
              <a:t>смерти</a:t>
            </a:r>
            <a:endParaRPr lang="fr-FR" sz="3200" dirty="0"/>
          </a:p>
          <a:p>
            <a:r>
              <a:rPr lang="fr-FR" sz="3200" dirty="0" err="1"/>
              <a:t>Отсутствие</a:t>
            </a:r>
            <a:r>
              <a:rPr lang="fr-FR" sz="3200" dirty="0"/>
              <a:t> </a:t>
            </a:r>
            <a:r>
              <a:rPr lang="fr-FR" sz="3200" dirty="0" err="1"/>
              <a:t>обновления</a:t>
            </a:r>
            <a:r>
              <a:rPr lang="fr-FR" sz="3200" dirty="0"/>
              <a:t> </a:t>
            </a:r>
            <a:r>
              <a:rPr lang="fr-FR" sz="3200" dirty="0" err="1"/>
              <a:t>данных</a:t>
            </a:r>
            <a:r>
              <a:rPr lang="fr-FR" sz="3200" dirty="0"/>
              <a:t> </a:t>
            </a:r>
            <a:r>
              <a:rPr lang="fr-FR" sz="3200" dirty="0" err="1"/>
              <a:t>за</a:t>
            </a:r>
            <a:r>
              <a:rPr lang="fr-FR" sz="3200" dirty="0"/>
              <a:t> </a:t>
            </a:r>
            <a:r>
              <a:rPr lang="fr-FR" sz="3200" dirty="0" err="1"/>
              <a:t>предыдущие</a:t>
            </a:r>
            <a:r>
              <a:rPr lang="fr-FR" sz="3200" dirty="0"/>
              <a:t> </a:t>
            </a:r>
            <a:r>
              <a:rPr lang="fr-FR" sz="3200" dirty="0" err="1"/>
              <a:t>недели</a:t>
            </a:r>
            <a:endParaRPr lang="fr-FR" sz="3200" dirty="0"/>
          </a:p>
          <a:p>
            <a:r>
              <a:rPr lang="fr-FR" sz="3200" dirty="0" err="1"/>
              <a:t>Устная</a:t>
            </a:r>
            <a:r>
              <a:rPr lang="fr-FR" sz="3200" dirty="0"/>
              <a:t> </a:t>
            </a:r>
            <a:r>
              <a:rPr lang="fr-FR" sz="3200" dirty="0" err="1"/>
              <a:t>передача</a:t>
            </a:r>
            <a:r>
              <a:rPr lang="fr-FR" sz="3200" dirty="0"/>
              <a:t> </a:t>
            </a:r>
            <a:r>
              <a:rPr lang="fr-FR" sz="3200" dirty="0" err="1"/>
              <a:t>данных</a:t>
            </a:r>
            <a:endParaRPr lang="fr-FR" sz="3200" dirty="0"/>
          </a:p>
          <a:p>
            <a:pPr marL="0" indent="0" algn="just">
              <a:buNone/>
            </a:pPr>
            <a:endParaRPr lang="fr-FR" sz="3200" dirty="0"/>
          </a:p>
          <a:p>
            <a:pPr algn="just">
              <a:buFontTx/>
              <a:buChar char="-"/>
            </a:pPr>
            <a:endParaRPr lang="fr-FR" sz="3200" dirty="0"/>
          </a:p>
          <a:p>
            <a:pPr algn="just">
              <a:buFontTx/>
              <a:buChar char="-"/>
            </a:pPr>
            <a:endParaRPr lang="fr-FR" sz="3200" dirty="0"/>
          </a:p>
        </p:txBody>
      </p:sp>
    </p:spTree>
    <p:extLst>
      <p:ext uri="{BB962C8B-B14F-4D97-AF65-F5344CB8AC3E}">
        <p14:creationId xmlns:p14="http://schemas.microsoft.com/office/powerpoint/2010/main" val="8760216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 y="342900"/>
            <a:ext cx="12191999" cy="541814"/>
          </a:xfrm>
          <a:prstGeom prst="rect">
            <a:avLst/>
          </a:prstGeom>
        </p:spPr>
        <p:txBody>
          <a:bodyPr anchor="ctr"/>
          <a:lstStyle>
            <a:lvl1pPr algn="ctr" defTabSz="914400" rtl="0" eaLnBrk="1" latinLnBrk="0" hangingPunct="1">
              <a:spcBef>
                <a:spcPct val="0"/>
              </a:spcBef>
              <a:buNone/>
              <a:defRPr sz="6000" kern="1200" spc="-100" baseline="0">
                <a:solidFill>
                  <a:schemeClr val="tx2"/>
                </a:solidFill>
                <a:latin typeface="+mj-lt"/>
                <a:ea typeface="+mj-ea"/>
                <a:cs typeface="+mj-cs"/>
              </a:defRPr>
            </a:lvl1pPr>
          </a:lstStyle>
          <a:p>
            <a:pPr fontAlgn="auto">
              <a:spcAft>
                <a:spcPts val="0"/>
              </a:spcAft>
              <a:defRPr/>
            </a:pPr>
            <a:r>
              <a:rPr lang="en-US" sz="2200" b="1" dirty="0">
                <a:latin typeface="+mn-lt"/>
              </a:rPr>
              <a:t>IV. Evolution des cas de Rougeole en Guinée de la S-01 à la </a:t>
            </a:r>
            <a:r>
              <a:rPr lang="en-US" sz="2200" b="1" dirty="0" smtClean="0">
                <a:latin typeface="+mn-lt"/>
              </a:rPr>
              <a:t>S-47 </a:t>
            </a:r>
            <a:r>
              <a:rPr lang="en-US" sz="2200" b="1" dirty="0">
                <a:latin typeface="+mn-lt"/>
              </a:rPr>
              <a:t>de 2017</a:t>
            </a:r>
          </a:p>
        </p:txBody>
      </p:sp>
      <p:graphicFrame>
        <p:nvGraphicFramePr>
          <p:cNvPr id="5" name="Graphique 4"/>
          <p:cNvGraphicFramePr>
            <a:graphicFrameLocks/>
          </p:cNvGraphicFramePr>
          <p:nvPr>
            <p:extLst>
              <p:ext uri="{D42A27DB-BD31-4B8C-83A1-F6EECF244321}">
                <p14:modId xmlns:p14="http://schemas.microsoft.com/office/powerpoint/2010/main" val="3485558617"/>
              </p:ext>
            </p:extLst>
          </p:nvPr>
        </p:nvGraphicFramePr>
        <p:xfrm>
          <a:off x="358706" y="884714"/>
          <a:ext cx="11475587" cy="56446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5546018"/>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5393"/>
            <a:ext cx="12192000" cy="552245"/>
          </a:xfrm>
        </p:spPr>
        <p:txBody>
          <a:bodyPr>
            <a:noAutofit/>
          </a:bodyPr>
          <a:lstStyle/>
          <a:p>
            <a:pPr algn="ctr" fontAlgn="auto">
              <a:spcAft>
                <a:spcPts val="0"/>
              </a:spcAft>
              <a:defRPr/>
            </a:pPr>
            <a:r>
              <a:rPr lang="fr-FR" sz="2400" b="1" dirty="0">
                <a:solidFill>
                  <a:schemeClr val="tx1"/>
                </a:solidFill>
              </a:rPr>
              <a:t>Evolution des préfectures en alerte et épidémie confirmée de rougeole les 4 dernières semaines </a:t>
            </a:r>
          </a:p>
        </p:txBody>
      </p:sp>
      <p:sp>
        <p:nvSpPr>
          <p:cNvPr id="22531"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fr-FR" altLang="fr-FR" dirty="0">
                <a:solidFill>
                  <a:srgbClr val="FFFFFF"/>
                </a:solidFill>
              </a:rPr>
              <a:t>RÉUNION STRATEGIQUE</a:t>
            </a:r>
          </a:p>
        </p:txBody>
      </p:sp>
      <p:sp>
        <p:nvSpPr>
          <p:cNvPr id="22532"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8F4B880C-1371-495C-9929-1AB8095F24EC}" type="slidenum">
              <a:rPr lang="fr-FR" altLang="fr-FR">
                <a:solidFill>
                  <a:srgbClr val="FFFFFF"/>
                </a:solidFill>
              </a:rPr>
              <a:pPr fontAlgn="base">
                <a:spcBef>
                  <a:spcPct val="0"/>
                </a:spcBef>
                <a:spcAft>
                  <a:spcPct val="0"/>
                </a:spcAft>
              </a:pPr>
              <a:t>22</a:t>
            </a:fld>
            <a:endParaRPr lang="fr-FR" altLang="fr-FR" dirty="0">
              <a:solidFill>
                <a:srgbClr val="FFFFFF"/>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7792" y="1106134"/>
            <a:ext cx="9177849" cy="5633872"/>
          </a:xfrm>
          <a:prstGeom prst="rect">
            <a:avLst/>
          </a:prstGeom>
        </p:spPr>
      </p:pic>
    </p:spTree>
    <p:extLst>
      <p:ext uri="{BB962C8B-B14F-4D97-AF65-F5344CB8AC3E}">
        <p14:creationId xmlns:p14="http://schemas.microsoft.com/office/powerpoint/2010/main" val="2773079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46" y="392114"/>
            <a:ext cx="11332704" cy="758825"/>
          </a:xfrm>
        </p:spPr>
        <p:txBody>
          <a:bodyPr>
            <a:noAutofit/>
          </a:bodyPr>
          <a:lstStyle/>
          <a:p>
            <a:pPr algn="ctr" fontAlgn="auto">
              <a:spcAft>
                <a:spcPts val="0"/>
              </a:spcAft>
              <a:defRPr/>
            </a:pPr>
            <a:r>
              <a:rPr lang="fr-FR" sz="2800" b="1" dirty="0">
                <a:solidFill>
                  <a:schemeClr val="tx1"/>
                </a:solidFill>
              </a:rPr>
              <a:t>Situation des préfectures en alerte et en épidémie confirmée de rougeole (S-</a:t>
            </a:r>
            <a:r>
              <a:rPr lang="en-US" sz="2800" b="1" dirty="0" smtClean="0">
                <a:solidFill>
                  <a:schemeClr val="tx1"/>
                </a:solidFill>
              </a:rPr>
              <a:t>44</a:t>
            </a:r>
            <a:r>
              <a:rPr lang="fr-FR" sz="2800" b="1" dirty="0" smtClean="0">
                <a:solidFill>
                  <a:schemeClr val="tx1"/>
                </a:solidFill>
              </a:rPr>
              <a:t> </a:t>
            </a:r>
            <a:r>
              <a:rPr lang="fr-FR" sz="2800" b="1" dirty="0">
                <a:solidFill>
                  <a:schemeClr val="tx1"/>
                </a:solidFill>
              </a:rPr>
              <a:t>à </a:t>
            </a:r>
            <a:r>
              <a:rPr lang="fr-FR" sz="2800" b="1" dirty="0" smtClean="0">
                <a:solidFill>
                  <a:schemeClr val="tx1"/>
                </a:solidFill>
              </a:rPr>
              <a:t>S-47)</a:t>
            </a:r>
            <a:endParaRPr lang="fr-FR" sz="2800" b="1" dirty="0">
              <a:solidFill>
                <a:schemeClr val="tx1"/>
              </a:solidFill>
            </a:endParaRPr>
          </a:p>
        </p:txBody>
      </p:sp>
      <p:sp>
        <p:nvSpPr>
          <p:cNvPr id="23555"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r>
              <a:rPr lang="fr-FR" altLang="fr-FR" dirty="0">
                <a:solidFill>
                  <a:srgbClr val="FFFFFF"/>
                </a:solidFill>
              </a:rPr>
              <a:t>RÉUNION STRATEGIQUE</a:t>
            </a:r>
          </a:p>
        </p:txBody>
      </p:sp>
      <p:sp>
        <p:nvSpPr>
          <p:cNvPr id="23556"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26449506-CD5C-4EA0-8099-C5478213EFEB}" type="slidenum">
              <a:rPr lang="fr-FR" altLang="fr-FR">
                <a:solidFill>
                  <a:srgbClr val="FFFFFF"/>
                </a:solidFill>
              </a:rPr>
              <a:pPr fontAlgn="base">
                <a:spcBef>
                  <a:spcPct val="0"/>
                </a:spcBef>
                <a:spcAft>
                  <a:spcPct val="0"/>
                </a:spcAft>
              </a:pPr>
              <a:t>23</a:t>
            </a:fld>
            <a:endParaRPr lang="fr-FR" altLang="fr-FR" dirty="0">
              <a:solidFill>
                <a:srgbClr val="FFFFFF"/>
              </a:solidFill>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143" y="1195797"/>
            <a:ext cx="9752474" cy="5477663"/>
          </a:xfrm>
          <a:prstGeom prst="rect">
            <a:avLst/>
          </a:prstGeom>
        </p:spPr>
      </p:pic>
    </p:spTree>
    <p:extLst>
      <p:ext uri="{BB962C8B-B14F-4D97-AF65-F5344CB8AC3E}">
        <p14:creationId xmlns:p14="http://schemas.microsoft.com/office/powerpoint/2010/main" val="904229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09582" y="342900"/>
            <a:ext cx="10972999" cy="649288"/>
          </a:xfrm>
          <a:prstGeom prst="rect">
            <a:avLst/>
          </a:prstGeom>
        </p:spPr>
        <p:txBody>
          <a:bodyPr anchor="ctr"/>
          <a:lstStyle>
            <a:lvl1pPr algn="ctr" defTabSz="914400" rtl="0" eaLnBrk="1" latinLnBrk="0" hangingPunct="1">
              <a:spcBef>
                <a:spcPct val="0"/>
              </a:spcBef>
              <a:buNone/>
              <a:defRPr sz="6000" kern="1200" spc="-100" baseline="0">
                <a:solidFill>
                  <a:schemeClr val="tx2"/>
                </a:solidFill>
                <a:latin typeface="+mj-lt"/>
                <a:ea typeface="+mj-ea"/>
                <a:cs typeface="+mj-cs"/>
              </a:defRPr>
            </a:lvl1pPr>
          </a:lstStyle>
          <a:p>
            <a:pPr fontAlgn="auto">
              <a:spcAft>
                <a:spcPts val="0"/>
              </a:spcAft>
              <a:defRPr/>
            </a:pPr>
            <a:r>
              <a:rPr lang="en-US" sz="2200" b="1" dirty="0">
                <a:latin typeface="+mn-lt"/>
              </a:rPr>
              <a:t>V. Evolution des cas de </a:t>
            </a:r>
            <a:r>
              <a:rPr lang="x-none" sz="2200" b="1" dirty="0">
                <a:latin typeface="+mn-lt"/>
              </a:rPr>
              <a:t>Rubéole</a:t>
            </a:r>
            <a:r>
              <a:rPr lang="en-US" sz="2200" b="1" dirty="0">
                <a:latin typeface="+mn-lt"/>
              </a:rPr>
              <a:t> en Guinée de la S-01 à la </a:t>
            </a:r>
            <a:r>
              <a:rPr lang="en-US" sz="2200" b="1" dirty="0" smtClean="0">
                <a:latin typeface="+mn-lt"/>
              </a:rPr>
              <a:t>S-46 </a:t>
            </a:r>
            <a:r>
              <a:rPr lang="en-US" sz="2200" b="1" dirty="0">
                <a:latin typeface="+mn-lt"/>
              </a:rPr>
              <a:t>de 2017</a:t>
            </a:r>
          </a:p>
        </p:txBody>
      </p:sp>
      <p:graphicFrame>
        <p:nvGraphicFramePr>
          <p:cNvPr id="4" name="Graphique 3"/>
          <p:cNvGraphicFramePr>
            <a:graphicFrameLocks/>
          </p:cNvGraphicFramePr>
          <p:nvPr>
            <p:extLst>
              <p:ext uri="{D42A27DB-BD31-4B8C-83A1-F6EECF244321}">
                <p14:modId xmlns:p14="http://schemas.microsoft.com/office/powerpoint/2010/main" val="3706333949"/>
              </p:ext>
            </p:extLst>
          </p:nvPr>
        </p:nvGraphicFramePr>
        <p:xfrm>
          <a:off x="509583" y="992188"/>
          <a:ext cx="11270755" cy="5465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6691963"/>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244792"/>
            <a:ext cx="10515600" cy="810873"/>
          </a:xfrm>
        </p:spPr>
        <p:txBody>
          <a:bodyPr>
            <a:normAutofit fontScale="90000"/>
          </a:bodyPr>
          <a:lstStyle/>
          <a:p>
            <a:r>
              <a:rPr lang="fr-FR" dirty="0" err="1"/>
              <a:t>Ограничения</a:t>
            </a:r>
            <a:r>
              <a:rPr lang="fr-FR" dirty="0"/>
              <a:t/>
            </a:r>
            <a:br>
              <a:rPr lang="fr-FR" dirty="0"/>
            </a:br>
            <a:endParaRPr lang="en-US" dirty="0"/>
          </a:p>
        </p:txBody>
      </p:sp>
      <p:sp>
        <p:nvSpPr>
          <p:cNvPr id="3" name="Content Placeholder 2"/>
          <p:cNvSpPr>
            <a:spLocks noGrp="1"/>
          </p:cNvSpPr>
          <p:nvPr>
            <p:ph idx="1"/>
          </p:nvPr>
        </p:nvSpPr>
        <p:spPr>
          <a:xfrm>
            <a:off x="342900" y="856772"/>
            <a:ext cx="11366500" cy="5320191"/>
          </a:xfrm>
        </p:spPr>
        <p:txBody>
          <a:bodyPr>
            <a:normAutofit/>
          </a:bodyPr>
          <a:lstStyle/>
          <a:p>
            <a:pPr marL="0" lvl="0" indent="0">
              <a:buNone/>
            </a:pPr>
            <a:endParaRPr lang="fr-FR" dirty="0" smtClean="0"/>
          </a:p>
          <a:p>
            <a:pPr lvl="1">
              <a:buFont typeface="Wingdings" panose="05000000000000000000" pitchFamily="2" charset="2"/>
              <a:buChar char="q"/>
            </a:pPr>
            <a:r>
              <a:rPr lang="fr-FR" dirty="0"/>
              <a:t> </a:t>
            </a:r>
            <a:r>
              <a:rPr lang="fr-FR" sz="3200" dirty="0" err="1"/>
              <a:t>Анализ</a:t>
            </a:r>
            <a:r>
              <a:rPr lang="fr-FR" sz="3200" dirty="0"/>
              <a:t> </a:t>
            </a:r>
            <a:r>
              <a:rPr lang="fr-FR" sz="3200" dirty="0" err="1"/>
              <a:t>ограничивается</a:t>
            </a:r>
            <a:r>
              <a:rPr lang="fr-FR" sz="3200" dirty="0"/>
              <a:t> </a:t>
            </a:r>
            <a:r>
              <a:rPr lang="fr-FR" sz="3200" dirty="0" err="1"/>
              <a:t>случаями</a:t>
            </a:r>
            <a:r>
              <a:rPr lang="fr-FR" sz="3200" dirty="0"/>
              <a:t>, </a:t>
            </a:r>
            <a:r>
              <a:rPr lang="fr-FR" sz="3200" dirty="0" err="1"/>
              <a:t>подтвержденными</a:t>
            </a:r>
            <a:r>
              <a:rPr lang="fr-FR" sz="3200" dirty="0"/>
              <a:t> </a:t>
            </a:r>
            <a:r>
              <a:rPr lang="fr-FR" sz="3200" dirty="0" err="1"/>
              <a:t>в</a:t>
            </a:r>
            <a:r>
              <a:rPr lang="fr-FR" sz="3200" dirty="0"/>
              <a:t> </a:t>
            </a:r>
            <a:r>
              <a:rPr lang="fr-FR" sz="3200" dirty="0" err="1" smtClean="0"/>
              <a:t>лаборатории</a:t>
            </a:r>
            <a:endParaRPr lang="fr-FR" sz="3200" dirty="0" smtClean="0">
              <a:latin typeface="Arial" panose="020B0604020202020204" pitchFamily="34" charset="0"/>
              <a:cs typeface="Arial" panose="020B0604020202020204" pitchFamily="34" charset="0"/>
            </a:endParaRPr>
          </a:p>
          <a:p>
            <a:pPr lvl="1">
              <a:buFont typeface="Wingdings" panose="05000000000000000000" pitchFamily="2" charset="2"/>
              <a:buChar char="q"/>
            </a:pPr>
            <a:r>
              <a:rPr lang="fr-FR" sz="3200" dirty="0" smtClean="0">
                <a:latin typeface="Arial" panose="020B0604020202020204" pitchFamily="34" charset="0"/>
                <a:cs typeface="Arial" panose="020B0604020202020204" pitchFamily="34" charset="0"/>
              </a:rPr>
              <a:t> </a:t>
            </a:r>
            <a:r>
              <a:rPr lang="fr-FR" sz="3200" dirty="0"/>
              <a:t> </a:t>
            </a:r>
            <a:r>
              <a:rPr lang="fr-FR" sz="3200" dirty="0" err="1"/>
              <a:t>Остановить</a:t>
            </a:r>
            <a:r>
              <a:rPr lang="fr-FR" sz="3200" dirty="0"/>
              <a:t> </a:t>
            </a:r>
            <a:r>
              <a:rPr lang="fr-FR" sz="3200" dirty="0" err="1"/>
              <a:t>лабораторные</a:t>
            </a:r>
            <a:r>
              <a:rPr lang="fr-FR" sz="3200" dirty="0"/>
              <a:t> </a:t>
            </a:r>
            <a:r>
              <a:rPr lang="fr-FR" sz="3200" dirty="0" err="1"/>
              <a:t>анализы</a:t>
            </a:r>
            <a:r>
              <a:rPr lang="fr-FR" sz="3200" dirty="0"/>
              <a:t> </a:t>
            </a:r>
            <a:r>
              <a:rPr lang="fr-FR" sz="3200" dirty="0" err="1"/>
              <a:t>в</a:t>
            </a:r>
            <a:r>
              <a:rPr lang="fr-FR" sz="3200" dirty="0"/>
              <a:t> </a:t>
            </a:r>
            <a:r>
              <a:rPr lang="fr-FR" sz="3200" dirty="0" err="1"/>
              <a:t>префектурах</a:t>
            </a:r>
            <a:r>
              <a:rPr lang="fr-FR" sz="3200" dirty="0"/>
              <a:t> </a:t>
            </a:r>
            <a:r>
              <a:rPr lang="fr-FR" sz="3200" dirty="0" err="1"/>
              <a:t>после</a:t>
            </a:r>
            <a:r>
              <a:rPr lang="fr-FR" sz="3200" dirty="0"/>
              <a:t> </a:t>
            </a:r>
            <a:r>
              <a:rPr lang="fr-FR" sz="3200" dirty="0" err="1"/>
              <a:t>пересечения</a:t>
            </a:r>
            <a:r>
              <a:rPr lang="fr-FR" sz="3200" dirty="0"/>
              <a:t> </a:t>
            </a:r>
            <a:r>
              <a:rPr lang="fr-FR" sz="3200" dirty="0" err="1"/>
              <a:t>эпидемического</a:t>
            </a:r>
            <a:r>
              <a:rPr lang="fr-FR" sz="3200" dirty="0"/>
              <a:t> </a:t>
            </a:r>
            <a:r>
              <a:rPr lang="fr-FR" sz="3200" dirty="0" err="1" smtClean="0"/>
              <a:t>порога</a:t>
            </a:r>
            <a:endParaRPr lang="fr-FR" sz="3200" dirty="0" smtClean="0">
              <a:latin typeface="Arial" panose="020B0604020202020204" pitchFamily="34" charset="0"/>
              <a:cs typeface="Arial" panose="020B0604020202020204" pitchFamily="34" charset="0"/>
            </a:endParaRPr>
          </a:p>
          <a:p>
            <a:pPr lvl="1">
              <a:buFont typeface="Wingdings" panose="05000000000000000000" pitchFamily="2" charset="2"/>
              <a:buChar char="q"/>
            </a:pPr>
            <a:r>
              <a:rPr lang="fr-FR" sz="3200" dirty="0" err="1"/>
              <a:t>Отсутствие</a:t>
            </a:r>
            <a:r>
              <a:rPr lang="fr-FR" sz="3200" dirty="0"/>
              <a:t> </a:t>
            </a:r>
            <a:r>
              <a:rPr lang="fr-FR" sz="3200" dirty="0" err="1"/>
              <a:t>результатов</a:t>
            </a:r>
            <a:r>
              <a:rPr lang="fr-FR" sz="3200" dirty="0"/>
              <a:t> </a:t>
            </a:r>
            <a:r>
              <a:rPr lang="fr-FR" sz="3200" dirty="0" err="1" smtClean="0"/>
              <a:t>краснухи</a:t>
            </a:r>
            <a:endParaRPr lang="fr-FR" sz="3200" dirty="0">
              <a:solidFill>
                <a:prstClr val="black"/>
              </a:solidFill>
              <a:latin typeface="Arial" panose="020B0604020202020204" pitchFamily="34" charset="0"/>
              <a:cs typeface="Arial" panose="020B0604020202020204" pitchFamily="34" charset="0"/>
            </a:endParaRPr>
          </a:p>
          <a:p>
            <a:pPr lvl="1">
              <a:buFont typeface="Wingdings" panose="05000000000000000000" pitchFamily="2" charset="2"/>
              <a:buChar char="q"/>
            </a:pPr>
            <a:r>
              <a:rPr lang="fr-FR" sz="3200" dirty="0">
                <a:solidFill>
                  <a:prstClr val="black"/>
                </a:solidFill>
                <a:latin typeface="Arial" panose="020B0604020202020204" pitchFamily="34" charset="0"/>
                <a:cs typeface="Arial" panose="020B0604020202020204" pitchFamily="34" charset="0"/>
              </a:rPr>
              <a:t> </a:t>
            </a:r>
            <a:r>
              <a:rPr lang="fr-FR" sz="3200" dirty="0" err="1"/>
              <a:t>Низкое</a:t>
            </a:r>
            <a:r>
              <a:rPr lang="fr-FR" sz="3200" dirty="0"/>
              <a:t> </a:t>
            </a:r>
            <a:r>
              <a:rPr lang="fr-FR" sz="3200" dirty="0" err="1"/>
              <a:t>общее</a:t>
            </a:r>
            <a:r>
              <a:rPr lang="fr-FR" sz="3200" dirty="0"/>
              <a:t> </a:t>
            </a:r>
            <a:r>
              <a:rPr lang="fr-FR" sz="3200" dirty="0" err="1"/>
              <a:t>количество</a:t>
            </a:r>
            <a:r>
              <a:rPr lang="fr-FR" sz="3200" dirty="0"/>
              <a:t> </a:t>
            </a:r>
            <a:r>
              <a:rPr lang="fr-FR" sz="3200" dirty="0" err="1"/>
              <a:t>проб</a:t>
            </a:r>
            <a:r>
              <a:rPr lang="fr-FR" sz="3200" dirty="0"/>
              <a:t>, </a:t>
            </a:r>
            <a:r>
              <a:rPr lang="fr-FR" sz="3200" dirty="0" err="1"/>
              <a:t>собранных</a:t>
            </a:r>
            <a:r>
              <a:rPr lang="fr-FR" sz="3200" dirty="0"/>
              <a:t> </a:t>
            </a:r>
            <a:r>
              <a:rPr lang="fr-FR" sz="3200" dirty="0" err="1"/>
              <a:t>и</a:t>
            </a:r>
            <a:r>
              <a:rPr lang="fr-FR" sz="3200" dirty="0"/>
              <a:t> </a:t>
            </a:r>
            <a:r>
              <a:rPr lang="fr-FR" sz="3200" dirty="0" err="1" smtClean="0"/>
              <a:t>проверенных</a:t>
            </a:r>
            <a:endParaRPr lang="fr-FR" sz="3200" dirty="0" smtClean="0">
              <a:solidFill>
                <a:prstClr val="black"/>
              </a:solidFill>
              <a:latin typeface="Arial" panose="020B0604020202020204" pitchFamily="34" charset="0"/>
              <a:cs typeface="Arial" panose="020B0604020202020204" pitchFamily="34" charset="0"/>
            </a:endParaRPr>
          </a:p>
          <a:p>
            <a:pPr lvl="1">
              <a:buFont typeface="Wingdings" panose="05000000000000000000" pitchFamily="2" charset="2"/>
              <a:buChar char="q"/>
            </a:pPr>
            <a:r>
              <a:rPr lang="fr-FR" sz="3200" dirty="0" err="1"/>
              <a:t>Географический</a:t>
            </a:r>
            <a:r>
              <a:rPr lang="fr-FR" sz="3200" dirty="0"/>
              <a:t> </a:t>
            </a:r>
            <a:r>
              <a:rPr lang="fr-FR" sz="3200" dirty="0" err="1"/>
              <a:t>предел</a:t>
            </a:r>
            <a:r>
              <a:rPr lang="fr-FR" sz="3200" dirty="0"/>
              <a:t> (</a:t>
            </a:r>
            <a:r>
              <a:rPr lang="fr-FR" sz="3200" dirty="0" err="1"/>
              <a:t>префектура</a:t>
            </a:r>
            <a:r>
              <a:rPr lang="fr-FR" sz="3200" dirty="0"/>
              <a:t>) </a:t>
            </a:r>
            <a:r>
              <a:rPr lang="fr-FR" sz="3200" dirty="0" err="1"/>
              <a:t>слишком</a:t>
            </a:r>
            <a:r>
              <a:rPr lang="fr-FR" sz="3200" dirty="0"/>
              <a:t> </a:t>
            </a:r>
            <a:r>
              <a:rPr lang="fr-FR" sz="3200" dirty="0" err="1"/>
              <a:t>широк</a:t>
            </a:r>
            <a:r>
              <a:rPr lang="fr-FR" sz="3200" dirty="0"/>
              <a:t> </a:t>
            </a:r>
            <a:r>
              <a:rPr lang="fr-FR" sz="3200" dirty="0" err="1"/>
              <a:t>для</a:t>
            </a:r>
            <a:r>
              <a:rPr lang="fr-FR" sz="3200" dirty="0"/>
              <a:t> </a:t>
            </a:r>
            <a:r>
              <a:rPr lang="fr-FR" sz="3200" dirty="0" err="1"/>
              <a:t>определения</a:t>
            </a:r>
            <a:r>
              <a:rPr lang="fr-FR" sz="3200" dirty="0"/>
              <a:t> </a:t>
            </a:r>
            <a:r>
              <a:rPr lang="fr-FR" sz="3200" dirty="0" err="1"/>
              <a:t>эпидемиологической</a:t>
            </a:r>
            <a:r>
              <a:rPr lang="fr-FR" sz="3200" dirty="0"/>
              <a:t> </a:t>
            </a:r>
            <a:r>
              <a:rPr lang="fr-FR" sz="3200" dirty="0" err="1"/>
              <a:t>связи</a:t>
            </a:r>
            <a:endParaRPr lang="fr-FR" sz="3200" dirty="0"/>
          </a:p>
          <a:p>
            <a:pPr lvl="1">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0659363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3200" y="342901"/>
            <a:ext cx="10515600" cy="660400"/>
          </a:xfrm>
        </p:spPr>
        <p:txBody>
          <a:bodyPr>
            <a:normAutofit fontScale="90000"/>
          </a:bodyPr>
          <a:lstStyle/>
          <a:p>
            <a:r>
              <a:rPr lang="fr-FR" dirty="0" smtClean="0"/>
              <a:t> </a:t>
            </a:r>
            <a:r>
              <a:rPr lang="fr-FR" dirty="0" err="1"/>
              <a:t>Резюме</a:t>
            </a:r>
            <a:r>
              <a:rPr lang="fr-FR" dirty="0"/>
              <a:t/>
            </a:r>
            <a:br>
              <a:rPr lang="fr-FR" dirty="0"/>
            </a:br>
            <a:r>
              <a:rPr lang="fr-FR" dirty="0" smtClean="0"/>
              <a:t>:</a:t>
            </a:r>
            <a:endParaRPr lang="fr-FR" dirty="0"/>
          </a:p>
        </p:txBody>
      </p:sp>
      <p:sp>
        <p:nvSpPr>
          <p:cNvPr id="3" name="Espace réservé du contenu 2"/>
          <p:cNvSpPr>
            <a:spLocks noGrp="1"/>
          </p:cNvSpPr>
          <p:nvPr>
            <p:ph idx="1"/>
          </p:nvPr>
        </p:nvSpPr>
        <p:spPr>
          <a:xfrm>
            <a:off x="190500" y="774700"/>
            <a:ext cx="11861800" cy="5788332"/>
          </a:xfrm>
        </p:spPr>
        <p:txBody>
          <a:bodyPr>
            <a:normAutofit/>
          </a:bodyPr>
          <a:lstStyle/>
          <a:p>
            <a:r>
              <a:rPr lang="fr-FR" dirty="0" err="1"/>
              <a:t>Подтвержденные</a:t>
            </a:r>
            <a:r>
              <a:rPr lang="fr-FR" dirty="0"/>
              <a:t> </a:t>
            </a:r>
            <a:r>
              <a:rPr lang="fr-FR" dirty="0" err="1"/>
              <a:t>случаи</a:t>
            </a:r>
            <a:r>
              <a:rPr lang="fr-FR" dirty="0"/>
              <a:t> </a:t>
            </a:r>
            <a:r>
              <a:rPr lang="fr-FR" dirty="0" err="1"/>
              <a:t>кори</a:t>
            </a:r>
            <a:r>
              <a:rPr lang="fr-FR" dirty="0"/>
              <a:t> </a:t>
            </a:r>
            <a:r>
              <a:rPr lang="fr-FR" dirty="0" err="1"/>
              <a:t>по-прежнему</a:t>
            </a:r>
            <a:r>
              <a:rPr lang="fr-FR" dirty="0"/>
              <a:t> </a:t>
            </a:r>
            <a:r>
              <a:rPr lang="fr-FR" dirty="0" err="1"/>
              <a:t>регистрируются</a:t>
            </a:r>
            <a:r>
              <a:rPr lang="fr-FR" dirty="0"/>
              <a:t>, </a:t>
            </a:r>
            <a:r>
              <a:rPr lang="fr-FR" dirty="0" err="1"/>
              <a:t>несмотря</a:t>
            </a:r>
            <a:r>
              <a:rPr lang="fr-FR" dirty="0"/>
              <a:t> </a:t>
            </a:r>
            <a:r>
              <a:rPr lang="fr-FR" dirty="0" err="1"/>
              <a:t>на</a:t>
            </a:r>
            <a:r>
              <a:rPr lang="fr-FR" dirty="0"/>
              <a:t> </a:t>
            </a:r>
            <a:r>
              <a:rPr lang="fr-FR" dirty="0" err="1"/>
              <a:t>догоняющую</a:t>
            </a:r>
            <a:r>
              <a:rPr lang="fr-FR" dirty="0"/>
              <a:t> </a:t>
            </a:r>
            <a:r>
              <a:rPr lang="fr-FR" dirty="0" err="1"/>
              <a:t>вакцинацию</a:t>
            </a:r>
            <a:r>
              <a:rPr lang="fr-FR" dirty="0"/>
              <a:t> </a:t>
            </a:r>
            <a:r>
              <a:rPr lang="fr-FR" dirty="0" err="1"/>
              <a:t>и</a:t>
            </a:r>
            <a:r>
              <a:rPr lang="fr-FR" dirty="0"/>
              <a:t> </a:t>
            </a:r>
            <a:r>
              <a:rPr lang="fr-FR" dirty="0" err="1"/>
              <a:t>кампании</a:t>
            </a:r>
            <a:r>
              <a:rPr lang="fr-FR" dirty="0"/>
              <a:t> </a:t>
            </a:r>
            <a:r>
              <a:rPr lang="fr-FR" dirty="0" err="1"/>
              <a:t>борьбы</a:t>
            </a:r>
            <a:r>
              <a:rPr lang="fr-FR" dirty="0"/>
              <a:t> </a:t>
            </a:r>
            <a:r>
              <a:rPr lang="fr-FR" dirty="0" err="1"/>
              <a:t>с</a:t>
            </a:r>
            <a:r>
              <a:rPr lang="fr-FR" dirty="0"/>
              <a:t> </a:t>
            </a:r>
            <a:r>
              <a:rPr lang="fr-FR" dirty="0" err="1"/>
              <a:t>ситуациями</a:t>
            </a:r>
            <a:r>
              <a:rPr lang="fr-FR" dirty="0"/>
              <a:t> </a:t>
            </a:r>
            <a:r>
              <a:rPr lang="fr-FR" dirty="0" err="1"/>
              <a:t>вокруг</a:t>
            </a:r>
            <a:r>
              <a:rPr lang="fr-FR" dirty="0"/>
              <a:t> </a:t>
            </a:r>
            <a:r>
              <a:rPr lang="fr-FR" dirty="0" err="1"/>
              <a:t>случаев</a:t>
            </a:r>
            <a:endParaRPr lang="fr-FR" dirty="0"/>
          </a:p>
          <a:p>
            <a:r>
              <a:rPr lang="fr-FR" dirty="0" err="1"/>
              <a:t>Эту</a:t>
            </a:r>
            <a:r>
              <a:rPr lang="fr-FR" dirty="0"/>
              <a:t> </a:t>
            </a:r>
            <a:r>
              <a:rPr lang="fr-FR" dirty="0" err="1"/>
              <a:t>эпидемию</a:t>
            </a:r>
            <a:r>
              <a:rPr lang="fr-FR" dirty="0"/>
              <a:t> </a:t>
            </a:r>
            <a:r>
              <a:rPr lang="fr-FR" dirty="0" err="1"/>
              <a:t>затронули</a:t>
            </a:r>
            <a:r>
              <a:rPr lang="fr-FR" dirty="0"/>
              <a:t> 17 </a:t>
            </a:r>
            <a:r>
              <a:rPr lang="fr-FR" dirty="0" err="1"/>
              <a:t>префектур</a:t>
            </a:r>
            <a:r>
              <a:rPr lang="fr-FR" dirty="0"/>
              <a:t> </a:t>
            </a:r>
            <a:r>
              <a:rPr lang="fr-FR" dirty="0" err="1"/>
              <a:t>страны</a:t>
            </a:r>
            <a:endParaRPr lang="fr-FR" dirty="0"/>
          </a:p>
          <a:p>
            <a:r>
              <a:rPr lang="fr-FR" dirty="0"/>
              <a:t>73% </a:t>
            </a:r>
            <a:r>
              <a:rPr lang="fr-FR" dirty="0" err="1"/>
              <a:t>детей</a:t>
            </a:r>
            <a:r>
              <a:rPr lang="fr-FR" dirty="0"/>
              <a:t> </a:t>
            </a:r>
            <a:r>
              <a:rPr lang="fr-FR" dirty="0" err="1"/>
              <a:t>моложе</a:t>
            </a:r>
            <a:r>
              <a:rPr lang="fr-FR" dirty="0"/>
              <a:t> 5 </a:t>
            </a:r>
            <a:r>
              <a:rPr lang="fr-FR" dirty="0" err="1"/>
              <a:t>лет</a:t>
            </a:r>
            <a:endParaRPr lang="fr-FR" dirty="0"/>
          </a:p>
          <a:p>
            <a:r>
              <a:rPr lang="fr-FR" dirty="0" err="1"/>
              <a:t>Нет</a:t>
            </a:r>
            <a:r>
              <a:rPr lang="fr-FR" dirty="0"/>
              <a:t> </a:t>
            </a:r>
            <a:r>
              <a:rPr lang="fr-FR" dirty="0" err="1"/>
              <a:t>никакой</a:t>
            </a:r>
            <a:r>
              <a:rPr lang="fr-FR" dirty="0"/>
              <a:t> </a:t>
            </a:r>
            <a:r>
              <a:rPr lang="fr-FR" dirty="0" err="1"/>
              <a:t>разницы</a:t>
            </a:r>
            <a:r>
              <a:rPr lang="fr-FR" dirty="0"/>
              <a:t> </a:t>
            </a:r>
            <a:r>
              <a:rPr lang="fr-FR" dirty="0" err="1"/>
              <a:t>между</a:t>
            </a:r>
            <a:r>
              <a:rPr lang="fr-FR" dirty="0"/>
              <a:t> </a:t>
            </a:r>
            <a:r>
              <a:rPr lang="fr-FR" dirty="0" err="1"/>
              <a:t>полами</a:t>
            </a:r>
            <a:r>
              <a:rPr lang="fr-FR" dirty="0"/>
              <a:t> (F = 50%, M = 50%)</a:t>
            </a:r>
          </a:p>
          <a:p>
            <a:r>
              <a:rPr lang="fr-FR" dirty="0" smtClean="0"/>
              <a:t> </a:t>
            </a:r>
            <a:r>
              <a:rPr lang="ru-RU" dirty="0" smtClean="0"/>
              <a:t>охват</a:t>
            </a:r>
            <a:r>
              <a:rPr lang="fr-FR" dirty="0" smtClean="0"/>
              <a:t> </a:t>
            </a:r>
            <a:r>
              <a:rPr lang="ru-RU" dirty="0" smtClean="0"/>
              <a:t>прививки</a:t>
            </a:r>
            <a:r>
              <a:rPr lang="fr-FR" dirty="0" smtClean="0"/>
              <a:t> </a:t>
            </a:r>
            <a:r>
              <a:rPr lang="fr-FR" dirty="0" err="1" smtClean="0"/>
              <a:t>составляют</a:t>
            </a:r>
            <a:r>
              <a:rPr lang="fr-FR" dirty="0" smtClean="0"/>
              <a:t> </a:t>
            </a:r>
            <a:r>
              <a:rPr lang="fr-FR" dirty="0"/>
              <a:t>21% и 44% </a:t>
            </a:r>
            <a:r>
              <a:rPr lang="fr-FR" dirty="0" err="1"/>
              <a:t>соответственно</a:t>
            </a:r>
            <a:r>
              <a:rPr lang="fr-FR" dirty="0"/>
              <a:t> в </a:t>
            </a:r>
            <a:r>
              <a:rPr lang="fr-FR" dirty="0" err="1"/>
              <a:t>случаях</a:t>
            </a:r>
            <a:r>
              <a:rPr lang="fr-FR" dirty="0"/>
              <a:t> с </a:t>
            </a:r>
            <a:r>
              <a:rPr lang="fr-FR" dirty="0" err="1"/>
              <a:t>подтверждением</a:t>
            </a:r>
            <a:r>
              <a:rPr lang="fr-FR" dirty="0"/>
              <a:t> и </a:t>
            </a:r>
            <a:r>
              <a:rPr lang="fr-FR" dirty="0" err="1"/>
              <a:t>без</a:t>
            </a:r>
            <a:r>
              <a:rPr lang="fr-FR" dirty="0"/>
              <a:t> </a:t>
            </a:r>
            <a:r>
              <a:rPr lang="fr-FR" dirty="0" err="1"/>
              <a:t>кори</a:t>
            </a:r>
            <a:r>
              <a:rPr lang="fr-FR" dirty="0"/>
              <a:t>, с </a:t>
            </a:r>
            <a:r>
              <a:rPr lang="fr-FR" dirty="0" err="1"/>
              <a:t>общим</a:t>
            </a:r>
            <a:r>
              <a:rPr lang="fr-FR" dirty="0"/>
              <a:t> </a:t>
            </a:r>
            <a:r>
              <a:rPr lang="ru-RU" dirty="0" smtClean="0"/>
              <a:t>охватом</a:t>
            </a:r>
            <a:r>
              <a:rPr lang="fr-FR" dirty="0" smtClean="0"/>
              <a:t> </a:t>
            </a:r>
            <a:r>
              <a:rPr lang="ru-RU" dirty="0" smtClean="0"/>
              <a:t>прививки </a:t>
            </a:r>
            <a:r>
              <a:rPr lang="fr-FR" dirty="0" smtClean="0"/>
              <a:t>35</a:t>
            </a:r>
            <a:r>
              <a:rPr lang="fr-FR" dirty="0"/>
              <a:t>%</a:t>
            </a:r>
          </a:p>
          <a:p>
            <a:r>
              <a:rPr lang="fr-FR" dirty="0"/>
              <a:t>40% </a:t>
            </a:r>
            <a:r>
              <a:rPr lang="fr-FR" dirty="0" err="1"/>
              <a:t>случаев</a:t>
            </a:r>
            <a:r>
              <a:rPr lang="fr-FR" dirty="0"/>
              <a:t> </a:t>
            </a:r>
            <a:r>
              <a:rPr lang="fr-FR" dirty="0" err="1"/>
              <a:t>без</a:t>
            </a:r>
            <a:r>
              <a:rPr lang="fr-FR" dirty="0"/>
              <a:t> </a:t>
            </a:r>
            <a:r>
              <a:rPr lang="fr-FR" dirty="0" err="1"/>
              <a:t>кори</a:t>
            </a:r>
            <a:r>
              <a:rPr lang="fr-FR" dirty="0"/>
              <a:t> </a:t>
            </a:r>
            <a:r>
              <a:rPr lang="fr-FR" dirty="0" err="1"/>
              <a:t>имеют</a:t>
            </a:r>
            <a:r>
              <a:rPr lang="fr-FR" dirty="0"/>
              <a:t> </a:t>
            </a:r>
            <a:r>
              <a:rPr lang="fr-FR" dirty="0" err="1"/>
              <a:t>IgM</a:t>
            </a:r>
            <a:r>
              <a:rPr lang="fr-FR" dirty="0"/>
              <a:t> + </a:t>
            </a:r>
            <a:r>
              <a:rPr lang="fr-FR" dirty="0" err="1"/>
              <a:t>для</a:t>
            </a:r>
            <a:r>
              <a:rPr lang="fr-FR" dirty="0"/>
              <a:t> </a:t>
            </a:r>
            <a:r>
              <a:rPr lang="fr-FR" dirty="0" err="1"/>
              <a:t>краснухи</a:t>
            </a:r>
            <a:endParaRPr lang="fr-FR" dirty="0"/>
          </a:p>
          <a:p>
            <a:r>
              <a:rPr lang="fr-FR" dirty="0" err="1"/>
              <a:t>Летальность</a:t>
            </a:r>
            <a:r>
              <a:rPr lang="fr-FR" dirty="0"/>
              <a:t> </a:t>
            </a:r>
            <a:r>
              <a:rPr lang="fr-FR" dirty="0" err="1"/>
              <a:t>низкая</a:t>
            </a:r>
            <a:r>
              <a:rPr lang="fr-FR" dirty="0"/>
              <a:t> </a:t>
            </a:r>
            <a:r>
              <a:rPr lang="fr-FR" dirty="0" err="1"/>
              <a:t>из-за</a:t>
            </a:r>
            <a:r>
              <a:rPr lang="fr-FR" dirty="0"/>
              <a:t> </a:t>
            </a:r>
            <a:r>
              <a:rPr lang="fr-FR" dirty="0" err="1"/>
              <a:t>отсутствия</a:t>
            </a:r>
            <a:r>
              <a:rPr lang="fr-FR" dirty="0"/>
              <a:t> </a:t>
            </a:r>
            <a:r>
              <a:rPr lang="fr-FR" dirty="0" err="1"/>
              <a:t>информации</a:t>
            </a:r>
            <a:endParaRPr lang="fr-FR" dirty="0"/>
          </a:p>
          <a:p>
            <a:r>
              <a:rPr lang="fr-FR" dirty="0" err="1"/>
              <a:t>Корь</a:t>
            </a:r>
            <a:r>
              <a:rPr lang="fr-FR" dirty="0"/>
              <a:t> </a:t>
            </a:r>
            <a:r>
              <a:rPr lang="fr-FR" dirty="0" err="1"/>
              <a:t>была</a:t>
            </a:r>
            <a:r>
              <a:rPr lang="fr-FR" dirty="0"/>
              <a:t> </a:t>
            </a:r>
            <a:r>
              <a:rPr lang="fr-FR" dirty="0" err="1"/>
              <a:t>проблемой</a:t>
            </a:r>
            <a:r>
              <a:rPr lang="fr-FR" dirty="0"/>
              <a:t> </a:t>
            </a:r>
            <a:r>
              <a:rPr lang="fr-FR" dirty="0" err="1"/>
              <a:t>в</a:t>
            </a:r>
            <a:r>
              <a:rPr lang="fr-FR" dirty="0"/>
              <a:t> </a:t>
            </a:r>
            <a:r>
              <a:rPr lang="fr-FR" dirty="0" err="1"/>
              <a:t>Гвинее</a:t>
            </a:r>
            <a:r>
              <a:rPr lang="fr-FR" dirty="0"/>
              <a:t> </a:t>
            </a:r>
            <a:r>
              <a:rPr lang="fr-FR" dirty="0" err="1"/>
              <a:t>в</a:t>
            </a:r>
            <a:r>
              <a:rPr lang="fr-FR" dirty="0"/>
              <a:t> 2016 </a:t>
            </a:r>
            <a:r>
              <a:rPr lang="fr-FR" dirty="0" err="1"/>
              <a:t>году</a:t>
            </a:r>
            <a:endParaRPr lang="fr-FR" dirty="0"/>
          </a:p>
          <a:p>
            <a:endParaRPr lang="fr-FR" dirty="0"/>
          </a:p>
        </p:txBody>
      </p:sp>
    </p:spTree>
    <p:extLst>
      <p:ext uri="{BB962C8B-B14F-4D97-AF65-F5344CB8AC3E}">
        <p14:creationId xmlns:p14="http://schemas.microsoft.com/office/powerpoint/2010/main" val="7586537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114301"/>
            <a:ext cx="11277600" cy="736599"/>
          </a:xfrm>
        </p:spPr>
        <p:txBody>
          <a:bodyPr>
            <a:normAutofit fontScale="90000"/>
          </a:bodyPr>
          <a:lstStyle/>
          <a:p>
            <a:r>
              <a:rPr lang="fr-FR" dirty="0" err="1"/>
              <a:t>Выводы</a:t>
            </a:r>
            <a:r>
              <a:rPr lang="fr-FR" dirty="0"/>
              <a:t/>
            </a:r>
            <a:br>
              <a:rPr lang="fr-FR" dirty="0"/>
            </a:b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7800" y="635000"/>
            <a:ext cx="11849100" cy="5872480"/>
          </a:xfrm>
        </p:spPr>
        <p:txBody>
          <a:bodyPr>
            <a:normAutofit/>
          </a:bodyPr>
          <a:lstStyle/>
          <a:p>
            <a:r>
              <a:rPr lang="fr-FR" dirty="0" smtClean="0">
                <a:latin typeface="Arial" panose="020B0604020202020204" pitchFamily="34" charset="0"/>
                <a:cs typeface="Arial" panose="020B0604020202020204" pitchFamily="34" charset="0"/>
              </a:rPr>
              <a:t> </a:t>
            </a:r>
            <a:r>
              <a:rPr lang="fr-FR" dirty="0" err="1"/>
              <a:t>Наиболее</a:t>
            </a:r>
            <a:r>
              <a:rPr lang="fr-FR" dirty="0"/>
              <a:t> </a:t>
            </a:r>
            <a:r>
              <a:rPr lang="fr-FR" dirty="0" err="1"/>
              <a:t>затронутая</a:t>
            </a:r>
            <a:r>
              <a:rPr lang="fr-FR" dirty="0"/>
              <a:t> </a:t>
            </a:r>
            <a:r>
              <a:rPr lang="fr-FR" dirty="0" err="1"/>
              <a:t>возрастная</a:t>
            </a:r>
            <a:r>
              <a:rPr lang="fr-FR" dirty="0"/>
              <a:t> </a:t>
            </a:r>
            <a:r>
              <a:rPr lang="fr-FR" dirty="0" err="1"/>
              <a:t>группа</a:t>
            </a:r>
            <a:r>
              <a:rPr lang="fr-FR" dirty="0"/>
              <a:t> &lt;5 </a:t>
            </a:r>
            <a:r>
              <a:rPr lang="fr-FR" dirty="0" err="1"/>
              <a:t>лет</a:t>
            </a:r>
            <a:endParaRPr lang="fr-FR" dirty="0"/>
          </a:p>
          <a:p>
            <a:r>
              <a:rPr lang="fr-FR" dirty="0"/>
              <a:t> 78,5% </a:t>
            </a:r>
            <a:r>
              <a:rPr lang="fr-FR" dirty="0" err="1"/>
              <a:t>в</a:t>
            </a:r>
            <a:r>
              <a:rPr lang="fr-FR" dirty="0"/>
              <a:t> 2016 </a:t>
            </a:r>
            <a:r>
              <a:rPr lang="fr-FR" dirty="0" err="1"/>
              <a:t>году</a:t>
            </a:r>
            <a:endParaRPr lang="fr-FR" dirty="0"/>
          </a:p>
          <a:p>
            <a:r>
              <a:rPr lang="fr-FR" dirty="0"/>
              <a:t> 73,2% </a:t>
            </a:r>
            <a:r>
              <a:rPr lang="fr-FR" dirty="0" err="1"/>
              <a:t>в</a:t>
            </a:r>
            <a:r>
              <a:rPr lang="fr-FR" dirty="0"/>
              <a:t> 2017 </a:t>
            </a:r>
            <a:r>
              <a:rPr lang="fr-FR" dirty="0" err="1"/>
              <a:t>году</a:t>
            </a:r>
            <a:endParaRPr lang="fr-FR" dirty="0"/>
          </a:p>
          <a:p>
            <a:pPr marL="457200" lvl="1" indent="0">
              <a:buNone/>
            </a:pPr>
            <a:endParaRPr lang="en-US" sz="28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fr-FR" dirty="0">
                <a:latin typeface="Arial" panose="020B0604020202020204" pitchFamily="34" charset="0"/>
                <a:cs typeface="Arial" panose="020B0604020202020204" pitchFamily="34" charset="0"/>
              </a:rPr>
              <a:t> </a:t>
            </a:r>
            <a:r>
              <a:rPr lang="fr-FR" dirty="0" err="1"/>
              <a:t>Потенциальный</a:t>
            </a:r>
            <a:r>
              <a:rPr lang="fr-FR" dirty="0"/>
              <a:t> </a:t>
            </a:r>
            <a:r>
              <a:rPr lang="fr-FR" dirty="0" err="1"/>
              <a:t>вклад</a:t>
            </a:r>
            <a:r>
              <a:rPr lang="fr-FR" dirty="0"/>
              <a:t> </a:t>
            </a:r>
            <a:r>
              <a:rPr lang="fr-FR" dirty="0" err="1"/>
              <a:t>краснухи</a:t>
            </a:r>
            <a:r>
              <a:rPr lang="fr-FR" dirty="0"/>
              <a:t> </a:t>
            </a:r>
            <a:r>
              <a:rPr lang="fr-FR" dirty="0" err="1"/>
              <a:t>в</a:t>
            </a:r>
            <a:r>
              <a:rPr lang="fr-FR" dirty="0"/>
              <a:t> </a:t>
            </a:r>
            <a:r>
              <a:rPr lang="fr-FR" dirty="0" err="1"/>
              <a:t>эпидемию</a:t>
            </a:r>
            <a:r>
              <a:rPr lang="fr-FR" dirty="0"/>
              <a:t>:</a:t>
            </a:r>
          </a:p>
          <a:p>
            <a:pPr>
              <a:buFont typeface="Wingdings" panose="05000000000000000000" pitchFamily="2" charset="2"/>
              <a:buChar char="Ø"/>
            </a:pPr>
            <a:r>
              <a:rPr lang="fr-FR" dirty="0"/>
              <a:t> </a:t>
            </a:r>
            <a:r>
              <a:rPr lang="fr-FR" dirty="0" smtClean="0"/>
              <a:t>: </a:t>
            </a:r>
            <a:r>
              <a:rPr lang="fr-FR" dirty="0" err="1"/>
              <a:t>Вероятно</a:t>
            </a:r>
            <a:r>
              <a:rPr lang="fr-FR" dirty="0"/>
              <a:t>, </a:t>
            </a:r>
            <a:r>
              <a:rPr lang="fr-FR" dirty="0" err="1"/>
              <a:t>значительная</a:t>
            </a:r>
            <a:r>
              <a:rPr lang="fr-FR" dirty="0"/>
              <a:t> </a:t>
            </a:r>
            <a:r>
              <a:rPr lang="fr-FR" dirty="0" err="1"/>
              <a:t>часть</a:t>
            </a:r>
            <a:r>
              <a:rPr lang="fr-FR" dirty="0"/>
              <a:t> </a:t>
            </a:r>
            <a:r>
              <a:rPr lang="fr-FR" dirty="0" err="1"/>
              <a:t>подозрительных</a:t>
            </a:r>
            <a:r>
              <a:rPr lang="fr-FR" dirty="0"/>
              <a:t> </a:t>
            </a:r>
            <a:r>
              <a:rPr lang="fr-FR" dirty="0" err="1"/>
              <a:t>случаев</a:t>
            </a:r>
            <a:r>
              <a:rPr lang="fr-FR" dirty="0"/>
              <a:t>, </a:t>
            </a:r>
            <a:r>
              <a:rPr lang="fr-FR" dirty="0" err="1"/>
              <a:t>так</a:t>
            </a:r>
            <a:r>
              <a:rPr lang="fr-FR" dirty="0"/>
              <a:t> </a:t>
            </a:r>
            <a:r>
              <a:rPr lang="fr-FR" dirty="0" err="1"/>
              <a:t>называемых</a:t>
            </a:r>
            <a:r>
              <a:rPr lang="fr-FR" dirty="0"/>
              <a:t> </a:t>
            </a:r>
            <a:r>
              <a:rPr lang="fr-FR" dirty="0" err="1"/>
              <a:t>эпидемиологически</a:t>
            </a:r>
            <a:r>
              <a:rPr lang="fr-FR" dirty="0"/>
              <a:t> </a:t>
            </a:r>
            <a:r>
              <a:rPr lang="fr-FR" dirty="0" err="1"/>
              <a:t>подтвержденных</a:t>
            </a:r>
            <a:r>
              <a:rPr lang="fr-FR" dirty="0"/>
              <a:t> </a:t>
            </a:r>
            <a:r>
              <a:rPr lang="fr-FR" dirty="0" err="1"/>
              <a:t>случаев</a:t>
            </a:r>
            <a:r>
              <a:rPr lang="fr-FR" dirty="0"/>
              <a:t> </a:t>
            </a:r>
            <a:r>
              <a:rPr lang="fr-FR" dirty="0" err="1"/>
              <a:t>и</a:t>
            </a:r>
            <a:r>
              <a:rPr lang="fr-FR" dirty="0"/>
              <a:t> </a:t>
            </a:r>
            <a:r>
              <a:rPr lang="fr-FR" dirty="0" err="1"/>
              <a:t>IgM-негативных</a:t>
            </a:r>
            <a:r>
              <a:rPr lang="fr-FR" dirty="0"/>
              <a:t> </a:t>
            </a:r>
            <a:r>
              <a:rPr lang="fr-FR" dirty="0" err="1"/>
              <a:t>случаев</a:t>
            </a:r>
            <a:r>
              <a:rPr lang="fr-FR" dirty="0"/>
              <a:t> </a:t>
            </a:r>
            <a:r>
              <a:rPr lang="fr-FR" dirty="0" err="1"/>
              <a:t>кори</a:t>
            </a:r>
            <a:r>
              <a:rPr lang="fr-FR" dirty="0"/>
              <a:t>, </a:t>
            </a:r>
            <a:r>
              <a:rPr lang="fr-FR" dirty="0" err="1"/>
              <a:t>вызвана</a:t>
            </a:r>
            <a:r>
              <a:rPr lang="fr-FR" dirty="0"/>
              <a:t> </a:t>
            </a:r>
            <a:r>
              <a:rPr lang="fr-FR" dirty="0" err="1"/>
              <a:t>краснухой</a:t>
            </a:r>
            <a:r>
              <a:rPr lang="fr-FR" dirty="0"/>
              <a:t> </a:t>
            </a:r>
            <a:r>
              <a:rPr lang="fr-FR" dirty="0" err="1"/>
              <a:t>или</a:t>
            </a:r>
            <a:r>
              <a:rPr lang="fr-FR" dirty="0"/>
              <a:t> </a:t>
            </a:r>
            <a:r>
              <a:rPr lang="fr-FR" dirty="0" err="1"/>
              <a:t>другими</a:t>
            </a:r>
            <a:r>
              <a:rPr lang="fr-FR" dirty="0"/>
              <a:t> </a:t>
            </a:r>
            <a:r>
              <a:rPr lang="fr-FR" dirty="0" err="1"/>
              <a:t>заболеваниями</a:t>
            </a:r>
            <a:r>
              <a:rPr lang="fr-FR" dirty="0"/>
              <a:t>.</a:t>
            </a:r>
          </a:p>
          <a:p>
            <a:pPr>
              <a:buFont typeface="Wingdings" panose="05000000000000000000" pitchFamily="2" charset="2"/>
              <a:buChar char="Ø"/>
            </a:pPr>
            <a:r>
              <a:rPr lang="fr-FR" dirty="0" smtClean="0"/>
              <a:t> </a:t>
            </a:r>
            <a:r>
              <a:rPr lang="fr-FR" dirty="0"/>
              <a:t>63,2% </a:t>
            </a:r>
            <a:r>
              <a:rPr lang="fr-FR" dirty="0" err="1"/>
              <a:t>образцов</a:t>
            </a:r>
            <a:r>
              <a:rPr lang="fr-FR" dirty="0"/>
              <a:t>, </a:t>
            </a:r>
            <a:r>
              <a:rPr lang="fr-FR" dirty="0" err="1"/>
              <a:t>испытанных</a:t>
            </a:r>
            <a:r>
              <a:rPr lang="fr-FR" dirty="0"/>
              <a:t> </a:t>
            </a:r>
            <a:r>
              <a:rPr lang="fr-FR" dirty="0" err="1"/>
              <a:t>в</a:t>
            </a:r>
            <a:r>
              <a:rPr lang="fr-FR" dirty="0"/>
              <a:t> 2017 </a:t>
            </a:r>
            <a:r>
              <a:rPr lang="fr-FR" dirty="0" err="1"/>
              <a:t>году</a:t>
            </a:r>
            <a:r>
              <a:rPr lang="fr-FR" dirty="0"/>
              <a:t>, </a:t>
            </a:r>
            <a:r>
              <a:rPr lang="fr-FR" dirty="0" err="1"/>
              <a:t>являются</a:t>
            </a:r>
            <a:r>
              <a:rPr lang="fr-FR" dirty="0"/>
              <a:t> </a:t>
            </a:r>
            <a:r>
              <a:rPr lang="fr-FR" dirty="0" err="1"/>
              <a:t>отрицательными</a:t>
            </a:r>
            <a:r>
              <a:rPr lang="fr-FR" dirty="0"/>
              <a:t> </a:t>
            </a:r>
            <a:r>
              <a:rPr lang="fr-FR" dirty="0" err="1"/>
              <a:t>для</a:t>
            </a:r>
            <a:r>
              <a:rPr lang="fr-FR" dirty="0"/>
              <a:t> </a:t>
            </a:r>
            <a:r>
              <a:rPr lang="fr-FR" dirty="0" err="1"/>
              <a:t>кори</a:t>
            </a:r>
            <a:endParaRPr lang="fr-FR" dirty="0"/>
          </a:p>
          <a:p>
            <a:pPr>
              <a:buFont typeface="Wingdings" panose="05000000000000000000" pitchFamily="2" charset="2"/>
              <a:buChar char="Ø"/>
            </a:pPr>
            <a:endParaRPr lang="fr-FR" dirty="0" smtClean="0"/>
          </a:p>
          <a:p>
            <a:pPr indent="0">
              <a:buNone/>
            </a:pPr>
            <a:endParaRPr lang="fr-FR" sz="2400" dirty="0" smtClean="0">
              <a:latin typeface="Arial" panose="020B0604020202020204" pitchFamily="34" charset="0"/>
              <a:cs typeface="Arial" panose="020B0604020202020204" pitchFamily="34" charset="0"/>
            </a:endParaRPr>
          </a:p>
          <a:p>
            <a:pPr indent="0">
              <a:buNone/>
            </a:pPr>
            <a:endParaRPr lang="fr-FR" sz="24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8536694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099"/>
            <a:ext cx="10515600" cy="800101"/>
          </a:xfrm>
        </p:spPr>
        <p:txBody>
          <a:bodyPr>
            <a:normAutofit fontScale="90000"/>
          </a:bodyPr>
          <a:lstStyle/>
          <a:p>
            <a:r>
              <a:rPr lang="fr-FR" dirty="0" err="1"/>
              <a:t>рекомендации</a:t>
            </a:r>
            <a:r>
              <a:rPr lang="fr-FR" dirty="0"/>
              <a:t/>
            </a:r>
            <a:br>
              <a:rPr lang="fr-FR" dirty="0"/>
            </a:b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7000" y="495300"/>
            <a:ext cx="11722100" cy="6068059"/>
          </a:xfrm>
        </p:spPr>
        <p:txBody>
          <a:bodyPr>
            <a:normAutofit/>
          </a:bodyPr>
          <a:lstStyle/>
          <a:p>
            <a:pPr>
              <a:buFont typeface="Wingdings" panose="05000000000000000000" pitchFamily="2" charset="2"/>
              <a:buChar char="Ø"/>
            </a:pPr>
            <a:r>
              <a:rPr lang="fr-FR" sz="3200" dirty="0">
                <a:latin typeface="Arial" panose="020B0604020202020204" pitchFamily="34" charset="0"/>
                <a:cs typeface="Arial" panose="020B0604020202020204" pitchFamily="34" charset="0"/>
              </a:rPr>
              <a:t> </a:t>
            </a:r>
            <a:r>
              <a:rPr lang="fr-FR" sz="3200" dirty="0" err="1"/>
              <a:t>Учитывая</a:t>
            </a:r>
            <a:r>
              <a:rPr lang="fr-FR" sz="3200" dirty="0"/>
              <a:t> </a:t>
            </a:r>
            <a:r>
              <a:rPr lang="fr-FR" sz="3200" dirty="0" err="1"/>
              <a:t>относительные</a:t>
            </a:r>
            <a:r>
              <a:rPr lang="fr-FR" sz="3200" dirty="0"/>
              <a:t> </a:t>
            </a:r>
            <a:r>
              <a:rPr lang="fr-FR" sz="3200" dirty="0" err="1"/>
              <a:t>признаки</a:t>
            </a:r>
            <a:r>
              <a:rPr lang="fr-FR" sz="3200" dirty="0"/>
              <a:t> </a:t>
            </a:r>
            <a:r>
              <a:rPr lang="fr-FR" sz="3200" dirty="0" err="1"/>
              <a:t>довольно</a:t>
            </a:r>
            <a:r>
              <a:rPr lang="fr-FR" sz="3200" dirty="0"/>
              <a:t> </a:t>
            </a:r>
            <a:r>
              <a:rPr lang="fr-FR" sz="3200" dirty="0" err="1"/>
              <a:t>высокой</a:t>
            </a:r>
            <a:r>
              <a:rPr lang="fr-FR" sz="3200" dirty="0"/>
              <a:t> </a:t>
            </a:r>
            <a:r>
              <a:rPr lang="fr-FR" sz="3200" dirty="0" err="1"/>
              <a:t>передачи</a:t>
            </a:r>
            <a:r>
              <a:rPr lang="fr-FR" sz="3200" dirty="0"/>
              <a:t> </a:t>
            </a:r>
            <a:r>
              <a:rPr lang="fr-FR" sz="3200" dirty="0" err="1"/>
              <a:t>кори</a:t>
            </a:r>
            <a:r>
              <a:rPr lang="fr-FR" sz="3200" dirty="0"/>
              <a:t> в </a:t>
            </a:r>
            <a:r>
              <a:rPr lang="fr-FR" sz="3200" dirty="0" err="1"/>
              <a:t>некоторых</a:t>
            </a:r>
            <a:r>
              <a:rPr lang="fr-FR" sz="3200" dirty="0"/>
              <a:t> </a:t>
            </a:r>
            <a:r>
              <a:rPr lang="fr-FR" sz="3200" dirty="0" err="1"/>
              <a:t>префектурах</a:t>
            </a:r>
            <a:r>
              <a:rPr lang="fr-FR" sz="3200" dirty="0"/>
              <a:t>, </a:t>
            </a:r>
            <a:r>
              <a:rPr lang="fr-FR" sz="3200" dirty="0" err="1" smtClean="0"/>
              <a:t>при</a:t>
            </a:r>
            <a:r>
              <a:rPr lang="ru-RU" sz="3200" dirty="0" smtClean="0"/>
              <a:t>ни</a:t>
            </a:r>
            <a:r>
              <a:rPr lang="fr-FR" sz="3200" dirty="0" smtClean="0"/>
              <a:t>м</a:t>
            </a:r>
            <a:r>
              <a:rPr lang="ru-RU" sz="3200" dirty="0" smtClean="0"/>
              <a:t>ать</a:t>
            </a:r>
            <a:r>
              <a:rPr lang="fr-FR" sz="3200" dirty="0" smtClean="0"/>
              <a:t> </a:t>
            </a:r>
            <a:r>
              <a:rPr lang="fr-FR" sz="3200" dirty="0" err="1"/>
              <a:t>меры</a:t>
            </a:r>
            <a:r>
              <a:rPr lang="fr-FR" sz="3200" dirty="0"/>
              <a:t> </a:t>
            </a:r>
            <a:r>
              <a:rPr lang="fr-FR" sz="3200" dirty="0" err="1"/>
              <a:t>реагирования</a:t>
            </a:r>
            <a:r>
              <a:rPr lang="fr-FR" sz="3200" dirty="0"/>
              <a:t> в </a:t>
            </a:r>
            <a:r>
              <a:rPr lang="fr-FR" sz="3200" dirty="0" err="1"/>
              <a:t>этих</a:t>
            </a:r>
            <a:r>
              <a:rPr lang="fr-FR" sz="3200" dirty="0"/>
              <a:t> </a:t>
            </a:r>
            <a:r>
              <a:rPr lang="fr-FR" sz="3200" dirty="0" err="1"/>
              <a:t>местах</a:t>
            </a:r>
            <a:r>
              <a:rPr lang="fr-FR" sz="3200" dirty="0"/>
              <a:t>, а </a:t>
            </a:r>
            <a:r>
              <a:rPr lang="fr-FR" sz="3200" dirty="0" err="1"/>
              <a:t>затем</a:t>
            </a:r>
            <a:r>
              <a:rPr lang="fr-FR" sz="3200" dirty="0"/>
              <a:t>, </a:t>
            </a:r>
            <a:r>
              <a:rPr lang="fr-FR" sz="3200" dirty="0" err="1"/>
              <a:t>вероятно</a:t>
            </a:r>
            <a:r>
              <a:rPr lang="fr-FR" sz="3200" dirty="0"/>
              <a:t>, </a:t>
            </a:r>
            <a:r>
              <a:rPr lang="fr-FR" sz="3200" dirty="0" err="1" smtClean="0"/>
              <a:t>продолж</a:t>
            </a:r>
            <a:r>
              <a:rPr lang="ru-RU" sz="3200" dirty="0" smtClean="0"/>
              <a:t>ать</a:t>
            </a:r>
            <a:r>
              <a:rPr lang="fr-FR" sz="3200" dirty="0" smtClean="0"/>
              <a:t> в </a:t>
            </a:r>
            <a:r>
              <a:rPr lang="fr-FR" sz="3200" dirty="0" err="1"/>
              <a:t>соответствии</a:t>
            </a:r>
            <a:r>
              <a:rPr lang="fr-FR" sz="3200" dirty="0"/>
              <a:t> с </a:t>
            </a:r>
            <a:r>
              <a:rPr lang="fr-FR" sz="3200" dirty="0" err="1"/>
              <a:t>результатами</a:t>
            </a:r>
            <a:r>
              <a:rPr lang="fr-FR" sz="3200" dirty="0"/>
              <a:t> </a:t>
            </a:r>
            <a:r>
              <a:rPr lang="fr-FR" sz="3200" dirty="0" err="1"/>
              <a:t>дополнительных</a:t>
            </a:r>
            <a:r>
              <a:rPr lang="fr-FR" sz="3200" dirty="0"/>
              <a:t> </a:t>
            </a:r>
            <a:r>
              <a:rPr lang="fr-FR" sz="3200" dirty="0" err="1"/>
              <a:t>выборочных</a:t>
            </a:r>
            <a:r>
              <a:rPr lang="fr-FR" sz="3200" dirty="0"/>
              <a:t> </a:t>
            </a:r>
            <a:r>
              <a:rPr lang="fr-FR" sz="3200" dirty="0" err="1"/>
              <a:t>испытаний</a:t>
            </a:r>
            <a:r>
              <a:rPr lang="fr-FR" sz="3200" dirty="0"/>
              <a:t>.</a:t>
            </a:r>
          </a:p>
          <a:p>
            <a:pPr>
              <a:buFont typeface="Wingdings" panose="05000000000000000000" pitchFamily="2" charset="2"/>
              <a:buChar char="Ø"/>
            </a:pPr>
            <a:r>
              <a:rPr lang="fr-FR" sz="3200" dirty="0" smtClean="0">
                <a:latin typeface="Arial" panose="020B0604020202020204" pitchFamily="34" charset="0"/>
                <a:cs typeface="Arial" panose="020B0604020202020204" pitchFamily="34" charset="0"/>
              </a:rPr>
              <a:t> </a:t>
            </a:r>
            <a:r>
              <a:rPr lang="fr-FR" sz="3200" dirty="0" err="1"/>
              <a:t>На</a:t>
            </a:r>
            <a:r>
              <a:rPr lang="fr-FR" sz="3200" dirty="0"/>
              <a:t> 2017 </a:t>
            </a:r>
            <a:r>
              <a:rPr lang="fr-FR" sz="3200" dirty="0" err="1"/>
              <a:t>год</a:t>
            </a:r>
            <a:r>
              <a:rPr lang="fr-FR" sz="3200" dirty="0"/>
              <a:t>, </a:t>
            </a:r>
            <a:r>
              <a:rPr lang="fr-FR" sz="3200" dirty="0" err="1"/>
              <a:t>учитывая</a:t>
            </a:r>
            <a:r>
              <a:rPr lang="fr-FR" sz="3200" dirty="0"/>
              <a:t> </a:t>
            </a:r>
            <a:r>
              <a:rPr lang="fr-FR" sz="3200" dirty="0" err="1"/>
              <a:t>высокий</a:t>
            </a:r>
            <a:r>
              <a:rPr lang="fr-FR" sz="3200" dirty="0"/>
              <a:t> </a:t>
            </a:r>
            <a:r>
              <a:rPr lang="fr-FR" sz="3200" dirty="0" err="1"/>
              <a:t>процент</a:t>
            </a:r>
            <a:r>
              <a:rPr lang="fr-FR" sz="3200" dirty="0"/>
              <a:t> </a:t>
            </a:r>
            <a:r>
              <a:rPr lang="fr-FR" sz="3200" dirty="0" err="1"/>
              <a:t>подтвержденных</a:t>
            </a:r>
            <a:r>
              <a:rPr lang="fr-FR" sz="3200" dirty="0"/>
              <a:t> </a:t>
            </a:r>
            <a:r>
              <a:rPr lang="fr-FR" sz="3200" dirty="0" err="1"/>
              <a:t>случаев</a:t>
            </a:r>
            <a:r>
              <a:rPr lang="fr-FR" sz="3200" dirty="0"/>
              <a:t> </a:t>
            </a:r>
            <a:r>
              <a:rPr lang="fr-FR" sz="3200" dirty="0" err="1"/>
              <a:t>менее</a:t>
            </a:r>
            <a:r>
              <a:rPr lang="fr-FR" sz="3200" dirty="0"/>
              <a:t> 5 </a:t>
            </a:r>
            <a:r>
              <a:rPr lang="fr-FR" sz="3200" dirty="0" err="1"/>
              <a:t>лет</a:t>
            </a:r>
            <a:r>
              <a:rPr lang="fr-FR" sz="3200" dirty="0"/>
              <a:t> (~ 73%), а </a:t>
            </a:r>
            <a:r>
              <a:rPr lang="fr-FR" sz="3200" dirty="0" err="1"/>
              <a:t>также</a:t>
            </a:r>
            <a:r>
              <a:rPr lang="fr-FR" sz="3200" dirty="0"/>
              <a:t> </a:t>
            </a:r>
            <a:r>
              <a:rPr lang="fr-FR" sz="3200" dirty="0" err="1"/>
              <a:t>небольшой</a:t>
            </a:r>
            <a:r>
              <a:rPr lang="fr-FR" sz="3200" dirty="0"/>
              <a:t> </a:t>
            </a:r>
            <a:r>
              <a:rPr lang="fr-FR" sz="3200" dirty="0" err="1"/>
              <a:t>процент</a:t>
            </a:r>
            <a:r>
              <a:rPr lang="fr-FR" sz="3200" dirty="0"/>
              <a:t> </a:t>
            </a:r>
            <a:r>
              <a:rPr lang="fr-FR" sz="3200" dirty="0" err="1"/>
              <a:t>случаев</a:t>
            </a:r>
            <a:r>
              <a:rPr lang="fr-FR" sz="3200" dirty="0"/>
              <a:t> </a:t>
            </a:r>
            <a:r>
              <a:rPr lang="fr-FR" sz="3200" dirty="0" err="1"/>
              <a:t>от</a:t>
            </a:r>
            <a:r>
              <a:rPr lang="fr-FR" sz="3200" dirty="0"/>
              <a:t> 5 </a:t>
            </a:r>
            <a:r>
              <a:rPr lang="fr-FR" sz="3200" dirty="0" err="1"/>
              <a:t>до</a:t>
            </a:r>
            <a:r>
              <a:rPr lang="fr-FR" sz="3200" dirty="0"/>
              <a:t> 9 </a:t>
            </a:r>
            <a:r>
              <a:rPr lang="fr-FR" sz="3200" dirty="0" err="1"/>
              <a:t>лет</a:t>
            </a:r>
            <a:r>
              <a:rPr lang="fr-FR" sz="3200" dirty="0"/>
              <a:t>, </a:t>
            </a:r>
            <a:r>
              <a:rPr lang="fr-FR" sz="3200" dirty="0" err="1"/>
              <a:t>как</a:t>
            </a:r>
            <a:r>
              <a:rPr lang="fr-FR" sz="3200" dirty="0"/>
              <a:t> </a:t>
            </a:r>
            <a:r>
              <a:rPr lang="fr-FR" sz="3200" dirty="0" err="1"/>
              <a:t>на</a:t>
            </a:r>
            <a:r>
              <a:rPr lang="fr-FR" sz="3200" dirty="0"/>
              <a:t> </a:t>
            </a:r>
            <a:r>
              <a:rPr lang="fr-FR" sz="3200" dirty="0" err="1"/>
              <a:t>национальном</a:t>
            </a:r>
            <a:r>
              <a:rPr lang="fr-FR" sz="3200" dirty="0"/>
              <a:t> </a:t>
            </a:r>
            <a:r>
              <a:rPr lang="fr-FR" sz="3200" dirty="0" err="1"/>
              <a:t>уровне</a:t>
            </a:r>
            <a:r>
              <a:rPr lang="fr-FR" sz="3200" dirty="0"/>
              <a:t> (16%), </a:t>
            </a:r>
            <a:r>
              <a:rPr lang="fr-FR" sz="3200" dirty="0" err="1"/>
              <a:t>так</a:t>
            </a:r>
            <a:r>
              <a:rPr lang="fr-FR" sz="3200" dirty="0"/>
              <a:t> и в </a:t>
            </a:r>
            <a:r>
              <a:rPr lang="fr-FR" sz="3200" dirty="0" err="1"/>
              <a:t>префектурах</a:t>
            </a:r>
            <a:r>
              <a:rPr lang="fr-FR" sz="3200" dirty="0"/>
              <a:t>, </a:t>
            </a:r>
            <a:r>
              <a:rPr lang="fr-FR" sz="3200" dirty="0" err="1" smtClean="0"/>
              <a:t>рассматриват</a:t>
            </a:r>
            <a:r>
              <a:rPr lang="ru-RU" sz="3200" dirty="0" smtClean="0"/>
              <a:t>ь</a:t>
            </a:r>
            <a:r>
              <a:rPr lang="fr-FR" sz="3200" dirty="0" smtClean="0"/>
              <a:t> </a:t>
            </a:r>
            <a:r>
              <a:rPr lang="fr-FR" sz="3200" dirty="0" err="1"/>
              <a:t>возможность</a:t>
            </a:r>
            <a:r>
              <a:rPr lang="fr-FR" sz="3200" dirty="0"/>
              <a:t> </a:t>
            </a:r>
            <a:r>
              <a:rPr lang="fr-FR" sz="3200" dirty="0" err="1"/>
              <a:t>направления</a:t>
            </a:r>
            <a:r>
              <a:rPr lang="fr-FR" sz="3200" dirty="0"/>
              <a:t> </a:t>
            </a:r>
            <a:r>
              <a:rPr lang="fr-FR" sz="3200" dirty="0" err="1"/>
              <a:t>кампании</a:t>
            </a:r>
            <a:r>
              <a:rPr lang="fr-FR" sz="3200" dirty="0"/>
              <a:t> </a:t>
            </a:r>
            <a:r>
              <a:rPr lang="fr-FR" sz="3200" dirty="0" err="1"/>
              <a:t>по</a:t>
            </a:r>
            <a:r>
              <a:rPr lang="fr-FR" sz="3200" dirty="0"/>
              <a:t> </a:t>
            </a:r>
            <a:r>
              <a:rPr lang="fr-FR" sz="3200" dirty="0" err="1"/>
              <a:t>вакцинации</a:t>
            </a:r>
            <a:r>
              <a:rPr lang="fr-FR" sz="3200" dirty="0"/>
              <a:t> </a:t>
            </a:r>
            <a:r>
              <a:rPr lang="fr-FR" sz="3200" dirty="0" err="1"/>
              <a:t>для</a:t>
            </a:r>
            <a:r>
              <a:rPr lang="fr-FR" sz="3200" dirty="0"/>
              <a:t> </a:t>
            </a:r>
            <a:r>
              <a:rPr lang="fr-FR" sz="3200" dirty="0" err="1"/>
              <a:t>ответа</a:t>
            </a:r>
            <a:r>
              <a:rPr lang="fr-FR" sz="3200" dirty="0"/>
              <a:t> </a:t>
            </a:r>
            <a:r>
              <a:rPr lang="fr-FR" sz="3200" dirty="0" err="1"/>
              <a:t>на</a:t>
            </a:r>
            <a:r>
              <a:rPr lang="fr-FR" sz="3200" dirty="0"/>
              <a:t> </a:t>
            </a:r>
            <a:r>
              <a:rPr lang="fr-FR" sz="3200" dirty="0" err="1"/>
              <a:t>возрастную</a:t>
            </a:r>
            <a:r>
              <a:rPr lang="fr-FR" sz="3200" dirty="0"/>
              <a:t> </a:t>
            </a:r>
            <a:r>
              <a:rPr lang="fr-FR" sz="3200" dirty="0" err="1"/>
              <a:t>группу</a:t>
            </a:r>
            <a:r>
              <a:rPr lang="fr-FR" sz="3200" dirty="0"/>
              <a:t> </a:t>
            </a:r>
            <a:r>
              <a:rPr lang="fr-FR" sz="3200" dirty="0" err="1"/>
              <a:t>от</a:t>
            </a:r>
            <a:r>
              <a:rPr lang="fr-FR" sz="3200" dirty="0"/>
              <a:t> 6 </a:t>
            </a:r>
            <a:r>
              <a:rPr lang="fr-FR" sz="3200" dirty="0" err="1"/>
              <a:t>до</a:t>
            </a:r>
            <a:r>
              <a:rPr lang="fr-FR" sz="3200" dirty="0"/>
              <a:t> 59 </a:t>
            </a:r>
            <a:r>
              <a:rPr lang="fr-FR" sz="3200" dirty="0" err="1"/>
              <a:t>месяцев</a:t>
            </a:r>
            <a:r>
              <a:rPr lang="fr-FR" sz="3200" dirty="0"/>
              <a:t>.</a:t>
            </a:r>
          </a:p>
          <a:p>
            <a:pPr>
              <a:buFont typeface="Wingdings" panose="05000000000000000000" pitchFamily="2" charset="2"/>
              <a:buChar char="Ø"/>
            </a:pPr>
            <a:endParaRPr lang="fr-FR" sz="2600" dirty="0" smtClean="0">
              <a:latin typeface="Arial" panose="020B0604020202020204" pitchFamily="34" charset="0"/>
              <a:cs typeface="Arial" panose="020B0604020202020204" pitchFamily="34" charset="0"/>
            </a:endParaRPr>
          </a:p>
          <a:p>
            <a:pPr marL="0" indent="0">
              <a:buNone/>
            </a:pPr>
            <a:endParaRPr lang="fr-FR" sz="2600" dirty="0">
              <a:latin typeface="Arial" panose="020B0604020202020204" pitchFamily="34" charset="0"/>
              <a:cs typeface="Arial" panose="020B0604020202020204" pitchFamily="34" charset="0"/>
            </a:endParaRPr>
          </a:p>
          <a:p>
            <a:pPr marL="0" indent="0">
              <a:buNone/>
            </a:pPr>
            <a:endParaRPr lang="fr-FR"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46470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49301"/>
          </a:xfrm>
        </p:spPr>
        <p:txBody>
          <a:bodyPr>
            <a:normAutofit fontScale="90000"/>
          </a:bodyPr>
          <a:lstStyle/>
          <a:p>
            <a:r>
              <a:rPr lang="fr-FR" dirty="0" err="1"/>
              <a:t>рекомендации</a:t>
            </a:r>
            <a:r>
              <a:rPr lang="fr-FR" dirty="0"/>
              <a:t/>
            </a:r>
            <a:br>
              <a:rPr lang="fr-FR" dirty="0"/>
            </a:b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368300"/>
            <a:ext cx="12534900" cy="6195059"/>
          </a:xfrm>
        </p:spPr>
        <p:txBody>
          <a:bodyPr>
            <a:normAutofit/>
          </a:bodyPr>
          <a:lstStyle/>
          <a:p>
            <a:pPr>
              <a:buFont typeface="Wingdings" panose="05000000000000000000" pitchFamily="2" charset="2"/>
              <a:buChar char="Ø"/>
            </a:pPr>
            <a:r>
              <a:rPr lang="fr-FR" sz="2600" dirty="0">
                <a:latin typeface="Arial" panose="020B0604020202020204" pitchFamily="34" charset="0"/>
                <a:cs typeface="Arial" panose="020B0604020202020204" pitchFamily="34" charset="0"/>
              </a:rPr>
              <a:t> </a:t>
            </a:r>
            <a:r>
              <a:rPr lang="fr-FR" dirty="0" err="1" smtClean="0"/>
              <a:t>Усилить</a:t>
            </a:r>
            <a:r>
              <a:rPr lang="fr-FR" dirty="0" smtClean="0"/>
              <a:t> </a:t>
            </a:r>
            <a:r>
              <a:rPr lang="fr-FR" dirty="0" err="1"/>
              <a:t>все</a:t>
            </a:r>
            <a:r>
              <a:rPr lang="fr-FR" dirty="0"/>
              <a:t> </a:t>
            </a:r>
            <a:r>
              <a:rPr lang="fr-FR" dirty="0" err="1"/>
              <a:t>компоненты</a:t>
            </a:r>
            <a:r>
              <a:rPr lang="fr-FR" dirty="0"/>
              <a:t> </a:t>
            </a:r>
            <a:r>
              <a:rPr lang="fr-FR" dirty="0" err="1"/>
              <a:t>эпиднадзора</a:t>
            </a:r>
            <a:r>
              <a:rPr lang="fr-FR" dirty="0" smtClean="0"/>
              <a:t>:</a:t>
            </a:r>
            <a:endParaRPr lang="fr-FR" dirty="0" smtClean="0">
              <a:latin typeface="Arial" panose="020B0604020202020204" pitchFamily="34" charset="0"/>
              <a:cs typeface="Arial" panose="020B0604020202020204" pitchFamily="34" charset="0"/>
            </a:endParaRPr>
          </a:p>
          <a:p>
            <a:pPr lvl="1">
              <a:buFont typeface="Wingdings" panose="05000000000000000000" pitchFamily="2" charset="2"/>
              <a:buChar char="q"/>
            </a:pPr>
            <a:r>
              <a:rPr lang="fr-FR" sz="2800" dirty="0">
                <a:latin typeface="Arial" panose="020B0604020202020204" pitchFamily="34" charset="0"/>
                <a:cs typeface="Arial" panose="020B0604020202020204" pitchFamily="34" charset="0"/>
              </a:rPr>
              <a:t> </a:t>
            </a:r>
            <a:r>
              <a:rPr lang="fr-FR" sz="2800" dirty="0" err="1"/>
              <a:t>Идентификация</a:t>
            </a:r>
            <a:r>
              <a:rPr lang="fr-FR" sz="2800" dirty="0"/>
              <a:t> </a:t>
            </a:r>
            <a:r>
              <a:rPr lang="fr-FR" sz="2800" dirty="0" err="1"/>
              <a:t>и</a:t>
            </a:r>
            <a:r>
              <a:rPr lang="fr-FR" sz="2800" dirty="0"/>
              <a:t> </a:t>
            </a:r>
            <a:r>
              <a:rPr lang="fr-FR" sz="2800" dirty="0" err="1"/>
              <a:t>оперативное</a:t>
            </a:r>
            <a:r>
              <a:rPr lang="fr-FR" sz="2800" dirty="0"/>
              <a:t> </a:t>
            </a:r>
            <a:r>
              <a:rPr lang="fr-FR" sz="2800" dirty="0" err="1"/>
              <a:t>уведомление</a:t>
            </a:r>
            <a:r>
              <a:rPr lang="fr-FR" sz="2800" dirty="0"/>
              <a:t> </a:t>
            </a:r>
            <a:r>
              <a:rPr lang="fr-FR" sz="2800" dirty="0" err="1"/>
              <a:t>о</a:t>
            </a:r>
            <a:r>
              <a:rPr lang="fr-FR" sz="2800" dirty="0"/>
              <a:t> </a:t>
            </a:r>
            <a:r>
              <a:rPr lang="fr-FR" sz="2800" dirty="0" err="1" smtClean="0"/>
              <a:t>случаях</a:t>
            </a:r>
            <a:endParaRPr lang="fr-FR" sz="2800" dirty="0" smtClean="0">
              <a:latin typeface="Arial" panose="020B0604020202020204" pitchFamily="34" charset="0"/>
              <a:cs typeface="Arial" panose="020B0604020202020204" pitchFamily="34" charset="0"/>
            </a:endParaRPr>
          </a:p>
          <a:p>
            <a:pPr lvl="1">
              <a:buFont typeface="Wingdings" panose="05000000000000000000" pitchFamily="2" charset="2"/>
              <a:buChar char="q"/>
            </a:pPr>
            <a:r>
              <a:rPr lang="fr-FR" sz="2800" dirty="0">
                <a:latin typeface="Arial" panose="020B0604020202020204" pitchFamily="34" charset="0"/>
                <a:cs typeface="Arial" panose="020B0604020202020204" pitchFamily="34" charset="0"/>
              </a:rPr>
              <a:t> </a:t>
            </a:r>
            <a:r>
              <a:rPr lang="fr-FR" sz="2800" dirty="0" err="1"/>
              <a:t>Активное</a:t>
            </a:r>
            <a:r>
              <a:rPr lang="fr-FR" sz="2800" dirty="0"/>
              <a:t> </a:t>
            </a:r>
            <a:r>
              <a:rPr lang="fr-FR" sz="2800" dirty="0" err="1"/>
              <a:t>наблюдение</a:t>
            </a:r>
            <a:r>
              <a:rPr lang="fr-FR" sz="2800" dirty="0"/>
              <a:t> </a:t>
            </a:r>
            <a:r>
              <a:rPr lang="fr-FR" sz="2800" dirty="0" err="1"/>
              <a:t>вокруг</a:t>
            </a:r>
            <a:r>
              <a:rPr lang="fr-FR" sz="2800" dirty="0"/>
              <a:t> </a:t>
            </a:r>
            <a:r>
              <a:rPr lang="fr-FR" sz="2800" dirty="0" err="1"/>
              <a:t>подтвержденных</a:t>
            </a:r>
            <a:r>
              <a:rPr lang="fr-FR" sz="2800" dirty="0"/>
              <a:t> </a:t>
            </a:r>
            <a:r>
              <a:rPr lang="fr-FR" sz="2800" dirty="0" err="1" smtClean="0"/>
              <a:t>случаев</a:t>
            </a:r>
            <a:endParaRPr lang="fr-FR" sz="2800" dirty="0" smtClean="0">
              <a:latin typeface="Arial" panose="020B0604020202020204" pitchFamily="34" charset="0"/>
              <a:cs typeface="Arial" panose="020B0604020202020204" pitchFamily="34" charset="0"/>
            </a:endParaRPr>
          </a:p>
          <a:p>
            <a:pPr lvl="1">
              <a:buFont typeface="Wingdings" panose="05000000000000000000" pitchFamily="2" charset="2"/>
              <a:buChar char="q"/>
            </a:pPr>
            <a:r>
              <a:rPr lang="fr-FR" sz="2800" dirty="0">
                <a:latin typeface="Arial" panose="020B0604020202020204" pitchFamily="34" charset="0"/>
                <a:cs typeface="Arial" panose="020B0604020202020204" pitchFamily="34" charset="0"/>
              </a:rPr>
              <a:t> </a:t>
            </a:r>
            <a:r>
              <a:rPr lang="fr-FR" sz="2800" dirty="0" err="1"/>
              <a:t>Увеличить</a:t>
            </a:r>
            <a:r>
              <a:rPr lang="fr-FR" sz="2800" dirty="0"/>
              <a:t> </a:t>
            </a:r>
            <a:r>
              <a:rPr lang="fr-FR" sz="2800" dirty="0" err="1"/>
              <a:t>количество</a:t>
            </a:r>
            <a:r>
              <a:rPr lang="fr-FR" sz="2800" dirty="0"/>
              <a:t> </a:t>
            </a:r>
            <a:r>
              <a:rPr lang="fr-FR" sz="2800" dirty="0" err="1"/>
              <a:t>активных</a:t>
            </a:r>
            <a:r>
              <a:rPr lang="fr-FR" sz="2800" dirty="0"/>
              <a:t> </a:t>
            </a:r>
            <a:r>
              <a:rPr lang="fr-FR" sz="2800" dirty="0" err="1"/>
              <a:t>сайтов</a:t>
            </a:r>
            <a:r>
              <a:rPr lang="fr-FR" sz="2800" dirty="0"/>
              <a:t> </a:t>
            </a:r>
            <a:r>
              <a:rPr lang="fr-FR" sz="2800" dirty="0" err="1"/>
              <a:t>мониторинга</a:t>
            </a:r>
            <a:r>
              <a:rPr lang="fr-FR" sz="2800" dirty="0"/>
              <a:t> </a:t>
            </a:r>
            <a:r>
              <a:rPr lang="fr-FR" sz="2800" dirty="0" err="1"/>
              <a:t>и</a:t>
            </a:r>
            <a:r>
              <a:rPr lang="fr-FR" sz="2800" dirty="0"/>
              <a:t> </a:t>
            </a:r>
            <a:r>
              <a:rPr lang="fr-FR" sz="2800" dirty="0" err="1"/>
              <a:t>контрольных</a:t>
            </a:r>
            <a:r>
              <a:rPr lang="fr-FR" sz="2800" dirty="0"/>
              <a:t> </a:t>
            </a:r>
            <a:r>
              <a:rPr lang="fr-FR" sz="2800" dirty="0" err="1" smtClean="0"/>
              <a:t>визитов</a:t>
            </a:r>
            <a:endParaRPr lang="fr-FR" sz="2800" dirty="0" smtClean="0">
              <a:latin typeface="Arial" panose="020B0604020202020204" pitchFamily="34" charset="0"/>
              <a:cs typeface="Arial" panose="020B0604020202020204" pitchFamily="34" charset="0"/>
            </a:endParaRPr>
          </a:p>
          <a:p>
            <a:pPr lvl="1">
              <a:buFont typeface="Wingdings" panose="05000000000000000000" pitchFamily="2" charset="2"/>
              <a:buChar char="q"/>
            </a:pPr>
            <a:r>
              <a:rPr lang="fr-FR" sz="2800" dirty="0">
                <a:latin typeface="Arial" panose="020B0604020202020204" pitchFamily="34" charset="0"/>
                <a:cs typeface="Arial" panose="020B0604020202020204" pitchFamily="34" charset="0"/>
              </a:rPr>
              <a:t> </a:t>
            </a:r>
            <a:r>
              <a:rPr lang="fr-FR" sz="2800" dirty="0" err="1"/>
              <a:t>Расследование</a:t>
            </a:r>
            <a:r>
              <a:rPr lang="fr-FR" sz="2800" dirty="0"/>
              <a:t> </a:t>
            </a:r>
            <a:r>
              <a:rPr lang="fr-FR" sz="2800" dirty="0" err="1"/>
              <a:t>сообщенных</a:t>
            </a:r>
            <a:r>
              <a:rPr lang="fr-FR" sz="2800" dirty="0"/>
              <a:t> </a:t>
            </a:r>
            <a:r>
              <a:rPr lang="fr-FR" sz="2800" dirty="0" err="1"/>
              <a:t>подозреваемых</a:t>
            </a:r>
            <a:r>
              <a:rPr lang="fr-FR" sz="2800" dirty="0"/>
              <a:t> </a:t>
            </a:r>
            <a:r>
              <a:rPr lang="fr-FR" sz="2800" dirty="0" err="1"/>
              <a:t>случаев</a:t>
            </a:r>
            <a:r>
              <a:rPr lang="fr-FR" sz="2800" dirty="0"/>
              <a:t>, </a:t>
            </a:r>
            <a:r>
              <a:rPr lang="fr-FR" sz="2800" dirty="0" err="1"/>
              <a:t>включая</a:t>
            </a:r>
            <a:r>
              <a:rPr lang="fr-FR" sz="2800" dirty="0"/>
              <a:t> </a:t>
            </a:r>
            <a:r>
              <a:rPr lang="fr-FR" sz="2800" dirty="0" err="1"/>
              <a:t>создание</a:t>
            </a:r>
            <a:r>
              <a:rPr lang="fr-FR" sz="2800" dirty="0"/>
              <a:t> </a:t>
            </a:r>
            <a:r>
              <a:rPr lang="fr-FR" sz="2800" dirty="0" err="1"/>
              <a:t>линейного</a:t>
            </a:r>
            <a:r>
              <a:rPr lang="fr-FR" sz="2800" dirty="0"/>
              <a:t> </a:t>
            </a:r>
            <a:r>
              <a:rPr lang="fr-FR" sz="2800" dirty="0" err="1"/>
              <a:t>списка</a:t>
            </a:r>
            <a:r>
              <a:rPr lang="fr-FR" sz="2800" dirty="0"/>
              <a:t> </a:t>
            </a:r>
            <a:r>
              <a:rPr lang="fr-FR" sz="2800" dirty="0" err="1"/>
              <a:t>для</a:t>
            </a:r>
            <a:r>
              <a:rPr lang="fr-FR" sz="2800" dirty="0"/>
              <a:t> </a:t>
            </a:r>
            <a:r>
              <a:rPr lang="fr-FR" sz="2800" dirty="0" err="1"/>
              <a:t>всех</a:t>
            </a:r>
            <a:r>
              <a:rPr lang="fr-FR" sz="2800" dirty="0"/>
              <a:t> </a:t>
            </a:r>
            <a:r>
              <a:rPr lang="fr-FR" sz="2800" dirty="0" err="1"/>
              <a:t>подозреваемых</a:t>
            </a:r>
            <a:r>
              <a:rPr lang="fr-FR" sz="2800" dirty="0"/>
              <a:t> </a:t>
            </a:r>
            <a:r>
              <a:rPr lang="fr-FR" sz="2800" dirty="0" err="1" smtClean="0"/>
              <a:t>случаев</a:t>
            </a:r>
            <a:endParaRPr lang="fr-FR" sz="2800" dirty="0" smtClean="0">
              <a:latin typeface="Arial" panose="020B0604020202020204" pitchFamily="34" charset="0"/>
              <a:cs typeface="Arial" panose="020B0604020202020204" pitchFamily="34" charset="0"/>
            </a:endParaRPr>
          </a:p>
          <a:p>
            <a:pPr lvl="1">
              <a:buFont typeface="Wingdings" panose="05000000000000000000" pitchFamily="2" charset="2"/>
              <a:buChar char="q"/>
            </a:pPr>
            <a:r>
              <a:rPr lang="fr-FR" sz="2800" dirty="0">
                <a:latin typeface="Arial" panose="020B0604020202020204" pitchFamily="34" charset="0"/>
                <a:cs typeface="Arial" panose="020B0604020202020204" pitchFamily="34" charset="0"/>
              </a:rPr>
              <a:t> </a:t>
            </a:r>
            <a:r>
              <a:rPr lang="fr-FR" sz="2800" dirty="0" err="1"/>
              <a:t>Отбор</a:t>
            </a:r>
            <a:r>
              <a:rPr lang="fr-FR" sz="2800" dirty="0"/>
              <a:t> </a:t>
            </a:r>
            <a:r>
              <a:rPr lang="fr-FR" sz="2800" dirty="0" err="1"/>
              <a:t>проб</a:t>
            </a:r>
            <a:r>
              <a:rPr lang="fr-FR" sz="2800" dirty="0"/>
              <a:t>, </a:t>
            </a:r>
            <a:r>
              <a:rPr lang="fr-FR" sz="2800" dirty="0" err="1"/>
              <a:t>транспортировка</a:t>
            </a:r>
            <a:r>
              <a:rPr lang="fr-FR" sz="2800" dirty="0"/>
              <a:t> </a:t>
            </a:r>
            <a:r>
              <a:rPr lang="fr-FR" sz="2800" dirty="0" err="1"/>
              <a:t>и</a:t>
            </a:r>
            <a:r>
              <a:rPr lang="fr-FR" sz="2800" dirty="0"/>
              <a:t> </a:t>
            </a:r>
            <a:r>
              <a:rPr lang="fr-FR" sz="2800" dirty="0" err="1"/>
              <a:t>оперативный</a:t>
            </a:r>
            <a:r>
              <a:rPr lang="fr-FR" sz="2800" dirty="0"/>
              <a:t> </a:t>
            </a:r>
            <a:r>
              <a:rPr lang="fr-FR" sz="2800" dirty="0" err="1"/>
              <a:t>анализ</a:t>
            </a:r>
            <a:r>
              <a:rPr lang="fr-FR" sz="2800" dirty="0"/>
              <a:t> </a:t>
            </a:r>
            <a:r>
              <a:rPr lang="fr-FR" sz="2800" dirty="0" err="1" smtClean="0"/>
              <a:t>проб</a:t>
            </a:r>
            <a:endParaRPr lang="fr-FR" sz="2800" dirty="0" smtClean="0">
              <a:latin typeface="Arial" panose="020B0604020202020204" pitchFamily="34" charset="0"/>
              <a:cs typeface="Arial" panose="020B0604020202020204" pitchFamily="34" charset="0"/>
            </a:endParaRPr>
          </a:p>
          <a:p>
            <a:pPr lvl="1">
              <a:buFont typeface="Wingdings" panose="05000000000000000000" pitchFamily="2" charset="2"/>
              <a:buChar char="q"/>
            </a:pPr>
            <a:r>
              <a:rPr lang="fr-FR" sz="2800" dirty="0">
                <a:latin typeface="Arial" panose="020B0604020202020204" pitchFamily="34" charset="0"/>
                <a:cs typeface="Arial" panose="020B0604020202020204" pitchFamily="34" charset="0"/>
              </a:rPr>
              <a:t> </a:t>
            </a:r>
            <a:r>
              <a:rPr lang="fr-FR" sz="2800" dirty="0" err="1"/>
              <a:t>Увеличить</a:t>
            </a:r>
            <a:r>
              <a:rPr lang="fr-FR" sz="2800" dirty="0"/>
              <a:t> </a:t>
            </a:r>
            <a:r>
              <a:rPr lang="fr-FR" sz="2800" dirty="0" err="1"/>
              <a:t>общее</a:t>
            </a:r>
            <a:r>
              <a:rPr lang="fr-FR" sz="2800" dirty="0"/>
              <a:t> </a:t>
            </a:r>
            <a:r>
              <a:rPr lang="fr-FR" sz="2800" dirty="0" err="1"/>
              <a:t>количество</a:t>
            </a:r>
            <a:r>
              <a:rPr lang="fr-FR" sz="2800" dirty="0"/>
              <a:t> </a:t>
            </a:r>
            <a:r>
              <a:rPr lang="fr-FR" sz="2800" dirty="0" err="1"/>
              <a:t>собранных</a:t>
            </a:r>
            <a:r>
              <a:rPr lang="fr-FR" sz="2800" dirty="0"/>
              <a:t> </a:t>
            </a:r>
            <a:r>
              <a:rPr lang="fr-FR" sz="2800" dirty="0" err="1" smtClean="0"/>
              <a:t>проб</a:t>
            </a:r>
            <a:endParaRPr lang="fr-FR" sz="2800" dirty="0" smtClean="0">
              <a:latin typeface="Arial" panose="020B0604020202020204" pitchFamily="34" charset="0"/>
              <a:cs typeface="Arial" panose="020B0604020202020204" pitchFamily="34" charset="0"/>
            </a:endParaRPr>
          </a:p>
          <a:p>
            <a:pPr lvl="1">
              <a:buFont typeface="Wingdings" panose="05000000000000000000" pitchFamily="2" charset="2"/>
              <a:buChar char="q"/>
            </a:pPr>
            <a:r>
              <a:rPr lang="fr-FR" sz="2800" dirty="0">
                <a:latin typeface="Arial" panose="020B0604020202020204" pitchFamily="34" charset="0"/>
                <a:cs typeface="Arial" panose="020B0604020202020204" pitchFamily="34" charset="0"/>
              </a:rPr>
              <a:t> </a:t>
            </a:r>
            <a:r>
              <a:rPr lang="fr-FR" sz="2800" dirty="0"/>
              <a:t>В </a:t>
            </a:r>
            <a:r>
              <a:rPr lang="fr-FR" sz="2800" dirty="0" err="1"/>
              <a:t>районах</a:t>
            </a:r>
            <a:r>
              <a:rPr lang="fr-FR" sz="2800" dirty="0"/>
              <a:t>, </a:t>
            </a:r>
            <a:r>
              <a:rPr lang="fr-FR" sz="2800" dirty="0" err="1"/>
              <a:t>где</a:t>
            </a:r>
            <a:r>
              <a:rPr lang="fr-FR" sz="2800" dirty="0"/>
              <a:t> </a:t>
            </a:r>
            <a:r>
              <a:rPr lang="fr-FR" sz="2800" dirty="0" err="1"/>
              <a:t>случаи</a:t>
            </a:r>
            <a:r>
              <a:rPr lang="fr-FR" sz="2800" dirty="0"/>
              <a:t> </a:t>
            </a:r>
            <a:r>
              <a:rPr lang="fr-FR" sz="2800" dirty="0" err="1"/>
              <a:t>подтверждены</a:t>
            </a:r>
            <a:r>
              <a:rPr lang="fr-FR" sz="2800" dirty="0"/>
              <a:t> </a:t>
            </a:r>
            <a:r>
              <a:rPr lang="fr-FR" sz="2800" dirty="0" err="1"/>
              <a:t>эпидемиологической</a:t>
            </a:r>
            <a:r>
              <a:rPr lang="fr-FR" sz="2800" dirty="0"/>
              <a:t> </a:t>
            </a:r>
            <a:r>
              <a:rPr lang="fr-FR" sz="2800" dirty="0" err="1"/>
              <a:t>связью</a:t>
            </a:r>
            <a:r>
              <a:rPr lang="fr-FR" sz="2800" dirty="0"/>
              <a:t>, </a:t>
            </a:r>
            <a:r>
              <a:rPr lang="fr-FR" sz="2800" dirty="0" err="1" smtClean="0"/>
              <a:t>собират</a:t>
            </a:r>
            <a:r>
              <a:rPr lang="ru-RU" sz="2800" dirty="0" smtClean="0"/>
              <a:t>ь</a:t>
            </a:r>
            <a:r>
              <a:rPr lang="fr-FR" sz="2800" dirty="0" smtClean="0"/>
              <a:t> </a:t>
            </a:r>
            <a:r>
              <a:rPr lang="fr-FR" sz="2800" dirty="0"/>
              <a:t>и </a:t>
            </a:r>
            <a:r>
              <a:rPr lang="fr-FR" sz="2800" dirty="0" err="1" smtClean="0"/>
              <a:t>тестир</a:t>
            </a:r>
            <a:r>
              <a:rPr lang="ru-RU" sz="2800" dirty="0" smtClean="0"/>
              <a:t>ова</a:t>
            </a:r>
            <a:r>
              <a:rPr lang="fr-FR" sz="2800" dirty="0" smtClean="0"/>
              <a:t>т</a:t>
            </a:r>
            <a:r>
              <a:rPr lang="ru-RU" sz="2800" dirty="0" smtClean="0"/>
              <a:t>ь</a:t>
            </a:r>
            <a:r>
              <a:rPr lang="fr-FR" sz="2800" dirty="0" smtClean="0"/>
              <a:t> </a:t>
            </a:r>
            <a:r>
              <a:rPr lang="fr-FR" sz="2800" dirty="0" err="1"/>
              <a:t>по</a:t>
            </a:r>
            <a:r>
              <a:rPr lang="fr-FR" sz="2800" dirty="0"/>
              <a:t> </a:t>
            </a:r>
            <a:r>
              <a:rPr lang="fr-FR" sz="2800" dirty="0" err="1"/>
              <a:t>меньшей</a:t>
            </a:r>
            <a:r>
              <a:rPr lang="fr-FR" sz="2800" dirty="0"/>
              <a:t> </a:t>
            </a:r>
            <a:r>
              <a:rPr lang="fr-FR" sz="2800" dirty="0" err="1"/>
              <a:t>мере</a:t>
            </a:r>
            <a:r>
              <a:rPr lang="fr-FR" sz="2800" dirty="0"/>
              <a:t> 20 </a:t>
            </a:r>
            <a:r>
              <a:rPr lang="fr-FR" sz="2800" dirty="0" err="1"/>
              <a:t>образцов</a:t>
            </a:r>
            <a:r>
              <a:rPr lang="fr-FR" sz="2800" dirty="0"/>
              <a:t> </a:t>
            </a:r>
            <a:r>
              <a:rPr lang="fr-FR" sz="2800" dirty="0" err="1"/>
              <a:t>каждые</a:t>
            </a:r>
            <a:r>
              <a:rPr lang="fr-FR" sz="2800" dirty="0"/>
              <a:t> 2 </a:t>
            </a:r>
            <a:r>
              <a:rPr lang="fr-FR" sz="2800" dirty="0" err="1"/>
              <a:t>месяца</a:t>
            </a:r>
            <a:r>
              <a:rPr lang="fr-FR" sz="2800" dirty="0"/>
              <a:t>, </a:t>
            </a:r>
            <a:r>
              <a:rPr lang="fr-FR" sz="2800" dirty="0" err="1"/>
              <a:t>чтобы</a:t>
            </a:r>
            <a:r>
              <a:rPr lang="fr-FR" sz="2800" dirty="0"/>
              <a:t> </a:t>
            </a:r>
            <a:r>
              <a:rPr lang="fr-FR" sz="2800" dirty="0" err="1"/>
              <a:t>гарантировать</a:t>
            </a:r>
            <a:r>
              <a:rPr lang="fr-FR" sz="2800" dirty="0"/>
              <a:t>, </a:t>
            </a:r>
            <a:r>
              <a:rPr lang="fr-FR" sz="2800" dirty="0" err="1"/>
              <a:t>что</a:t>
            </a:r>
            <a:r>
              <a:rPr lang="fr-FR" sz="2800" dirty="0"/>
              <a:t> </a:t>
            </a:r>
            <a:r>
              <a:rPr lang="fr-FR" sz="2800" dirty="0" err="1"/>
              <a:t>случаи</a:t>
            </a:r>
            <a:r>
              <a:rPr lang="fr-FR" sz="2800" dirty="0"/>
              <a:t> </a:t>
            </a:r>
            <a:r>
              <a:rPr lang="fr-FR" sz="2800" dirty="0" err="1"/>
              <a:t>по-прежнему</a:t>
            </a:r>
            <a:r>
              <a:rPr lang="fr-FR" sz="2800" dirty="0"/>
              <a:t> </a:t>
            </a:r>
            <a:r>
              <a:rPr lang="fr-FR" sz="2800" dirty="0" err="1"/>
              <a:t>связаны</a:t>
            </a:r>
            <a:r>
              <a:rPr lang="fr-FR" sz="2800" dirty="0"/>
              <a:t> с </a:t>
            </a:r>
            <a:r>
              <a:rPr lang="fr-FR" sz="2800" dirty="0" err="1" smtClean="0"/>
              <a:t>корью</a:t>
            </a:r>
            <a:endParaRPr lang="fr-FR" sz="2800" dirty="0" smtClean="0">
              <a:latin typeface="Arial" panose="020B0604020202020204" pitchFamily="34" charset="0"/>
              <a:cs typeface="Arial" panose="020B0604020202020204" pitchFamily="34" charset="0"/>
            </a:endParaRPr>
          </a:p>
          <a:p>
            <a:pPr lvl="1">
              <a:buFont typeface="Wingdings" panose="05000000000000000000" pitchFamily="2" charset="2"/>
              <a:buChar char="q"/>
            </a:pPr>
            <a:r>
              <a:rPr lang="fr-FR" sz="2800" dirty="0" smtClean="0">
                <a:latin typeface="Arial" panose="020B0604020202020204" pitchFamily="34" charset="0"/>
                <a:cs typeface="Arial" panose="020B0604020202020204" pitchFamily="34" charset="0"/>
              </a:rPr>
              <a:t> </a:t>
            </a:r>
            <a:r>
              <a:rPr lang="fr-FR" sz="2800" dirty="0" err="1"/>
              <a:t>Еженедельный</a:t>
            </a:r>
            <a:r>
              <a:rPr lang="fr-FR" sz="2800" dirty="0"/>
              <a:t> </a:t>
            </a:r>
            <a:r>
              <a:rPr lang="fr-FR" sz="2800" dirty="0" err="1"/>
              <a:t>анализ</a:t>
            </a:r>
            <a:r>
              <a:rPr lang="fr-FR" sz="2800" dirty="0"/>
              <a:t> </a:t>
            </a:r>
            <a:r>
              <a:rPr lang="fr-FR" sz="2800" dirty="0" err="1"/>
              <a:t>данных</a:t>
            </a:r>
            <a:r>
              <a:rPr lang="fr-FR" sz="2800" dirty="0"/>
              <a:t> </a:t>
            </a:r>
            <a:r>
              <a:rPr lang="fr-FR" sz="2800" dirty="0" err="1"/>
              <a:t>для</a:t>
            </a:r>
            <a:r>
              <a:rPr lang="fr-FR" sz="2800" dirty="0"/>
              <a:t> </a:t>
            </a:r>
            <a:r>
              <a:rPr lang="fr-FR" sz="2800" dirty="0" err="1"/>
              <a:t>расчета</a:t>
            </a:r>
            <a:r>
              <a:rPr lang="fr-FR" sz="2800" dirty="0"/>
              <a:t> </a:t>
            </a:r>
            <a:r>
              <a:rPr lang="fr-FR" sz="2800" dirty="0" err="1"/>
              <a:t>ключевых</a:t>
            </a:r>
            <a:r>
              <a:rPr lang="fr-FR" sz="2800" dirty="0"/>
              <a:t> </a:t>
            </a:r>
            <a:r>
              <a:rPr lang="fr-FR" sz="2800" dirty="0" err="1" smtClean="0"/>
              <a:t>показателей</a:t>
            </a:r>
            <a:endParaRPr lang="fr-FR" sz="2800" dirty="0" smtClean="0">
              <a:latin typeface="Arial" panose="020B0604020202020204" pitchFamily="34" charset="0"/>
              <a:cs typeface="Arial" panose="020B0604020202020204" pitchFamily="34" charset="0"/>
            </a:endParaRPr>
          </a:p>
          <a:p>
            <a:pPr lvl="1">
              <a:buFont typeface="Wingdings" panose="05000000000000000000" pitchFamily="2" charset="2"/>
              <a:buChar char="q"/>
            </a:pPr>
            <a:r>
              <a:rPr lang="fr-FR" sz="2800" dirty="0">
                <a:latin typeface="Arial" panose="020B0604020202020204" pitchFamily="34" charset="0"/>
                <a:cs typeface="Arial" panose="020B0604020202020204" pitchFamily="34" charset="0"/>
              </a:rPr>
              <a:t> </a:t>
            </a:r>
            <a:r>
              <a:rPr lang="fr-FR" sz="2800" dirty="0" err="1"/>
              <a:t>Обратная</a:t>
            </a:r>
            <a:r>
              <a:rPr lang="fr-FR" sz="2800" dirty="0"/>
              <a:t> </a:t>
            </a:r>
            <a:r>
              <a:rPr lang="fr-FR" sz="2800" dirty="0" err="1"/>
              <a:t>связь</a:t>
            </a:r>
            <a:r>
              <a:rPr lang="fr-FR" sz="2800" dirty="0"/>
              <a:t> </a:t>
            </a:r>
            <a:r>
              <a:rPr lang="fr-FR" sz="2800" dirty="0" err="1"/>
              <a:t>результатов</a:t>
            </a:r>
            <a:r>
              <a:rPr lang="fr-FR" sz="2800" dirty="0"/>
              <a:t> </a:t>
            </a:r>
            <a:r>
              <a:rPr lang="fr-FR" sz="2800" dirty="0" err="1"/>
              <a:t>на</a:t>
            </a:r>
            <a:r>
              <a:rPr lang="fr-FR" sz="2800" dirty="0"/>
              <a:t> </a:t>
            </a:r>
            <a:r>
              <a:rPr lang="fr-FR" sz="2800" dirty="0" err="1"/>
              <a:t>периферийном</a:t>
            </a:r>
            <a:r>
              <a:rPr lang="fr-FR" sz="2800" dirty="0"/>
              <a:t> </a:t>
            </a:r>
            <a:r>
              <a:rPr lang="fr-FR" sz="2800" dirty="0" err="1"/>
              <a:t>уровне</a:t>
            </a:r>
            <a:endParaRPr lang="fr-FR" sz="2800" dirty="0"/>
          </a:p>
          <a:p>
            <a:pPr lvl="1">
              <a:buFont typeface="Wingdings" panose="05000000000000000000" pitchFamily="2" charset="2"/>
              <a:buChar char="q"/>
            </a:pPr>
            <a:endParaRPr lang="fr-FR" sz="2200" dirty="0" smtClean="0">
              <a:latin typeface="Arial" panose="020B0604020202020204" pitchFamily="34" charset="0"/>
              <a:cs typeface="Arial" panose="020B0604020202020204" pitchFamily="34" charset="0"/>
            </a:endParaRPr>
          </a:p>
        </p:txBody>
      </p:sp>
      <p:sp>
        <p:nvSpPr>
          <p:cNvPr id="4" name="Rectangle 3"/>
          <p:cNvSpPr/>
          <p:nvPr/>
        </p:nvSpPr>
        <p:spPr>
          <a:xfrm>
            <a:off x="-622226" y="-202872"/>
            <a:ext cx="444352" cy="523220"/>
          </a:xfrm>
          <a:prstGeom prst="rect">
            <a:avLst/>
          </a:prstGeom>
        </p:spPr>
        <p:txBody>
          <a:bodyPr wrap="none">
            <a:spAutoFit/>
          </a:bodyPr>
          <a:lstStyle/>
          <a:p>
            <a:r>
              <a:rPr lang="fr-FR" sz="2800" dirty="0">
                <a:solidFill>
                  <a:prstClr val="black"/>
                </a:solidFill>
              </a:rPr>
              <a:t>ю</a:t>
            </a:r>
            <a:endParaRPr lang="fr-FR" dirty="0"/>
          </a:p>
        </p:txBody>
      </p:sp>
    </p:spTree>
    <p:extLst>
      <p:ext uri="{BB962C8B-B14F-4D97-AF65-F5344CB8AC3E}">
        <p14:creationId xmlns:p14="http://schemas.microsoft.com/office/powerpoint/2010/main" val="1136713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6582" y="46466"/>
            <a:ext cx="10820400" cy="1325563"/>
          </a:xfrm>
        </p:spPr>
        <p:txBody>
          <a:bodyPr/>
          <a:lstStyle/>
          <a:p>
            <a:r>
              <a:rPr lang="fr-FR" dirty="0"/>
              <a:t>1. </a:t>
            </a:r>
            <a:r>
              <a:rPr lang="fr-FR" dirty="0" err="1"/>
              <a:t>Предыстория</a:t>
            </a:r>
            <a:r>
              <a:rPr lang="fr-FR" dirty="0"/>
              <a:t> </a:t>
            </a:r>
            <a:r>
              <a:rPr lang="fr-FR" dirty="0" err="1"/>
              <a:t>и</a:t>
            </a:r>
            <a:r>
              <a:rPr lang="fr-FR" dirty="0"/>
              <a:t> </a:t>
            </a:r>
            <a:r>
              <a:rPr lang="fr-FR" dirty="0" err="1"/>
              <a:t>обоснование</a:t>
            </a:r>
            <a:r>
              <a:rPr lang="fr-FR" dirty="0"/>
              <a:t/>
            </a:r>
            <a:br>
              <a:rPr lang="fr-FR" dirty="0"/>
            </a:br>
            <a:r>
              <a:rPr lang="fr-FR" dirty="0" smtClean="0"/>
              <a:t> </a:t>
            </a:r>
            <a:endParaRPr lang="fr-FR" dirty="0"/>
          </a:p>
        </p:txBody>
      </p:sp>
      <p:sp>
        <p:nvSpPr>
          <p:cNvPr id="3" name="Espace réservé du contenu 2"/>
          <p:cNvSpPr>
            <a:spLocks noGrp="1"/>
          </p:cNvSpPr>
          <p:nvPr>
            <p:ph idx="1"/>
          </p:nvPr>
        </p:nvSpPr>
        <p:spPr>
          <a:xfrm>
            <a:off x="153022" y="826174"/>
            <a:ext cx="11859178" cy="5737312"/>
          </a:xfrm>
        </p:spPr>
        <p:txBody>
          <a:bodyPr>
            <a:normAutofit lnSpcReduction="10000"/>
          </a:bodyPr>
          <a:lstStyle/>
          <a:p>
            <a:r>
              <a:rPr lang="fr-FR" sz="3200" dirty="0" err="1" smtClean="0"/>
              <a:t>С</a:t>
            </a:r>
            <a:r>
              <a:rPr lang="fr-FR" sz="3200" dirty="0" smtClean="0"/>
              <a:t> </a:t>
            </a:r>
            <a:r>
              <a:rPr lang="fr-FR" sz="3200" dirty="0" err="1"/>
              <a:t>завершением</a:t>
            </a:r>
            <a:r>
              <a:rPr lang="fr-FR" sz="3200" dirty="0"/>
              <a:t> </a:t>
            </a:r>
            <a:r>
              <a:rPr lang="fr-FR" sz="3200" dirty="0" err="1"/>
              <a:t>вспышки</a:t>
            </a:r>
            <a:r>
              <a:rPr lang="fr-FR" sz="3200" dirty="0"/>
              <a:t> </a:t>
            </a:r>
            <a:r>
              <a:rPr lang="fr-FR" sz="3200" dirty="0" err="1"/>
              <a:t>эпидемии</a:t>
            </a:r>
            <a:r>
              <a:rPr lang="fr-FR" sz="3200" dirty="0"/>
              <a:t> </a:t>
            </a:r>
            <a:r>
              <a:rPr lang="fr-FR" sz="3200" dirty="0" err="1"/>
              <a:t>Эбола</a:t>
            </a:r>
            <a:r>
              <a:rPr lang="fr-FR" sz="3200" dirty="0"/>
              <a:t> </a:t>
            </a:r>
            <a:r>
              <a:rPr lang="fr-FR" sz="3200" dirty="0" err="1"/>
              <a:t>в</a:t>
            </a:r>
            <a:r>
              <a:rPr lang="fr-FR" sz="3200" dirty="0"/>
              <a:t> </a:t>
            </a:r>
            <a:r>
              <a:rPr lang="fr-FR" sz="3200" dirty="0" err="1"/>
              <a:t>Гвинее</a:t>
            </a:r>
            <a:r>
              <a:rPr lang="fr-FR" sz="3200" dirty="0"/>
              <a:t> </a:t>
            </a:r>
            <a:r>
              <a:rPr lang="fr-FR" sz="3200" dirty="0" err="1"/>
              <a:t>проводится</a:t>
            </a:r>
            <a:r>
              <a:rPr lang="fr-FR" sz="3200" dirty="0"/>
              <a:t> </a:t>
            </a:r>
            <a:r>
              <a:rPr lang="fr-FR" sz="3200" dirty="0" err="1"/>
              <a:t>комплексное</a:t>
            </a:r>
            <a:r>
              <a:rPr lang="fr-FR" sz="3200" dirty="0"/>
              <a:t> </a:t>
            </a:r>
            <a:r>
              <a:rPr lang="fr-FR" sz="3200" dirty="0" err="1"/>
              <a:t>наблюдение</a:t>
            </a:r>
            <a:r>
              <a:rPr lang="fr-FR" sz="3200" dirty="0"/>
              <a:t> </a:t>
            </a:r>
            <a:r>
              <a:rPr lang="fr-FR" sz="3200" dirty="0" err="1"/>
              <a:t>за</a:t>
            </a:r>
            <a:r>
              <a:rPr lang="fr-FR" sz="3200" dirty="0"/>
              <a:t> </a:t>
            </a:r>
            <a:r>
              <a:rPr lang="fr-FR" sz="3200" dirty="0" err="1"/>
              <a:t>заболеваниями</a:t>
            </a:r>
            <a:r>
              <a:rPr lang="fr-FR" sz="3200" dirty="0"/>
              <a:t> </a:t>
            </a:r>
            <a:r>
              <a:rPr lang="fr-FR" sz="3200" dirty="0" err="1"/>
              <a:t>и</a:t>
            </a:r>
            <a:r>
              <a:rPr lang="fr-FR" sz="3200" dirty="0"/>
              <a:t> </a:t>
            </a:r>
            <a:r>
              <a:rPr lang="fr-FR" sz="3200" dirty="0" err="1"/>
              <a:t>ответные</a:t>
            </a:r>
            <a:r>
              <a:rPr lang="fr-FR" sz="3200" dirty="0"/>
              <a:t> </a:t>
            </a:r>
            <a:r>
              <a:rPr lang="fr-FR" sz="3200" dirty="0" err="1"/>
              <a:t>меры</a:t>
            </a:r>
            <a:r>
              <a:rPr lang="fr-FR" sz="3200" dirty="0"/>
              <a:t>. Пяти приоритетными заболеваниями, выбранными по их частоте в последние годы, являются FHV (вирусная геморрагическая лихорадка, включая </a:t>
            </a:r>
            <a:r>
              <a:rPr lang="ru-RU" sz="3200" dirty="0" err="1" smtClean="0"/>
              <a:t>Эбола</a:t>
            </a:r>
            <a:r>
              <a:rPr lang="fr-FR" sz="3200" dirty="0" smtClean="0"/>
              <a:t> </a:t>
            </a:r>
            <a:r>
              <a:rPr lang="fr-FR" sz="3200" dirty="0"/>
              <a:t>и </a:t>
            </a:r>
            <a:r>
              <a:rPr lang="ru-RU" sz="3200" dirty="0" smtClean="0"/>
              <a:t>Желтая лихорадка</a:t>
            </a:r>
            <a:r>
              <a:rPr lang="fr-FR" sz="3200" dirty="0" smtClean="0"/>
              <a:t>), холер</a:t>
            </a:r>
            <a:r>
              <a:rPr lang="ru-RU" sz="3200" dirty="0" smtClean="0"/>
              <a:t>а</a:t>
            </a:r>
            <a:r>
              <a:rPr lang="fr-FR" sz="3200" dirty="0" smtClean="0"/>
              <a:t>, </a:t>
            </a:r>
            <a:r>
              <a:rPr lang="fr-FR" sz="3200" dirty="0"/>
              <a:t>менингит, корь и полиомиелит</a:t>
            </a:r>
          </a:p>
          <a:p>
            <a:r>
              <a:rPr lang="fr-FR" sz="3200" dirty="0" err="1"/>
              <a:t>Наблюдение</a:t>
            </a:r>
            <a:r>
              <a:rPr lang="fr-FR" sz="3200" dirty="0"/>
              <a:t> </a:t>
            </a:r>
            <a:r>
              <a:rPr lang="fr-FR" sz="3200" dirty="0" err="1"/>
              <a:t>за</a:t>
            </a:r>
            <a:r>
              <a:rPr lang="fr-FR" sz="3200" dirty="0"/>
              <a:t> </a:t>
            </a:r>
            <a:r>
              <a:rPr lang="fr-FR" sz="3200" dirty="0" err="1"/>
              <a:t>случаями</a:t>
            </a:r>
            <a:r>
              <a:rPr lang="fr-FR" sz="3200" dirty="0"/>
              <a:t> </a:t>
            </a:r>
            <a:r>
              <a:rPr lang="fr-FR" sz="3200" dirty="0" err="1"/>
              <a:t>кори</a:t>
            </a:r>
            <a:r>
              <a:rPr lang="fr-FR" sz="3200" dirty="0"/>
              <a:t> </a:t>
            </a:r>
            <a:r>
              <a:rPr lang="fr-FR" sz="3200" dirty="0" err="1"/>
              <a:t>показывает</a:t>
            </a:r>
            <a:r>
              <a:rPr lang="fr-FR" sz="3200" dirty="0"/>
              <a:t>, </a:t>
            </a:r>
            <a:r>
              <a:rPr lang="fr-FR" sz="3200" dirty="0" err="1"/>
              <a:t>что</a:t>
            </a:r>
            <a:r>
              <a:rPr lang="fr-FR" sz="3200" dirty="0"/>
              <a:t> </a:t>
            </a:r>
            <a:r>
              <a:rPr lang="fr-FR" sz="3200" dirty="0" err="1"/>
              <a:t>с</a:t>
            </a:r>
            <a:r>
              <a:rPr lang="fr-FR" sz="3200" dirty="0"/>
              <a:t> </a:t>
            </a:r>
            <a:r>
              <a:rPr lang="fr-FR" sz="3200" dirty="0" err="1"/>
              <a:t>начала</a:t>
            </a:r>
            <a:r>
              <a:rPr lang="fr-FR" sz="3200" dirty="0"/>
              <a:t> 2016 </a:t>
            </a:r>
            <a:r>
              <a:rPr lang="fr-FR" sz="3200" dirty="0" err="1"/>
              <a:t>года</a:t>
            </a:r>
            <a:r>
              <a:rPr lang="fr-FR" sz="3200" dirty="0"/>
              <a:t> </a:t>
            </a:r>
            <a:r>
              <a:rPr lang="fr-FR" sz="3200" dirty="0" err="1"/>
              <a:t>и</a:t>
            </a:r>
            <a:r>
              <a:rPr lang="fr-FR" sz="3200" dirty="0"/>
              <a:t>, </a:t>
            </a:r>
            <a:r>
              <a:rPr lang="fr-FR" sz="3200" dirty="0" err="1"/>
              <a:t>несмотря</a:t>
            </a:r>
            <a:r>
              <a:rPr lang="fr-FR" sz="3200" dirty="0"/>
              <a:t> </a:t>
            </a:r>
            <a:r>
              <a:rPr lang="fr-FR" sz="3200" dirty="0" err="1"/>
              <a:t>на</a:t>
            </a:r>
            <a:r>
              <a:rPr lang="fr-FR" sz="3200" dirty="0"/>
              <a:t> </a:t>
            </a:r>
            <a:r>
              <a:rPr lang="fr-FR" sz="3200" dirty="0" err="1"/>
              <a:t>ответ</a:t>
            </a:r>
            <a:r>
              <a:rPr lang="fr-FR" sz="3200" dirty="0"/>
              <a:t>, </a:t>
            </a:r>
            <a:r>
              <a:rPr lang="fr-FR" sz="3200" dirty="0" err="1"/>
              <a:t>организованный</a:t>
            </a:r>
            <a:r>
              <a:rPr lang="fr-FR" sz="3200" dirty="0"/>
              <a:t> </a:t>
            </a:r>
            <a:r>
              <a:rPr lang="fr-FR" sz="3200" dirty="0" err="1"/>
              <a:t>в</a:t>
            </a:r>
            <a:r>
              <a:rPr lang="fr-FR" sz="3200" dirty="0"/>
              <a:t> </a:t>
            </a:r>
            <a:r>
              <a:rPr lang="fr-FR" sz="3200" dirty="0" err="1"/>
              <a:t>феврале</a:t>
            </a:r>
            <a:r>
              <a:rPr lang="fr-FR" sz="3200" dirty="0"/>
              <a:t> 2016 </a:t>
            </a:r>
            <a:r>
              <a:rPr lang="fr-FR" sz="3200" dirty="0" err="1"/>
              <a:t>года</a:t>
            </a:r>
            <a:r>
              <a:rPr lang="fr-FR" sz="3200" dirty="0"/>
              <a:t>, </a:t>
            </a:r>
            <a:r>
              <a:rPr lang="fr-FR" sz="3200" dirty="0" err="1"/>
              <a:t>подтвержденные</a:t>
            </a:r>
            <a:r>
              <a:rPr lang="fr-FR" sz="3200" dirty="0"/>
              <a:t> </a:t>
            </a:r>
            <a:r>
              <a:rPr lang="fr-FR" sz="3200" dirty="0" err="1"/>
              <a:t>случаи</a:t>
            </a:r>
            <a:r>
              <a:rPr lang="fr-FR" sz="3200" dirty="0"/>
              <a:t> </a:t>
            </a:r>
            <a:r>
              <a:rPr lang="fr-FR" sz="3200" dirty="0" err="1"/>
              <a:t>по-прежнему</a:t>
            </a:r>
            <a:r>
              <a:rPr lang="fr-FR" sz="3200" dirty="0"/>
              <a:t> </a:t>
            </a:r>
            <a:r>
              <a:rPr lang="fr-FR" sz="3200" dirty="0" err="1"/>
              <a:t>сообщаются</a:t>
            </a:r>
            <a:r>
              <a:rPr lang="fr-FR" sz="3200" dirty="0"/>
              <a:t>, </a:t>
            </a:r>
            <a:r>
              <a:rPr lang="fr-FR" sz="3200" dirty="0" err="1"/>
              <a:t>и</a:t>
            </a:r>
            <a:r>
              <a:rPr lang="fr-FR" sz="3200" dirty="0"/>
              <a:t> </a:t>
            </a:r>
            <a:r>
              <a:rPr lang="fr-FR" sz="3200" dirty="0" err="1"/>
              <a:t>это</a:t>
            </a:r>
            <a:r>
              <a:rPr lang="fr-FR" sz="3200" dirty="0"/>
              <a:t> </a:t>
            </a:r>
            <a:r>
              <a:rPr lang="fr-FR" sz="3200" dirty="0" err="1"/>
              <a:t>происходит</a:t>
            </a:r>
            <a:r>
              <a:rPr lang="fr-FR" sz="3200" dirty="0"/>
              <a:t> </a:t>
            </a:r>
            <a:r>
              <a:rPr lang="fr-FR" sz="3200" dirty="0" err="1"/>
              <a:t>в</a:t>
            </a:r>
            <a:r>
              <a:rPr lang="fr-FR" sz="3200" dirty="0"/>
              <a:t> </a:t>
            </a:r>
            <a:r>
              <a:rPr lang="fr-FR" sz="3200" dirty="0" err="1"/>
              <a:t>нескольких</a:t>
            </a:r>
            <a:r>
              <a:rPr lang="fr-FR" sz="3200" dirty="0"/>
              <a:t> </a:t>
            </a:r>
            <a:r>
              <a:rPr lang="fr-FR" sz="3200" dirty="0" err="1"/>
              <a:t>округах</a:t>
            </a:r>
            <a:r>
              <a:rPr lang="fr-FR" sz="3200" dirty="0"/>
              <a:t> </a:t>
            </a:r>
            <a:r>
              <a:rPr lang="fr-FR" sz="3200" dirty="0" err="1"/>
              <a:t>здравоохранения</a:t>
            </a:r>
            <a:r>
              <a:rPr lang="fr-FR" sz="3200" dirty="0"/>
              <a:t>.</a:t>
            </a:r>
          </a:p>
          <a:p>
            <a:r>
              <a:rPr lang="fr-FR" sz="3200" dirty="0" err="1"/>
              <a:t>В</a:t>
            </a:r>
            <a:r>
              <a:rPr lang="fr-FR" sz="3200" dirty="0"/>
              <a:t> </a:t>
            </a:r>
            <a:r>
              <a:rPr lang="fr-FR" sz="3200" dirty="0" err="1"/>
              <a:t>течение</a:t>
            </a:r>
            <a:r>
              <a:rPr lang="fr-FR" sz="3200" dirty="0"/>
              <a:t> </a:t>
            </a:r>
            <a:r>
              <a:rPr lang="fr-FR" sz="3200" dirty="0" err="1"/>
              <a:t>последней</a:t>
            </a:r>
            <a:r>
              <a:rPr lang="fr-FR" sz="3200" dirty="0"/>
              <a:t> </a:t>
            </a:r>
            <a:r>
              <a:rPr lang="fr-FR" sz="3200" dirty="0" err="1"/>
              <a:t>половины</a:t>
            </a:r>
            <a:r>
              <a:rPr lang="fr-FR" sz="3200" dirty="0"/>
              <a:t> </a:t>
            </a:r>
            <a:r>
              <a:rPr lang="fr-FR" sz="3200" dirty="0" err="1"/>
              <a:t>декабря</a:t>
            </a:r>
            <a:r>
              <a:rPr lang="fr-FR" sz="3200" dirty="0"/>
              <a:t> 2016 </a:t>
            </a:r>
            <a:r>
              <a:rPr lang="fr-FR" sz="3200" dirty="0" err="1"/>
              <a:t>года</a:t>
            </a:r>
            <a:r>
              <a:rPr lang="fr-FR" sz="3200" dirty="0"/>
              <a:t> </a:t>
            </a:r>
            <a:r>
              <a:rPr lang="fr-FR" sz="3200" dirty="0" err="1"/>
              <a:t>были</a:t>
            </a:r>
            <a:r>
              <a:rPr lang="fr-FR" sz="3200" dirty="0"/>
              <a:t> </a:t>
            </a:r>
            <a:r>
              <a:rPr lang="fr-FR" sz="3200" dirty="0" err="1"/>
              <a:t>приняты</a:t>
            </a:r>
            <a:r>
              <a:rPr lang="fr-FR" sz="3200" dirty="0"/>
              <a:t> </a:t>
            </a:r>
            <a:r>
              <a:rPr lang="fr-FR" sz="3200" dirty="0" err="1"/>
              <a:t>меры</a:t>
            </a:r>
            <a:r>
              <a:rPr lang="fr-FR" sz="3200" dirty="0"/>
              <a:t> </a:t>
            </a:r>
            <a:r>
              <a:rPr lang="fr-FR" sz="3200" dirty="0" err="1"/>
              <a:t>для</a:t>
            </a:r>
            <a:r>
              <a:rPr lang="fr-FR" sz="3200" dirty="0"/>
              <a:t> </a:t>
            </a:r>
            <a:r>
              <a:rPr lang="fr-FR" sz="3200" dirty="0" err="1"/>
              <a:t>реагирования</a:t>
            </a:r>
            <a:r>
              <a:rPr lang="fr-FR" sz="3200" dirty="0"/>
              <a:t> </a:t>
            </a:r>
            <a:r>
              <a:rPr lang="fr-FR" sz="3200" dirty="0" err="1"/>
              <a:t>на</a:t>
            </a:r>
            <a:r>
              <a:rPr lang="fr-FR" sz="3200" dirty="0"/>
              <a:t> </a:t>
            </a:r>
            <a:r>
              <a:rPr lang="fr-FR" sz="3200" dirty="0" err="1"/>
              <a:t>эпидемию</a:t>
            </a:r>
            <a:r>
              <a:rPr lang="fr-FR" sz="3200" dirty="0"/>
              <a:t> </a:t>
            </a:r>
            <a:r>
              <a:rPr lang="fr-FR" sz="3200" dirty="0" err="1"/>
              <a:t>кори</a:t>
            </a:r>
            <a:r>
              <a:rPr lang="fr-FR" sz="3200" dirty="0"/>
              <a:t> </a:t>
            </a:r>
            <a:r>
              <a:rPr lang="fr-FR" sz="3200" dirty="0" err="1"/>
              <a:t>в</a:t>
            </a:r>
            <a:r>
              <a:rPr lang="fr-FR" sz="3200" dirty="0"/>
              <a:t> 8 </a:t>
            </a:r>
            <a:r>
              <a:rPr lang="fr-FR" sz="3200" dirty="0" err="1"/>
              <a:t>префектурах</a:t>
            </a:r>
            <a:r>
              <a:rPr lang="fr-FR" sz="3200" dirty="0"/>
              <a:t> </a:t>
            </a:r>
            <a:r>
              <a:rPr lang="fr-FR" sz="3200" dirty="0" err="1"/>
              <a:t>страны</a:t>
            </a:r>
            <a:r>
              <a:rPr lang="fr-FR" sz="3200" dirty="0"/>
              <a:t>.</a:t>
            </a:r>
          </a:p>
          <a:p>
            <a:pPr marL="0" indent="0" algn="just">
              <a:buNone/>
            </a:pPr>
            <a:endParaRPr lang="fr-FR" dirty="0"/>
          </a:p>
        </p:txBody>
      </p:sp>
    </p:spTree>
    <p:extLst>
      <p:ext uri="{BB962C8B-B14F-4D97-AF65-F5344CB8AC3E}">
        <p14:creationId xmlns:p14="http://schemas.microsoft.com/office/powerpoint/2010/main" val="17247300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15901"/>
            <a:ext cx="11087100" cy="495299"/>
          </a:xfrm>
        </p:spPr>
        <p:txBody>
          <a:bodyPr>
            <a:normAutofit fontScale="90000"/>
          </a:bodyPr>
          <a:lstStyle/>
          <a:p>
            <a:r>
              <a:rPr lang="fr-FR" dirty="0" err="1"/>
              <a:t>рекомендации</a:t>
            </a:r>
            <a:r>
              <a:rPr lang="fr-FR" dirty="0"/>
              <a:t/>
            </a:r>
            <a:br>
              <a:rPr lang="fr-FR" dirty="0"/>
            </a:br>
            <a:endParaRPr lang="en-US" dirty="0">
              <a:latin typeface="Arial Black" panose="020B0A04020102020204" pitchFamily="34" charset="0"/>
            </a:endParaRPr>
          </a:p>
        </p:txBody>
      </p:sp>
      <p:sp>
        <p:nvSpPr>
          <p:cNvPr id="3" name="Content Placeholder 2"/>
          <p:cNvSpPr>
            <a:spLocks noGrp="1"/>
          </p:cNvSpPr>
          <p:nvPr>
            <p:ph idx="1"/>
          </p:nvPr>
        </p:nvSpPr>
        <p:spPr>
          <a:xfrm>
            <a:off x="190500" y="787400"/>
            <a:ext cx="11798300" cy="5389563"/>
          </a:xfrm>
        </p:spPr>
        <p:txBody>
          <a:bodyPr>
            <a:normAutofit/>
          </a:bodyPr>
          <a:lstStyle/>
          <a:p>
            <a:pPr>
              <a:buFont typeface="Wingdings" panose="05000000000000000000" pitchFamily="2" charset="2"/>
              <a:buChar char="Ø"/>
            </a:pPr>
            <a:r>
              <a:rPr lang="fr-FR" dirty="0" smtClean="0"/>
              <a:t> </a:t>
            </a:r>
            <a:r>
              <a:rPr lang="fr-FR" sz="3200" dirty="0" err="1"/>
              <a:t>Пересмотреть</a:t>
            </a:r>
            <a:r>
              <a:rPr lang="fr-FR" sz="3200" dirty="0"/>
              <a:t> </a:t>
            </a:r>
            <a:r>
              <a:rPr lang="fr-FR" sz="3200" dirty="0" err="1"/>
              <a:t>определение</a:t>
            </a:r>
            <a:r>
              <a:rPr lang="fr-FR" sz="3200" dirty="0"/>
              <a:t> </a:t>
            </a:r>
            <a:r>
              <a:rPr lang="fr-FR" sz="3200" dirty="0" err="1"/>
              <a:t>эпидемиологической</a:t>
            </a:r>
            <a:r>
              <a:rPr lang="fr-FR" sz="3200" dirty="0"/>
              <a:t> </a:t>
            </a:r>
            <a:r>
              <a:rPr lang="fr-FR" sz="3200" dirty="0" err="1"/>
              <a:t>связи</a:t>
            </a:r>
            <a:r>
              <a:rPr lang="fr-FR" sz="3200" dirty="0"/>
              <a:t> </a:t>
            </a:r>
            <a:r>
              <a:rPr lang="fr-FR" sz="3200" dirty="0" err="1"/>
              <a:t>и</a:t>
            </a:r>
            <a:r>
              <a:rPr lang="fr-FR" sz="3200" dirty="0"/>
              <a:t> </a:t>
            </a:r>
            <a:r>
              <a:rPr lang="fr-FR" sz="3200" dirty="0" err="1"/>
              <a:t>обеспечить</a:t>
            </a:r>
            <a:r>
              <a:rPr lang="fr-FR" sz="3200" dirty="0"/>
              <a:t>, </a:t>
            </a:r>
            <a:r>
              <a:rPr lang="fr-FR" sz="3200" dirty="0" err="1"/>
              <a:t>чтобы</a:t>
            </a:r>
            <a:r>
              <a:rPr lang="fr-FR" sz="3200" dirty="0"/>
              <a:t> </a:t>
            </a:r>
            <a:r>
              <a:rPr lang="fr-FR" sz="3200" dirty="0" err="1"/>
              <a:t>соответствующий</a:t>
            </a:r>
            <a:r>
              <a:rPr lang="fr-FR" sz="3200" dirty="0"/>
              <a:t> </a:t>
            </a:r>
            <a:r>
              <a:rPr lang="fr-FR" sz="3200" dirty="0" err="1"/>
              <a:t>персонал</a:t>
            </a:r>
            <a:r>
              <a:rPr lang="fr-FR" sz="3200" dirty="0"/>
              <a:t> </a:t>
            </a:r>
            <a:r>
              <a:rPr lang="fr-FR" sz="3200" dirty="0" err="1"/>
              <a:t>в</a:t>
            </a:r>
            <a:r>
              <a:rPr lang="fr-FR" sz="3200" dirty="0"/>
              <a:t> </a:t>
            </a:r>
            <a:r>
              <a:rPr lang="fr-FR" sz="3200" dirty="0" err="1"/>
              <a:t>префектурах</a:t>
            </a:r>
            <a:r>
              <a:rPr lang="fr-FR" sz="3200" dirty="0"/>
              <a:t> </a:t>
            </a:r>
            <a:r>
              <a:rPr lang="fr-FR" sz="3200" dirty="0" err="1"/>
              <a:t>был</a:t>
            </a:r>
            <a:r>
              <a:rPr lang="fr-FR" sz="3200" dirty="0"/>
              <a:t> </a:t>
            </a:r>
            <a:r>
              <a:rPr lang="fr-FR" sz="3200" dirty="0" err="1"/>
              <a:t>знаком</a:t>
            </a:r>
            <a:r>
              <a:rPr lang="fr-FR" sz="3200" dirty="0"/>
              <a:t> </a:t>
            </a:r>
            <a:r>
              <a:rPr lang="fr-FR" sz="3200" dirty="0" err="1"/>
              <a:t>с</a:t>
            </a:r>
            <a:r>
              <a:rPr lang="fr-FR" sz="3200" dirty="0"/>
              <a:t> </a:t>
            </a:r>
            <a:r>
              <a:rPr lang="fr-FR" sz="3200" dirty="0" err="1"/>
              <a:t>пересмотром</a:t>
            </a:r>
            <a:r>
              <a:rPr lang="fr-FR" sz="3200" dirty="0"/>
              <a:t> </a:t>
            </a:r>
            <a:r>
              <a:rPr lang="fr-FR" sz="3200" dirty="0" err="1"/>
              <a:t>и</a:t>
            </a:r>
            <a:r>
              <a:rPr lang="fr-FR" sz="3200" dirty="0"/>
              <a:t> </a:t>
            </a:r>
            <a:r>
              <a:rPr lang="fr-FR" sz="3200" dirty="0" err="1"/>
              <a:t>применил</a:t>
            </a:r>
            <a:r>
              <a:rPr lang="fr-FR" sz="3200" dirty="0"/>
              <a:t> </a:t>
            </a:r>
            <a:r>
              <a:rPr lang="fr-FR" sz="3200" dirty="0" err="1"/>
              <a:t>его</a:t>
            </a:r>
            <a:r>
              <a:rPr lang="fr-FR" sz="3200" dirty="0"/>
              <a:t> </a:t>
            </a:r>
            <a:r>
              <a:rPr lang="fr-FR" sz="3200" dirty="0" err="1"/>
              <a:t>полезным</a:t>
            </a:r>
            <a:r>
              <a:rPr lang="fr-FR" sz="3200" dirty="0"/>
              <a:t> </a:t>
            </a:r>
            <a:r>
              <a:rPr lang="fr-FR" sz="3200" dirty="0" err="1"/>
              <a:t>образом</a:t>
            </a:r>
            <a:r>
              <a:rPr lang="fr-FR" sz="3200" dirty="0"/>
              <a:t>. </a:t>
            </a:r>
            <a:r>
              <a:rPr lang="fr-FR" sz="3200" dirty="0" err="1"/>
              <a:t>Одно</a:t>
            </a:r>
            <a:r>
              <a:rPr lang="fr-FR" sz="3200" dirty="0"/>
              <a:t> </a:t>
            </a:r>
            <a:r>
              <a:rPr lang="fr-FR" sz="3200" dirty="0" err="1"/>
              <a:t>из</a:t>
            </a:r>
            <a:r>
              <a:rPr lang="fr-FR" sz="3200" dirty="0"/>
              <a:t> </a:t>
            </a:r>
            <a:r>
              <a:rPr lang="fr-FR" sz="3200" dirty="0" err="1"/>
              <a:t>предложений</a:t>
            </a:r>
            <a:r>
              <a:rPr lang="fr-FR" sz="3200" dirty="0"/>
              <a:t> </a:t>
            </a:r>
            <a:r>
              <a:rPr lang="fr-FR" sz="3200" dirty="0" err="1"/>
              <a:t>заключалось</a:t>
            </a:r>
            <a:r>
              <a:rPr lang="fr-FR" sz="3200" dirty="0"/>
              <a:t> </a:t>
            </a:r>
            <a:r>
              <a:rPr lang="fr-FR" sz="3200" dirty="0" err="1"/>
              <a:t>бы</a:t>
            </a:r>
            <a:r>
              <a:rPr lang="fr-FR" sz="3200" dirty="0"/>
              <a:t> </a:t>
            </a:r>
            <a:r>
              <a:rPr lang="fr-FR" sz="3200" dirty="0" err="1"/>
              <a:t>в</a:t>
            </a:r>
            <a:r>
              <a:rPr lang="fr-FR" sz="3200" dirty="0"/>
              <a:t> </a:t>
            </a:r>
            <a:r>
              <a:rPr lang="fr-FR" sz="3200" dirty="0" err="1"/>
              <a:t>ограничении</a:t>
            </a:r>
            <a:r>
              <a:rPr lang="fr-FR" sz="3200" dirty="0"/>
              <a:t> </a:t>
            </a:r>
            <a:r>
              <a:rPr lang="fr-FR" sz="3200" dirty="0" err="1"/>
              <a:t>концепции</a:t>
            </a:r>
            <a:r>
              <a:rPr lang="fr-FR" sz="3200" dirty="0"/>
              <a:t> </a:t>
            </a:r>
            <a:r>
              <a:rPr lang="fr-FR" sz="3200" dirty="0" err="1"/>
              <a:t>эпидемиологической</a:t>
            </a:r>
            <a:r>
              <a:rPr lang="fr-FR" sz="3200" dirty="0"/>
              <a:t> </a:t>
            </a:r>
            <a:r>
              <a:rPr lang="fr-FR" sz="3200" dirty="0" err="1"/>
              <a:t>связи</a:t>
            </a:r>
            <a:r>
              <a:rPr lang="fr-FR" sz="3200" dirty="0"/>
              <a:t> </a:t>
            </a:r>
            <a:r>
              <a:rPr lang="fr-FR" sz="3200" dirty="0" err="1"/>
              <a:t>с</a:t>
            </a:r>
            <a:r>
              <a:rPr lang="fr-FR" sz="3200" dirty="0"/>
              <a:t> </a:t>
            </a:r>
            <a:r>
              <a:rPr lang="fr-FR" sz="3200" dirty="0" err="1"/>
              <a:t>меньшими</a:t>
            </a:r>
            <a:r>
              <a:rPr lang="fr-FR" sz="3200" dirty="0"/>
              <a:t> </a:t>
            </a:r>
            <a:r>
              <a:rPr lang="fr-FR" sz="3200" dirty="0" err="1"/>
              <a:t>административными</a:t>
            </a:r>
            <a:r>
              <a:rPr lang="fr-FR" sz="3200" dirty="0"/>
              <a:t> </a:t>
            </a:r>
            <a:r>
              <a:rPr lang="fr-FR" sz="3200" dirty="0" err="1"/>
              <a:t>единицами</a:t>
            </a:r>
            <a:r>
              <a:rPr lang="fr-FR" sz="3200" dirty="0"/>
              <a:t>, </a:t>
            </a:r>
            <a:r>
              <a:rPr lang="fr-FR" sz="3200" dirty="0" err="1"/>
              <a:t>чем</a:t>
            </a:r>
            <a:r>
              <a:rPr lang="fr-FR" sz="3200" dirty="0"/>
              <a:t> </a:t>
            </a:r>
            <a:r>
              <a:rPr lang="fr-FR" sz="3200" dirty="0" err="1"/>
              <a:t>с</a:t>
            </a:r>
            <a:r>
              <a:rPr lang="fr-FR" sz="3200" dirty="0"/>
              <a:t> </a:t>
            </a:r>
            <a:r>
              <a:rPr lang="fr-FR" sz="3200" dirty="0" err="1"/>
              <a:t>суб-префектурой</a:t>
            </a:r>
            <a:r>
              <a:rPr lang="fr-FR" sz="3200" dirty="0"/>
              <a:t>. </a:t>
            </a:r>
            <a:r>
              <a:rPr lang="fr-FR" sz="3200" dirty="0" err="1"/>
              <a:t>Например</a:t>
            </a:r>
            <a:r>
              <a:rPr lang="fr-FR" sz="3200" dirty="0"/>
              <a:t>, </a:t>
            </a:r>
            <a:r>
              <a:rPr lang="fr-FR" sz="3200" dirty="0" err="1"/>
              <a:t>деревня</a:t>
            </a:r>
            <a:r>
              <a:rPr lang="fr-FR" sz="3200" dirty="0"/>
              <a:t> / </a:t>
            </a:r>
            <a:r>
              <a:rPr lang="fr-FR" sz="3200" dirty="0" err="1"/>
              <a:t>район</a:t>
            </a:r>
            <a:r>
              <a:rPr lang="fr-FR" sz="3200" dirty="0"/>
              <a:t> </a:t>
            </a:r>
            <a:r>
              <a:rPr lang="fr-FR" sz="3200" dirty="0" err="1"/>
              <a:t>или</a:t>
            </a:r>
            <a:r>
              <a:rPr lang="fr-FR" sz="3200" dirty="0"/>
              <a:t> </a:t>
            </a:r>
            <a:r>
              <a:rPr lang="fr-FR" sz="3200" dirty="0" err="1"/>
              <a:t>зона</a:t>
            </a:r>
            <a:r>
              <a:rPr lang="fr-FR" sz="3200" dirty="0"/>
              <a:t> </a:t>
            </a:r>
            <a:r>
              <a:rPr lang="fr-FR" sz="3200" dirty="0" err="1"/>
              <a:t>здоровья</a:t>
            </a:r>
            <a:r>
              <a:rPr lang="fr-FR" sz="3200" dirty="0" smtClean="0"/>
              <a:t>.</a:t>
            </a:r>
            <a:endParaRPr lang="fr-FR" sz="32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fr-FR" sz="3200" dirty="0">
                <a:latin typeface="Arial" panose="020B0604020202020204" pitchFamily="34" charset="0"/>
                <a:cs typeface="Arial" panose="020B0604020202020204" pitchFamily="34" charset="0"/>
              </a:rPr>
              <a:t> </a:t>
            </a:r>
            <a:r>
              <a:rPr lang="fr-FR" sz="3200" dirty="0" err="1" smtClean="0"/>
              <a:t>Исслед</a:t>
            </a:r>
            <a:r>
              <a:rPr lang="ru-RU" sz="3200" dirty="0" smtClean="0"/>
              <a:t>овать</a:t>
            </a:r>
            <a:r>
              <a:rPr lang="fr-FR" sz="3200" dirty="0" smtClean="0"/>
              <a:t> </a:t>
            </a:r>
            <a:r>
              <a:rPr lang="fr-FR" sz="3200" dirty="0" err="1"/>
              <a:t>все</a:t>
            </a:r>
            <a:r>
              <a:rPr lang="fr-FR" sz="3200" dirty="0"/>
              <a:t> </a:t>
            </a:r>
            <a:r>
              <a:rPr lang="fr-FR" sz="3200" dirty="0" err="1"/>
              <a:t>случаи</a:t>
            </a:r>
            <a:r>
              <a:rPr lang="fr-FR" sz="3200" dirty="0"/>
              <a:t> </a:t>
            </a:r>
            <a:r>
              <a:rPr lang="fr-FR" sz="3200" dirty="0" err="1"/>
              <a:t>смерти</a:t>
            </a:r>
            <a:r>
              <a:rPr lang="fr-FR" sz="3200" dirty="0"/>
              <a:t> в </a:t>
            </a:r>
            <a:r>
              <a:rPr lang="fr-FR" sz="3200" dirty="0" err="1"/>
              <a:t>подозрительных</a:t>
            </a:r>
            <a:r>
              <a:rPr lang="fr-FR" sz="3200" dirty="0"/>
              <a:t> и </a:t>
            </a:r>
            <a:r>
              <a:rPr lang="fr-FR" sz="3200" dirty="0" err="1"/>
              <a:t>подтвержденных</a:t>
            </a:r>
            <a:r>
              <a:rPr lang="fr-FR" sz="3200" dirty="0"/>
              <a:t> </a:t>
            </a:r>
            <a:r>
              <a:rPr lang="fr-FR" sz="3200" dirty="0" err="1"/>
              <a:t>случаях</a:t>
            </a:r>
            <a:r>
              <a:rPr lang="fr-FR" sz="3200" dirty="0"/>
              <a:t> и </a:t>
            </a:r>
            <a:r>
              <a:rPr lang="fr-FR" sz="3200" dirty="0" err="1" smtClean="0"/>
              <a:t>подумат</a:t>
            </a:r>
            <a:r>
              <a:rPr lang="ru-RU" sz="3200" dirty="0" smtClean="0"/>
              <a:t>ь</a:t>
            </a:r>
            <a:r>
              <a:rPr lang="fr-FR" sz="3200" dirty="0" smtClean="0"/>
              <a:t>, </a:t>
            </a:r>
            <a:r>
              <a:rPr lang="fr-FR" sz="3200" dirty="0" err="1"/>
              <a:t>как</a:t>
            </a:r>
            <a:r>
              <a:rPr lang="fr-FR" sz="3200" dirty="0"/>
              <a:t> </a:t>
            </a:r>
            <a:r>
              <a:rPr lang="fr-FR" sz="3200" dirty="0" err="1"/>
              <a:t>минимум</a:t>
            </a:r>
            <a:r>
              <a:rPr lang="fr-FR" sz="3200" dirty="0"/>
              <a:t>, </a:t>
            </a:r>
            <a:r>
              <a:rPr lang="fr-FR" sz="3200" dirty="0" err="1"/>
              <a:t>включить</a:t>
            </a:r>
            <a:r>
              <a:rPr lang="fr-FR" sz="3200" dirty="0"/>
              <a:t> </a:t>
            </a:r>
            <a:r>
              <a:rPr lang="fr-FR" sz="3200" dirty="0" err="1"/>
              <a:t>витамин</a:t>
            </a:r>
            <a:r>
              <a:rPr lang="fr-FR" sz="3200" dirty="0"/>
              <a:t> А в </a:t>
            </a:r>
            <a:r>
              <a:rPr lang="fr-FR" sz="3200" dirty="0" err="1"/>
              <a:t>ответные</a:t>
            </a:r>
            <a:r>
              <a:rPr lang="fr-FR" sz="3200" dirty="0"/>
              <a:t> </a:t>
            </a:r>
            <a:r>
              <a:rPr lang="fr-FR" sz="3200" dirty="0" err="1"/>
              <a:t>меры</a:t>
            </a:r>
            <a:r>
              <a:rPr lang="fr-FR" sz="3200" dirty="0"/>
              <a:t> в </a:t>
            </a:r>
            <a:r>
              <a:rPr lang="fr-FR" sz="3200" dirty="0" err="1"/>
              <a:t>местах</a:t>
            </a:r>
            <a:r>
              <a:rPr lang="fr-FR" sz="3200" dirty="0"/>
              <a:t>, </a:t>
            </a:r>
            <a:r>
              <a:rPr lang="fr-FR" sz="3200" dirty="0" err="1"/>
              <a:t>где</a:t>
            </a:r>
            <a:r>
              <a:rPr lang="fr-FR" sz="3200" dirty="0"/>
              <a:t> </a:t>
            </a:r>
            <a:r>
              <a:rPr lang="fr-FR" sz="3200" dirty="0" err="1"/>
              <a:t>смертность</a:t>
            </a:r>
            <a:r>
              <a:rPr lang="fr-FR" dirty="0"/>
              <a:t>.</a:t>
            </a:r>
          </a:p>
          <a:p>
            <a:pPr marL="0" indent="0">
              <a:buNone/>
            </a:pPr>
            <a:endParaRPr lang="fr-FR"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371873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85788"/>
            <a:ext cx="10515600" cy="5591175"/>
          </a:xfrm>
        </p:spPr>
        <p:txBody>
          <a:bodyPr/>
          <a:lstStyle/>
          <a:p>
            <a:endParaRPr lang="fr-FR" sz="3200" dirty="0" smtClean="0"/>
          </a:p>
          <a:p>
            <a:endParaRPr lang="fr-FR" sz="3200" dirty="0"/>
          </a:p>
          <a:p>
            <a:endParaRPr lang="fr-FR" sz="3200" dirty="0" smtClean="0"/>
          </a:p>
          <a:p>
            <a:endParaRPr lang="fr-FR" sz="3200" dirty="0"/>
          </a:p>
          <a:p>
            <a:pPr lvl="1"/>
            <a:r>
              <a:rPr lang="fr-FR" sz="4400" dirty="0" smtClean="0"/>
              <a:t>С</a:t>
            </a:r>
            <a:r>
              <a:rPr lang="ru-RU" sz="4400" dirty="0" smtClean="0"/>
              <a:t>ПОСИБО</a:t>
            </a:r>
            <a:r>
              <a:rPr lang="fr-FR" sz="4400" dirty="0" smtClean="0"/>
              <a:t>  </a:t>
            </a:r>
            <a:r>
              <a:rPr lang="ru-RU" sz="4400" dirty="0" smtClean="0"/>
              <a:t>ЗА</a:t>
            </a:r>
            <a:r>
              <a:rPr lang="fr-FR" sz="4400" dirty="0" smtClean="0"/>
              <a:t>  </a:t>
            </a:r>
            <a:r>
              <a:rPr lang="ru-RU" sz="4400" dirty="0" smtClean="0"/>
              <a:t>ВНИМАНИЕ</a:t>
            </a:r>
            <a:endParaRPr lang="fr-FR" sz="4400" dirty="0"/>
          </a:p>
          <a:p>
            <a:pPr marL="0" indent="0">
              <a:buNone/>
            </a:pPr>
            <a:endParaRPr lang="en-US" dirty="0" smtClean="0"/>
          </a:p>
        </p:txBody>
      </p:sp>
    </p:spTree>
    <p:extLst>
      <p:ext uri="{BB962C8B-B14F-4D97-AF65-F5344CB8AC3E}">
        <p14:creationId xmlns:p14="http://schemas.microsoft.com/office/powerpoint/2010/main" val="4105729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5114"/>
            <a:ext cx="10515600" cy="635000"/>
          </a:xfrm>
        </p:spPr>
        <p:txBody>
          <a:bodyPr>
            <a:normAutofit fontScale="90000"/>
          </a:bodyPr>
          <a:lstStyle/>
          <a:p>
            <a:r>
              <a:rPr lang="fr-FR" dirty="0" err="1"/>
              <a:t>Цели</a:t>
            </a:r>
            <a:r>
              <a:rPr lang="fr-FR" dirty="0"/>
              <a:t/>
            </a:r>
            <a:br>
              <a:rPr lang="fr-FR" dirty="0"/>
            </a:b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076960"/>
            <a:ext cx="10611118" cy="5298082"/>
          </a:xfrm>
        </p:spPr>
        <p:txBody>
          <a:bodyPr>
            <a:normAutofit/>
          </a:bodyPr>
          <a:lstStyle/>
          <a:p>
            <a:r>
              <a:rPr lang="fr-FR" sz="3200" b="1" dirty="0" smtClean="0"/>
              <a:t>общи</a:t>
            </a:r>
            <a:r>
              <a:rPr lang="ru-RU" sz="3200" b="1" dirty="0" smtClean="0"/>
              <a:t>е</a:t>
            </a:r>
            <a:endParaRPr lang="fr-FR" sz="3200" b="1" dirty="0"/>
          </a:p>
          <a:p>
            <a:r>
              <a:rPr lang="fr-FR" sz="3200" dirty="0"/>
              <a:t>  </a:t>
            </a:r>
            <a:r>
              <a:rPr lang="fr-FR" sz="3200" dirty="0" smtClean="0"/>
              <a:t>Опи</a:t>
            </a:r>
            <a:r>
              <a:rPr lang="ru-RU" sz="3200" dirty="0" err="1" smtClean="0"/>
              <a:t>сать</a:t>
            </a:r>
            <a:r>
              <a:rPr lang="fr-FR" sz="3200" dirty="0" smtClean="0"/>
              <a:t> </a:t>
            </a:r>
            <a:r>
              <a:rPr lang="fr-FR" sz="3200" dirty="0"/>
              <a:t>и </a:t>
            </a:r>
            <a:r>
              <a:rPr lang="fr-FR" sz="3200" dirty="0" smtClean="0"/>
              <a:t>проанализир</a:t>
            </a:r>
            <a:r>
              <a:rPr lang="ru-RU" sz="3200" dirty="0" err="1" smtClean="0"/>
              <a:t>овать</a:t>
            </a:r>
            <a:r>
              <a:rPr lang="fr-FR" sz="3200" dirty="0" smtClean="0"/>
              <a:t> </a:t>
            </a:r>
            <a:r>
              <a:rPr lang="fr-FR" sz="3200" dirty="0"/>
              <a:t>эпидемиологический профиль эпидемии кори в Гвинее в 2016 и 2017 годах</a:t>
            </a:r>
          </a:p>
          <a:p>
            <a:r>
              <a:rPr lang="fr-FR" sz="3200" b="1" dirty="0" err="1"/>
              <a:t>специфические</a:t>
            </a:r>
            <a:endParaRPr lang="fr-FR" sz="3200" b="1" dirty="0"/>
          </a:p>
          <a:p>
            <a:r>
              <a:rPr lang="fr-FR" sz="3200" dirty="0"/>
              <a:t> </a:t>
            </a:r>
            <a:r>
              <a:rPr lang="fr-FR" sz="3200" dirty="0" smtClean="0"/>
              <a:t>Определит</a:t>
            </a:r>
            <a:r>
              <a:rPr lang="ru-RU" sz="3200" dirty="0" err="1" smtClean="0"/>
              <a:t>ь</a:t>
            </a:r>
            <a:r>
              <a:rPr lang="fr-FR" sz="3200" dirty="0" smtClean="0"/>
              <a:t> </a:t>
            </a:r>
            <a:r>
              <a:rPr lang="fr-FR" sz="3200" dirty="0"/>
              <a:t>наиболее пострадавшие префектуры</a:t>
            </a:r>
          </a:p>
          <a:p>
            <a:r>
              <a:rPr lang="fr-FR" sz="3200" dirty="0"/>
              <a:t> </a:t>
            </a:r>
            <a:r>
              <a:rPr lang="fr-FR" sz="3200" dirty="0" smtClean="0"/>
              <a:t>Охарактериз</a:t>
            </a:r>
            <a:r>
              <a:rPr lang="ru-RU" sz="3200" dirty="0" err="1" smtClean="0"/>
              <a:t>овать</a:t>
            </a:r>
            <a:r>
              <a:rPr lang="fr-FR" sz="3200" dirty="0" smtClean="0"/>
              <a:t> </a:t>
            </a:r>
            <a:r>
              <a:rPr lang="fr-FR" sz="3200" dirty="0"/>
              <a:t>эволюцию подтвержденных случаев кори на эпидемиологической неделе</a:t>
            </a:r>
          </a:p>
          <a:p>
            <a:pPr marL="0" marR="0" lvl="0" indent="0">
              <a:lnSpc>
                <a:spcPct val="107000"/>
              </a:lnSpc>
              <a:spcBef>
                <a:spcPts val="0"/>
              </a:spcBef>
              <a:spcAft>
                <a:spcPts val="800"/>
              </a:spcAft>
              <a:buNone/>
              <a:tabLst>
                <a:tab pos="457200" algn="l"/>
              </a:tabLst>
            </a:pP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8999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137719" y="1"/>
            <a:ext cx="11843875" cy="6747078"/>
          </a:xfrm>
        </p:spPr>
        <p:txBody>
          <a:bodyPr/>
          <a:lstStyle/>
          <a:p>
            <a:r>
              <a:rPr lang="fr-FR" sz="3200" dirty="0" err="1"/>
              <a:t>Описать</a:t>
            </a:r>
            <a:r>
              <a:rPr lang="fr-FR" sz="3200" dirty="0"/>
              <a:t> </a:t>
            </a:r>
            <a:r>
              <a:rPr lang="fr-FR" sz="3200" dirty="0" err="1"/>
              <a:t>Распределение</a:t>
            </a:r>
            <a:r>
              <a:rPr lang="fr-FR" sz="3200" dirty="0"/>
              <a:t> </a:t>
            </a:r>
            <a:r>
              <a:rPr lang="ru-RU" sz="3200" dirty="0" smtClean="0"/>
              <a:t>случаев</a:t>
            </a:r>
            <a:r>
              <a:rPr lang="fr-FR" sz="3200" dirty="0" smtClean="0"/>
              <a:t> </a:t>
            </a:r>
            <a:r>
              <a:rPr lang="fr-FR" sz="3200" dirty="0" err="1" smtClean="0"/>
              <a:t>дел</a:t>
            </a:r>
            <a:r>
              <a:rPr lang="fr-FR" sz="3200" dirty="0"/>
              <a:t>, </a:t>
            </a:r>
            <a:r>
              <a:rPr lang="fr-FR" sz="3200" dirty="0" err="1"/>
              <a:t>подтвержденных</a:t>
            </a:r>
            <a:r>
              <a:rPr lang="fr-FR" sz="3200" dirty="0"/>
              <a:t> </a:t>
            </a:r>
            <a:r>
              <a:rPr lang="fr-FR" sz="3200" dirty="0" err="1"/>
              <a:t>префектурой</a:t>
            </a:r>
            <a:endParaRPr lang="fr-FR" sz="3200" dirty="0"/>
          </a:p>
          <a:p>
            <a:r>
              <a:rPr lang="fr-FR" sz="3200" dirty="0"/>
              <a:t> </a:t>
            </a:r>
            <a:r>
              <a:rPr lang="ru-RU" sz="3200" dirty="0" smtClean="0"/>
              <a:t>Карта префектур</a:t>
            </a:r>
            <a:r>
              <a:rPr lang="fr-FR" sz="3200" dirty="0" smtClean="0"/>
              <a:t>, </a:t>
            </a:r>
            <a:r>
              <a:rPr lang="fr-FR" sz="3200" dirty="0"/>
              <a:t>которые пережили эпизод эпидемии в 2016 году</a:t>
            </a:r>
          </a:p>
          <a:p>
            <a:r>
              <a:rPr lang="fr-FR" sz="3200" dirty="0" err="1"/>
              <a:t>Представить</a:t>
            </a:r>
            <a:r>
              <a:rPr lang="fr-FR" sz="3200" dirty="0"/>
              <a:t> </a:t>
            </a:r>
            <a:r>
              <a:rPr lang="fr-FR" sz="3200" dirty="0" err="1"/>
              <a:t>распределение</a:t>
            </a:r>
            <a:r>
              <a:rPr lang="fr-FR" sz="3200" dirty="0"/>
              <a:t> </a:t>
            </a:r>
            <a:r>
              <a:rPr lang="fr-FR" sz="3200" dirty="0" err="1"/>
              <a:t>случаев</a:t>
            </a:r>
            <a:r>
              <a:rPr lang="fr-FR" sz="3200" dirty="0"/>
              <a:t> </a:t>
            </a:r>
            <a:r>
              <a:rPr lang="fr-FR" sz="3200" dirty="0" err="1"/>
              <a:t>кори</a:t>
            </a:r>
            <a:r>
              <a:rPr lang="fr-FR" sz="3200" dirty="0"/>
              <a:t> </a:t>
            </a:r>
            <a:r>
              <a:rPr lang="fr-FR" sz="3200" dirty="0" err="1"/>
              <a:t>по</a:t>
            </a:r>
            <a:r>
              <a:rPr lang="fr-FR" sz="3200" dirty="0"/>
              <a:t> </a:t>
            </a:r>
            <a:r>
              <a:rPr lang="fr-FR" sz="3200" dirty="0" err="1"/>
              <a:t>возрастным</a:t>
            </a:r>
            <a:r>
              <a:rPr lang="fr-FR" sz="3200" dirty="0"/>
              <a:t> </a:t>
            </a:r>
            <a:r>
              <a:rPr lang="fr-FR" sz="3200" dirty="0" err="1"/>
              <a:t>группам</a:t>
            </a:r>
            <a:r>
              <a:rPr lang="fr-FR" sz="3200" dirty="0"/>
              <a:t> </a:t>
            </a:r>
            <a:r>
              <a:rPr lang="fr-FR" sz="3200" dirty="0" err="1"/>
              <a:t>и</a:t>
            </a:r>
            <a:r>
              <a:rPr lang="fr-FR" sz="3200" dirty="0"/>
              <a:t> </a:t>
            </a:r>
            <a:r>
              <a:rPr lang="fr-FR" sz="3200" dirty="0" err="1"/>
              <a:t>полу</a:t>
            </a:r>
            <a:endParaRPr lang="fr-FR" sz="3200" dirty="0"/>
          </a:p>
          <a:p>
            <a:r>
              <a:rPr lang="fr-FR" sz="3200" dirty="0"/>
              <a:t> </a:t>
            </a:r>
            <a:r>
              <a:rPr lang="fr-FR" sz="3200" dirty="0" smtClean="0"/>
              <a:t>Определит</a:t>
            </a:r>
            <a:r>
              <a:rPr lang="ru-RU" sz="3200" dirty="0" err="1" smtClean="0"/>
              <a:t>ь</a:t>
            </a:r>
            <a:r>
              <a:rPr lang="fr-FR" sz="3200" dirty="0" smtClean="0"/>
              <a:t> </a:t>
            </a:r>
            <a:r>
              <a:rPr lang="fr-FR" sz="3200" dirty="0"/>
              <a:t>наиболее затронутые возрастные группы</a:t>
            </a:r>
          </a:p>
          <a:p>
            <a:r>
              <a:rPr lang="fr-FR" sz="3200" dirty="0"/>
              <a:t> </a:t>
            </a:r>
            <a:r>
              <a:rPr lang="fr-FR" sz="3200" dirty="0" err="1"/>
              <a:t>Изучить</a:t>
            </a:r>
            <a:r>
              <a:rPr lang="fr-FR" sz="3200" dirty="0"/>
              <a:t> </a:t>
            </a:r>
            <a:r>
              <a:rPr lang="fr-FR" sz="3200" dirty="0" err="1"/>
              <a:t>и</a:t>
            </a:r>
            <a:r>
              <a:rPr lang="fr-FR" sz="3200" dirty="0"/>
              <a:t> </a:t>
            </a:r>
            <a:r>
              <a:rPr lang="fr-FR" sz="3200" dirty="0" err="1"/>
              <a:t>описать</a:t>
            </a:r>
            <a:r>
              <a:rPr lang="fr-FR" sz="3200" dirty="0"/>
              <a:t> </a:t>
            </a:r>
            <a:r>
              <a:rPr lang="fr-FR" sz="3200" dirty="0" err="1"/>
              <a:t>потенциальный</a:t>
            </a:r>
            <a:r>
              <a:rPr lang="fr-FR" sz="3200" dirty="0"/>
              <a:t> </a:t>
            </a:r>
            <a:r>
              <a:rPr lang="fr-FR" sz="3200" dirty="0" err="1"/>
              <a:t>вклад</a:t>
            </a:r>
            <a:r>
              <a:rPr lang="fr-FR" sz="3200" dirty="0"/>
              <a:t> </a:t>
            </a:r>
            <a:r>
              <a:rPr lang="fr-FR" sz="3200" dirty="0" err="1"/>
              <a:t>краснухи</a:t>
            </a:r>
            <a:r>
              <a:rPr lang="fr-FR" sz="3200" dirty="0"/>
              <a:t> </a:t>
            </a:r>
            <a:r>
              <a:rPr lang="fr-FR" sz="3200" dirty="0" err="1"/>
              <a:t>в</a:t>
            </a:r>
            <a:r>
              <a:rPr lang="fr-FR" sz="3200" dirty="0"/>
              <a:t> </a:t>
            </a:r>
            <a:r>
              <a:rPr lang="fr-FR" sz="3200" dirty="0" err="1"/>
              <a:t>нынешнюю</a:t>
            </a:r>
            <a:r>
              <a:rPr lang="fr-FR" sz="3200" dirty="0"/>
              <a:t> </a:t>
            </a:r>
            <a:r>
              <a:rPr lang="fr-FR" sz="3200" dirty="0" err="1"/>
              <a:t>эпидемию</a:t>
            </a:r>
            <a:endParaRPr lang="fr-FR" sz="3200" dirty="0"/>
          </a:p>
          <a:p>
            <a:r>
              <a:rPr lang="fr-FR" sz="3200" dirty="0"/>
              <a:t> </a:t>
            </a:r>
            <a:r>
              <a:rPr lang="fr-FR" sz="3200" dirty="0" smtClean="0"/>
              <a:t>Просмотр</a:t>
            </a:r>
            <a:r>
              <a:rPr lang="ru-RU" sz="3200" dirty="0" err="1" smtClean="0"/>
              <a:t>еть</a:t>
            </a:r>
            <a:r>
              <a:rPr lang="fr-FR" sz="3200" dirty="0" smtClean="0"/>
              <a:t> </a:t>
            </a:r>
            <a:r>
              <a:rPr lang="fr-FR" sz="3200" dirty="0"/>
              <a:t>результаты оценки и обследования охвата иммунизацией в рамках кампании по вакцинации против кори в феврале 2016 года и других недавних кампаний по вакцинации</a:t>
            </a:r>
          </a:p>
          <a:p>
            <a:r>
              <a:rPr lang="fr-FR" sz="3200" dirty="0"/>
              <a:t> </a:t>
            </a:r>
            <a:r>
              <a:rPr lang="fr-FR" sz="3200" dirty="0" smtClean="0"/>
              <a:t>Разработа</a:t>
            </a:r>
            <a:r>
              <a:rPr lang="ru-RU" sz="3200" dirty="0" err="1" smtClean="0"/>
              <a:t>ть</a:t>
            </a:r>
            <a:r>
              <a:rPr lang="fr-FR" sz="3200" dirty="0" smtClean="0"/>
              <a:t> </a:t>
            </a:r>
            <a:r>
              <a:rPr lang="fr-FR" sz="3200" dirty="0"/>
              <a:t>рекомендации для </a:t>
            </a:r>
            <a:r>
              <a:rPr lang="fr-FR" sz="3200" dirty="0" smtClean="0"/>
              <a:t>ответа</a:t>
            </a:r>
            <a:endParaRPr lang="fr-FR" sz="3200" dirty="0"/>
          </a:p>
        </p:txBody>
      </p:sp>
    </p:spTree>
    <p:extLst>
      <p:ext uri="{BB962C8B-B14F-4D97-AF65-F5344CB8AC3E}">
        <p14:creationId xmlns:p14="http://schemas.microsoft.com/office/powerpoint/2010/main" val="2277540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3594"/>
            <a:ext cx="10515600" cy="734376"/>
          </a:xfrm>
        </p:spPr>
        <p:txBody>
          <a:bodyPr>
            <a:normAutofit fontScale="90000"/>
          </a:bodyPr>
          <a:lstStyle/>
          <a:p>
            <a:r>
              <a:rPr lang="fr-FR" dirty="0" err="1"/>
              <a:t>Методы</a:t>
            </a:r>
            <a:r>
              <a:rPr lang="fr-FR" dirty="0"/>
              <a:t/>
            </a:r>
            <a:br>
              <a:rPr lang="fr-FR" dirty="0"/>
            </a:b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47650" y="0"/>
            <a:ext cx="12439650" cy="6858000"/>
          </a:xfrm>
        </p:spPr>
        <p:txBody>
          <a:bodyPr>
            <a:normAutofit/>
          </a:bodyPr>
          <a:lstStyle/>
          <a:p>
            <a:endParaRPr lang="fr-FR" dirty="0" smtClean="0"/>
          </a:p>
          <a:p>
            <a:endParaRPr lang="fr-FR" dirty="0"/>
          </a:p>
          <a:p>
            <a:r>
              <a:rPr lang="ru-RU" dirty="0" smtClean="0"/>
              <a:t>Тип </a:t>
            </a:r>
            <a:r>
              <a:rPr lang="fr-FR" dirty="0" smtClean="0"/>
              <a:t>обучения</a:t>
            </a:r>
            <a:r>
              <a:rPr lang="fr-FR" dirty="0"/>
              <a:t>: Описательный анализ</a:t>
            </a:r>
          </a:p>
          <a:p>
            <a:r>
              <a:rPr lang="fr-FR" dirty="0" err="1"/>
              <a:t>Источники</a:t>
            </a:r>
            <a:r>
              <a:rPr lang="fr-FR" dirty="0"/>
              <a:t> </a:t>
            </a:r>
            <a:r>
              <a:rPr lang="fr-FR" dirty="0" err="1"/>
              <a:t>данных</a:t>
            </a:r>
            <a:endParaRPr lang="fr-FR" dirty="0"/>
          </a:p>
          <a:p>
            <a:r>
              <a:rPr lang="fr-FR" dirty="0"/>
              <a:t> </a:t>
            </a:r>
            <a:r>
              <a:rPr lang="fr-FR" dirty="0" err="1"/>
              <a:t>Базовая</a:t>
            </a:r>
            <a:r>
              <a:rPr lang="fr-FR" dirty="0"/>
              <a:t> </a:t>
            </a:r>
            <a:r>
              <a:rPr lang="fr-FR" dirty="0" err="1"/>
              <a:t>система</a:t>
            </a:r>
            <a:r>
              <a:rPr lang="fr-FR" dirty="0"/>
              <a:t> </a:t>
            </a:r>
            <a:r>
              <a:rPr lang="fr-FR" dirty="0" err="1"/>
              <a:t>раннего</a:t>
            </a:r>
            <a:r>
              <a:rPr lang="fr-FR" dirty="0"/>
              <a:t> </a:t>
            </a:r>
            <a:r>
              <a:rPr lang="fr-FR" dirty="0" err="1"/>
              <a:t>предупреждения</a:t>
            </a:r>
            <a:r>
              <a:rPr lang="fr-FR" dirty="0"/>
              <a:t> (</a:t>
            </a:r>
            <a:r>
              <a:rPr lang="fr-FR" dirty="0" err="1"/>
              <a:t>уведомление</a:t>
            </a:r>
            <a:r>
              <a:rPr lang="fr-FR" dirty="0"/>
              <a:t> </a:t>
            </a:r>
            <a:r>
              <a:rPr lang="fr-FR" dirty="0" err="1"/>
              <a:t>о</a:t>
            </a:r>
            <a:r>
              <a:rPr lang="fr-FR" dirty="0"/>
              <a:t> </a:t>
            </a:r>
            <a:r>
              <a:rPr lang="fr-FR" dirty="0" err="1"/>
              <a:t>подозрительных</a:t>
            </a:r>
            <a:r>
              <a:rPr lang="fr-FR" dirty="0"/>
              <a:t> </a:t>
            </a:r>
            <a:r>
              <a:rPr lang="fr-FR" dirty="0" err="1"/>
              <a:t>случаях</a:t>
            </a:r>
            <a:r>
              <a:rPr lang="fr-FR" dirty="0"/>
              <a:t> </a:t>
            </a:r>
            <a:r>
              <a:rPr lang="fr-FR" dirty="0" err="1"/>
              <a:t>в</a:t>
            </a:r>
            <a:r>
              <a:rPr lang="fr-FR" dirty="0"/>
              <a:t> </a:t>
            </a:r>
            <a:r>
              <a:rPr lang="fr-FR" dirty="0" err="1"/>
              <a:t>совокупности</a:t>
            </a:r>
            <a:r>
              <a:rPr lang="fr-FR" dirty="0"/>
              <a:t>)</a:t>
            </a:r>
          </a:p>
          <a:p>
            <a:r>
              <a:rPr lang="fr-FR" dirty="0"/>
              <a:t>Лабораторная база Гвинея </a:t>
            </a:r>
            <a:r>
              <a:rPr lang="ru-RU" dirty="0" err="1" smtClean="0"/>
              <a:t>гемморологических</a:t>
            </a:r>
            <a:r>
              <a:rPr lang="ru-RU" dirty="0" smtClean="0"/>
              <a:t> лихорадок</a:t>
            </a:r>
            <a:r>
              <a:rPr lang="fr-FR" dirty="0" smtClean="0"/>
              <a:t> </a:t>
            </a:r>
            <a:r>
              <a:rPr lang="fr-FR" dirty="0"/>
              <a:t>(отдельные данные - «список строк»)</a:t>
            </a:r>
          </a:p>
          <a:p>
            <a:r>
              <a:rPr lang="fr-FR" dirty="0" err="1"/>
              <a:t>Национальный</a:t>
            </a:r>
            <a:r>
              <a:rPr lang="fr-FR" dirty="0"/>
              <a:t> </a:t>
            </a:r>
            <a:r>
              <a:rPr lang="fr-FR" dirty="0" err="1"/>
              <a:t>план</a:t>
            </a:r>
            <a:r>
              <a:rPr lang="fr-FR" dirty="0"/>
              <a:t> </a:t>
            </a:r>
            <a:r>
              <a:rPr lang="fr-FR" dirty="0" err="1"/>
              <a:t>реагирования</a:t>
            </a:r>
            <a:r>
              <a:rPr lang="fr-FR" dirty="0"/>
              <a:t> </a:t>
            </a:r>
            <a:r>
              <a:rPr lang="fr-FR" dirty="0" err="1"/>
              <a:t>на</a:t>
            </a:r>
            <a:r>
              <a:rPr lang="fr-FR" dirty="0"/>
              <a:t> </a:t>
            </a:r>
            <a:r>
              <a:rPr lang="fr-FR" dirty="0" err="1"/>
              <a:t>эпидемию</a:t>
            </a:r>
            <a:r>
              <a:rPr lang="fr-FR" dirty="0"/>
              <a:t> </a:t>
            </a:r>
            <a:r>
              <a:rPr lang="fr-FR" dirty="0" err="1"/>
              <a:t>кори</a:t>
            </a:r>
            <a:r>
              <a:rPr lang="fr-FR" dirty="0"/>
              <a:t> 2016 - 2017 </a:t>
            </a:r>
            <a:r>
              <a:rPr lang="fr-FR" dirty="0" err="1"/>
              <a:t>гг</a:t>
            </a:r>
            <a:r>
              <a:rPr lang="fr-FR" dirty="0"/>
              <a:t>.</a:t>
            </a:r>
          </a:p>
          <a:p>
            <a:r>
              <a:rPr lang="fr-FR" dirty="0" err="1"/>
              <a:t>Отчет</a:t>
            </a:r>
            <a:r>
              <a:rPr lang="fr-FR" dirty="0"/>
              <a:t> </a:t>
            </a:r>
            <a:r>
              <a:rPr lang="fr-FR" dirty="0" err="1"/>
              <a:t>об</a:t>
            </a:r>
            <a:r>
              <a:rPr lang="fr-FR" dirty="0"/>
              <a:t> </a:t>
            </a:r>
            <a:r>
              <a:rPr lang="fr-FR" dirty="0" err="1"/>
              <a:t>оценке</a:t>
            </a:r>
            <a:r>
              <a:rPr lang="fr-FR" dirty="0"/>
              <a:t> </a:t>
            </a:r>
            <a:r>
              <a:rPr lang="fr-FR" dirty="0" err="1"/>
              <a:t>и</a:t>
            </a:r>
            <a:r>
              <a:rPr lang="fr-FR" dirty="0"/>
              <a:t> </a:t>
            </a:r>
            <a:r>
              <a:rPr lang="fr-FR" dirty="0" err="1"/>
              <a:t>Обследование</a:t>
            </a:r>
            <a:r>
              <a:rPr lang="fr-FR" dirty="0"/>
              <a:t> </a:t>
            </a:r>
            <a:r>
              <a:rPr lang="fr-FR" dirty="0" err="1"/>
              <a:t>охвата</a:t>
            </a:r>
            <a:r>
              <a:rPr lang="fr-FR" dirty="0"/>
              <a:t> </a:t>
            </a:r>
            <a:r>
              <a:rPr lang="fr-FR" dirty="0" err="1"/>
              <a:t>иммунизацией</a:t>
            </a:r>
            <a:r>
              <a:rPr lang="fr-FR" dirty="0"/>
              <a:t> </a:t>
            </a:r>
            <a:r>
              <a:rPr lang="fr-FR" dirty="0" err="1"/>
              <a:t>в</a:t>
            </a:r>
            <a:r>
              <a:rPr lang="fr-FR" dirty="0"/>
              <a:t> </a:t>
            </a:r>
            <a:r>
              <a:rPr lang="fr-FR" dirty="0" err="1"/>
              <a:t>рамках</a:t>
            </a:r>
            <a:r>
              <a:rPr lang="fr-FR" dirty="0"/>
              <a:t> </a:t>
            </a:r>
            <a:r>
              <a:rPr lang="fr-FR" dirty="0" err="1"/>
              <a:t>Национальной</a:t>
            </a:r>
            <a:r>
              <a:rPr lang="fr-FR" dirty="0"/>
              <a:t> </a:t>
            </a:r>
            <a:r>
              <a:rPr lang="fr-FR" dirty="0" err="1"/>
              <a:t>кампании</a:t>
            </a:r>
            <a:r>
              <a:rPr lang="fr-FR" dirty="0"/>
              <a:t> </a:t>
            </a:r>
            <a:r>
              <a:rPr lang="fr-FR" dirty="0" err="1"/>
              <a:t>по</a:t>
            </a:r>
            <a:r>
              <a:rPr lang="fr-FR" dirty="0"/>
              <a:t> </a:t>
            </a:r>
            <a:r>
              <a:rPr lang="fr-FR" dirty="0" err="1"/>
              <a:t>вакцинации</a:t>
            </a:r>
            <a:r>
              <a:rPr lang="fr-FR" dirty="0"/>
              <a:t> </a:t>
            </a:r>
            <a:r>
              <a:rPr lang="fr-FR" dirty="0" err="1"/>
              <a:t>против</a:t>
            </a:r>
            <a:r>
              <a:rPr lang="fr-FR" dirty="0"/>
              <a:t> </a:t>
            </a:r>
            <a:r>
              <a:rPr lang="fr-FR" dirty="0" err="1"/>
              <a:t>кори</a:t>
            </a:r>
            <a:r>
              <a:rPr lang="fr-FR" dirty="0"/>
              <a:t> </a:t>
            </a:r>
            <a:r>
              <a:rPr lang="fr-FR" dirty="0" err="1"/>
              <a:t>в</a:t>
            </a:r>
            <a:r>
              <a:rPr lang="fr-FR" dirty="0"/>
              <a:t> </a:t>
            </a:r>
            <a:r>
              <a:rPr lang="fr-FR" dirty="0" err="1"/>
              <a:t>феврале</a:t>
            </a:r>
            <a:r>
              <a:rPr lang="fr-FR" dirty="0"/>
              <a:t> 2016 </a:t>
            </a:r>
            <a:r>
              <a:rPr lang="fr-FR" dirty="0" err="1"/>
              <a:t>года</a:t>
            </a:r>
            <a:endParaRPr lang="fr-FR" dirty="0"/>
          </a:p>
          <a:p>
            <a:r>
              <a:rPr lang="fr-FR" dirty="0" err="1"/>
              <a:t>Перепись</a:t>
            </a:r>
            <a:r>
              <a:rPr lang="fr-FR" dirty="0"/>
              <a:t> 2014 </a:t>
            </a:r>
            <a:r>
              <a:rPr lang="fr-FR" dirty="0" err="1"/>
              <a:t>года</a:t>
            </a:r>
            <a:r>
              <a:rPr lang="fr-FR" dirty="0"/>
              <a:t> (</a:t>
            </a:r>
            <a:r>
              <a:rPr lang="fr-FR" dirty="0" err="1"/>
              <a:t>Демография</a:t>
            </a:r>
            <a:r>
              <a:rPr lang="fr-FR" dirty="0"/>
              <a:t>, </a:t>
            </a:r>
            <a:r>
              <a:rPr lang="fr-FR" dirty="0" err="1"/>
              <a:t>агрегированная</a:t>
            </a:r>
            <a:r>
              <a:rPr lang="fr-FR" dirty="0"/>
              <a:t> </a:t>
            </a:r>
            <a:r>
              <a:rPr lang="fr-FR" dirty="0" err="1"/>
              <a:t>префектурой</a:t>
            </a:r>
            <a:r>
              <a:rPr lang="fr-FR" dirty="0"/>
              <a:t>)</a:t>
            </a:r>
          </a:p>
          <a:p>
            <a:pPr marL="0" indent="0">
              <a:lnSpc>
                <a:spcPct val="107000"/>
              </a:lnSpc>
              <a:spcBef>
                <a:spcPts val="0"/>
              </a:spcBef>
              <a:spcAft>
                <a:spcPts val="800"/>
              </a:spcAft>
              <a:buNone/>
              <a:tabLst>
                <a:tab pos="457200" algn="l"/>
              </a:tabLst>
            </a:pPr>
            <a:endParaRPr lang="fr-FR" dirty="0"/>
          </a:p>
          <a:p>
            <a:pPr marL="0" marR="0" lvl="0" indent="0">
              <a:lnSpc>
                <a:spcPct val="107000"/>
              </a:lnSpc>
              <a:spcBef>
                <a:spcPts val="0"/>
              </a:spcBef>
              <a:spcAft>
                <a:spcPts val="800"/>
              </a:spcAft>
              <a:buNone/>
              <a:tabLst>
                <a:tab pos="457200" algn="l"/>
              </a:tabLst>
            </a:pP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10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2487"/>
            <a:ext cx="10515600" cy="546202"/>
          </a:xfrm>
        </p:spPr>
        <p:txBody>
          <a:bodyPr>
            <a:normAutofit fontScale="90000"/>
          </a:bodyPr>
          <a:lstStyle/>
          <a:p>
            <a:r>
              <a:rPr lang="fr-FR" dirty="0" err="1"/>
              <a:t>Общие</a:t>
            </a:r>
            <a:r>
              <a:rPr lang="fr-FR" dirty="0"/>
              <a:t> </a:t>
            </a:r>
            <a:r>
              <a:rPr lang="fr-FR" dirty="0" err="1"/>
              <a:t>результаты</a:t>
            </a:r>
            <a:r>
              <a:rPr lang="fr-FR" dirty="0"/>
              <a:t/>
            </a:r>
            <a:br>
              <a:rPr lang="fr-FR" dirty="0"/>
            </a:b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3626" y="703778"/>
            <a:ext cx="11828574" cy="5951504"/>
          </a:xfrm>
        </p:spPr>
        <p:txBody>
          <a:bodyPr>
            <a:normAutofit fontScale="85000" lnSpcReduction="20000"/>
          </a:bodyPr>
          <a:lstStyle/>
          <a:p>
            <a:pPr marL="0" marR="0">
              <a:lnSpc>
                <a:spcPct val="107000"/>
              </a:lnSpc>
              <a:spcBef>
                <a:spcPts val="0"/>
              </a:spcBef>
              <a:spcAft>
                <a:spcPts val="800"/>
              </a:spcAft>
              <a:tabLst>
                <a:tab pos="457200" algn="l"/>
              </a:tabLst>
            </a:pPr>
            <a:r>
              <a:rPr lang="fr-FR" b="1" u="sng" dirty="0">
                <a:latin typeface="Calibri" panose="020F0502020204030204" pitchFamily="34" charset="0"/>
                <a:ea typeface="Calibri" panose="020F0502020204030204" pitchFamily="34" charset="0"/>
                <a:cs typeface="Times New Roman" panose="02020603050405020304" pitchFamily="18" charset="0"/>
              </a:rPr>
              <a:t>2016 (S27- S52)</a:t>
            </a:r>
            <a:endParaRPr lang="fr-FR" dirty="0">
              <a:latin typeface="Calibri" panose="020F0502020204030204" pitchFamily="34" charset="0"/>
              <a:ea typeface="Calibri" panose="020F0502020204030204" pitchFamily="34" charset="0"/>
              <a:cs typeface="Times New Roman" panose="02020603050405020304" pitchFamily="18" charset="0"/>
            </a:endParaRPr>
          </a:p>
          <a:p>
            <a:r>
              <a:rPr lang="fr-FR" dirty="0"/>
              <a:t>2016 (S27-S52)</a:t>
            </a:r>
          </a:p>
          <a:p>
            <a:r>
              <a:rPr lang="fr-FR" dirty="0"/>
              <a:t>1304 </a:t>
            </a:r>
            <a:r>
              <a:rPr lang="fr-FR" dirty="0" err="1"/>
              <a:t>подозреваемых</a:t>
            </a:r>
            <a:r>
              <a:rPr lang="fr-FR" dirty="0"/>
              <a:t> </a:t>
            </a:r>
            <a:r>
              <a:rPr lang="fr-FR" dirty="0" err="1"/>
              <a:t>случаев</a:t>
            </a:r>
            <a:r>
              <a:rPr lang="fr-FR" dirty="0"/>
              <a:t> </a:t>
            </a:r>
            <a:r>
              <a:rPr lang="fr-FR" dirty="0" err="1"/>
              <a:t>кори</a:t>
            </a:r>
            <a:endParaRPr lang="fr-FR" dirty="0"/>
          </a:p>
          <a:p>
            <a:r>
              <a:rPr lang="fr-FR" dirty="0"/>
              <a:t>Было </a:t>
            </a:r>
            <a:r>
              <a:rPr lang="ru-RU" dirty="0" smtClean="0"/>
              <a:t>зафиксированы </a:t>
            </a:r>
            <a:r>
              <a:rPr lang="fr-FR" dirty="0" smtClean="0"/>
              <a:t>382 </a:t>
            </a:r>
            <a:r>
              <a:rPr lang="fr-FR" dirty="0"/>
              <a:t>случая (доля зарегистрированных случаев кори, по которым были собраны образцы крови = 29,3%</a:t>
            </a:r>
            <a:r>
              <a:rPr lang="fr-FR" dirty="0" smtClean="0"/>
              <a:t>)</a:t>
            </a:r>
          </a:p>
          <a:p>
            <a:r>
              <a:rPr lang="ru-RU" dirty="0" smtClean="0"/>
              <a:t>379 </a:t>
            </a:r>
            <a:r>
              <a:rPr lang="ru-RU" smtClean="0"/>
              <a:t>было протестированы </a:t>
            </a:r>
            <a:r>
              <a:rPr lang="ru-RU" dirty="0" smtClean="0"/>
              <a:t>в лаборатории</a:t>
            </a:r>
            <a:endParaRPr lang="fr-FR" dirty="0"/>
          </a:p>
          <a:p>
            <a:r>
              <a:rPr lang="fr-FR" dirty="0"/>
              <a:t>193 (50,9%) </a:t>
            </a:r>
            <a:r>
              <a:rPr lang="fr-FR" dirty="0" err="1"/>
              <a:t>положительный</a:t>
            </a:r>
            <a:r>
              <a:rPr lang="fr-FR" dirty="0"/>
              <a:t> (</a:t>
            </a:r>
            <a:r>
              <a:rPr lang="fr-FR" dirty="0" err="1"/>
              <a:t>IgM</a:t>
            </a:r>
            <a:r>
              <a:rPr lang="fr-FR" dirty="0"/>
              <a:t> + = 189, </a:t>
            </a:r>
            <a:r>
              <a:rPr lang="fr-FR" dirty="0" err="1"/>
              <a:t>неопределенный</a:t>
            </a:r>
            <a:r>
              <a:rPr lang="fr-FR" dirty="0"/>
              <a:t> = 4)</a:t>
            </a:r>
          </a:p>
          <a:p>
            <a:r>
              <a:rPr lang="fr-FR" dirty="0"/>
              <a:t>2017 (S1-S9)</a:t>
            </a:r>
          </a:p>
          <a:p>
            <a:r>
              <a:rPr lang="fr-FR" dirty="0"/>
              <a:t>2133 </a:t>
            </a:r>
            <a:r>
              <a:rPr lang="fr-FR" dirty="0" err="1"/>
              <a:t>подозреваемых</a:t>
            </a:r>
            <a:r>
              <a:rPr lang="fr-FR" dirty="0"/>
              <a:t> </a:t>
            </a:r>
            <a:r>
              <a:rPr lang="fr-FR" dirty="0" err="1"/>
              <a:t>случаев</a:t>
            </a:r>
            <a:r>
              <a:rPr lang="fr-FR" dirty="0"/>
              <a:t> </a:t>
            </a:r>
            <a:r>
              <a:rPr lang="fr-FR" dirty="0" err="1"/>
              <a:t>кори</a:t>
            </a:r>
            <a:endParaRPr lang="fr-FR" dirty="0"/>
          </a:p>
          <a:p>
            <a:r>
              <a:rPr lang="fr-FR" dirty="0" err="1"/>
              <a:t>Было</a:t>
            </a:r>
            <a:r>
              <a:rPr lang="fr-FR" dirty="0"/>
              <a:t> </a:t>
            </a:r>
            <a:r>
              <a:rPr lang="fr-FR" dirty="0" err="1"/>
              <a:t>собрано</a:t>
            </a:r>
            <a:r>
              <a:rPr lang="fr-FR" dirty="0"/>
              <a:t> 549 </a:t>
            </a:r>
            <a:r>
              <a:rPr lang="fr-FR" dirty="0" err="1"/>
              <a:t>случаев</a:t>
            </a:r>
            <a:r>
              <a:rPr lang="fr-FR" dirty="0"/>
              <a:t> (</a:t>
            </a:r>
            <a:r>
              <a:rPr lang="fr-FR" dirty="0" err="1"/>
              <a:t>доля</a:t>
            </a:r>
            <a:r>
              <a:rPr lang="fr-FR" dirty="0"/>
              <a:t> </a:t>
            </a:r>
            <a:r>
              <a:rPr lang="fr-FR" dirty="0" err="1"/>
              <a:t>зарегистрированных</a:t>
            </a:r>
            <a:r>
              <a:rPr lang="fr-FR" dirty="0"/>
              <a:t> </a:t>
            </a:r>
            <a:r>
              <a:rPr lang="fr-FR" dirty="0" err="1"/>
              <a:t>случаев</a:t>
            </a:r>
            <a:r>
              <a:rPr lang="fr-FR" dirty="0"/>
              <a:t> </a:t>
            </a:r>
            <a:r>
              <a:rPr lang="fr-FR" dirty="0" err="1"/>
              <a:t>кори</a:t>
            </a:r>
            <a:r>
              <a:rPr lang="fr-FR" dirty="0"/>
              <a:t>, </a:t>
            </a:r>
            <a:r>
              <a:rPr lang="fr-FR" dirty="0" err="1"/>
              <a:t>для</a:t>
            </a:r>
            <a:r>
              <a:rPr lang="fr-FR" dirty="0"/>
              <a:t> </a:t>
            </a:r>
            <a:r>
              <a:rPr lang="fr-FR" dirty="0" err="1"/>
              <a:t>которой</a:t>
            </a:r>
            <a:r>
              <a:rPr lang="fr-FR" dirty="0"/>
              <a:t> </a:t>
            </a:r>
            <a:r>
              <a:rPr lang="fr-FR" dirty="0" err="1"/>
              <a:t>были</a:t>
            </a:r>
            <a:r>
              <a:rPr lang="fr-FR" dirty="0"/>
              <a:t> </a:t>
            </a:r>
            <a:r>
              <a:rPr lang="fr-FR" dirty="0" err="1"/>
              <a:t>взяты</a:t>
            </a:r>
            <a:r>
              <a:rPr lang="fr-FR" dirty="0"/>
              <a:t> </a:t>
            </a:r>
            <a:r>
              <a:rPr lang="fr-FR" dirty="0" err="1"/>
              <a:t>образцы</a:t>
            </a:r>
            <a:r>
              <a:rPr lang="fr-FR" dirty="0"/>
              <a:t> </a:t>
            </a:r>
            <a:r>
              <a:rPr lang="fr-FR" dirty="0" err="1"/>
              <a:t>крови</a:t>
            </a:r>
            <a:r>
              <a:rPr lang="fr-FR" dirty="0"/>
              <a:t> * = 55,8%)</a:t>
            </a:r>
          </a:p>
          <a:p>
            <a:r>
              <a:rPr lang="ru-RU" dirty="0" smtClean="0"/>
              <a:t>В лабораторных условиях </a:t>
            </a:r>
            <a:r>
              <a:rPr lang="fr-FR" dirty="0" smtClean="0"/>
              <a:t>роверено </a:t>
            </a:r>
            <a:r>
              <a:rPr lang="fr-FR" dirty="0"/>
              <a:t>443 случая</a:t>
            </a:r>
          </a:p>
          <a:p>
            <a:r>
              <a:rPr lang="fr-FR" dirty="0"/>
              <a:t>163 (36,8%) </a:t>
            </a:r>
            <a:r>
              <a:rPr lang="fr-FR" dirty="0" err="1"/>
              <a:t>положительных</a:t>
            </a:r>
            <a:endParaRPr lang="fr-FR" dirty="0"/>
          </a:p>
          <a:p>
            <a:pPr lvl="0"/>
            <a:r>
              <a:rPr lang="fr-FR" dirty="0" err="1"/>
              <a:t>Исключены</a:t>
            </a:r>
            <a:r>
              <a:rPr lang="fr-FR" dirty="0"/>
              <a:t> </a:t>
            </a:r>
            <a:r>
              <a:rPr lang="fr-FR" dirty="0" err="1"/>
              <a:t>из</a:t>
            </a:r>
            <a:r>
              <a:rPr lang="fr-FR" dirty="0"/>
              <a:t> </a:t>
            </a:r>
            <a:r>
              <a:rPr lang="fr-FR" dirty="0" err="1"/>
              <a:t>знаменателя</a:t>
            </a:r>
            <a:r>
              <a:rPr lang="fr-FR" dirty="0"/>
              <a:t>, «</a:t>
            </a:r>
            <a:r>
              <a:rPr lang="fr-FR" dirty="0" err="1"/>
              <a:t>подтвержденные</a:t>
            </a:r>
            <a:r>
              <a:rPr lang="fr-FR" dirty="0"/>
              <a:t> </a:t>
            </a:r>
            <a:r>
              <a:rPr lang="fr-FR" dirty="0" err="1"/>
              <a:t>случаи</a:t>
            </a:r>
            <a:r>
              <a:rPr lang="fr-FR" dirty="0"/>
              <a:t>, </a:t>
            </a:r>
            <a:r>
              <a:rPr lang="fr-FR" dirty="0" err="1"/>
              <a:t>а</a:t>
            </a:r>
            <a:r>
              <a:rPr lang="fr-FR" dirty="0"/>
              <a:t> </a:t>
            </a:r>
            <a:r>
              <a:rPr lang="fr-FR" dirty="0" err="1"/>
              <a:t>не</a:t>
            </a:r>
            <a:r>
              <a:rPr lang="fr-FR" dirty="0"/>
              <a:t> </a:t>
            </a:r>
            <a:r>
              <a:rPr lang="fr-FR" dirty="0" err="1"/>
              <a:t>эпидемиологическая</a:t>
            </a:r>
            <a:r>
              <a:rPr lang="fr-FR" dirty="0"/>
              <a:t> </a:t>
            </a:r>
            <a:r>
              <a:rPr lang="fr-FR" dirty="0" err="1"/>
              <a:t>связь</a:t>
            </a:r>
            <a:r>
              <a:rPr lang="fr-FR" dirty="0"/>
              <a:t>», </a:t>
            </a:r>
            <a:r>
              <a:rPr lang="fr-FR" dirty="0" err="1"/>
              <a:t>которые</a:t>
            </a:r>
            <a:r>
              <a:rPr lang="fr-FR" dirty="0"/>
              <a:t> </a:t>
            </a:r>
            <a:r>
              <a:rPr lang="fr-FR" dirty="0" err="1"/>
              <a:t>по</a:t>
            </a:r>
            <a:r>
              <a:rPr lang="fr-FR" dirty="0"/>
              <a:t> </a:t>
            </a:r>
            <a:r>
              <a:rPr lang="fr-FR" dirty="0" err="1"/>
              <a:t>определению</a:t>
            </a:r>
            <a:r>
              <a:rPr lang="fr-FR" dirty="0"/>
              <a:t> </a:t>
            </a:r>
            <a:r>
              <a:rPr lang="fr-FR" dirty="0" err="1"/>
              <a:t>не</a:t>
            </a:r>
            <a:r>
              <a:rPr lang="fr-FR" dirty="0"/>
              <a:t> </a:t>
            </a:r>
            <a:r>
              <a:rPr lang="fr-FR" dirty="0" err="1"/>
              <a:t>пригодны</a:t>
            </a:r>
            <a:r>
              <a:rPr lang="fr-FR" dirty="0"/>
              <a:t> </a:t>
            </a:r>
            <a:r>
              <a:rPr lang="fr-FR" dirty="0" err="1"/>
              <a:t>для</a:t>
            </a:r>
            <a:r>
              <a:rPr lang="fr-FR" dirty="0"/>
              <a:t> </a:t>
            </a:r>
            <a:r>
              <a:rPr lang="fr-FR" dirty="0" err="1"/>
              <a:t>отбора</a:t>
            </a:r>
            <a:r>
              <a:rPr lang="fr-FR" dirty="0"/>
              <a:t> </a:t>
            </a:r>
            <a:r>
              <a:rPr lang="fr-FR" dirty="0" err="1"/>
              <a:t>проб</a:t>
            </a:r>
            <a:endParaRPr lang="fr-FR" dirty="0"/>
          </a:p>
          <a:p>
            <a:endParaRPr lang="fr-FR" dirty="0"/>
          </a:p>
          <a:p>
            <a:pPr marL="914400" lvl="2" indent="0">
              <a:lnSpc>
                <a:spcPct val="107000"/>
              </a:lnSpc>
              <a:spcBef>
                <a:spcPts val="0"/>
              </a:spcBef>
              <a:buNone/>
            </a:pPr>
            <a:endParaRPr lang="fr-FR" sz="22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3992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phique 2"/>
          <p:cNvGraphicFramePr>
            <a:graphicFrameLocks/>
          </p:cNvGraphicFramePr>
          <p:nvPr>
            <p:extLst>
              <p:ext uri="{D42A27DB-BD31-4B8C-83A1-F6EECF244321}">
                <p14:modId xmlns:p14="http://schemas.microsoft.com/office/powerpoint/2010/main" val="3132301008"/>
              </p:ext>
            </p:extLst>
          </p:nvPr>
        </p:nvGraphicFramePr>
        <p:xfrm>
          <a:off x="191729" y="737668"/>
          <a:ext cx="11783961" cy="59474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p:cNvSpPr>
            <a:spLocks noGrp="1"/>
          </p:cNvSpPr>
          <p:nvPr>
            <p:ph type="title"/>
          </p:nvPr>
        </p:nvSpPr>
        <p:spPr>
          <a:xfrm>
            <a:off x="0" y="1"/>
            <a:ext cx="12042804" cy="1315756"/>
          </a:xfrm>
        </p:spPr>
        <p:txBody>
          <a:bodyPr>
            <a:normAutofit/>
          </a:bodyPr>
          <a:lstStyle/>
          <a:p>
            <a:r>
              <a:rPr lang="fr-FR" dirty="0"/>
              <a:t> </a:t>
            </a:r>
            <a:r>
              <a:rPr lang="fr-FR" dirty="0" err="1"/>
              <a:t>Еженедельная</a:t>
            </a:r>
            <a:r>
              <a:rPr lang="fr-FR" dirty="0"/>
              <a:t> </a:t>
            </a:r>
            <a:r>
              <a:rPr lang="fr-FR" dirty="0" err="1"/>
              <a:t>эволюция</a:t>
            </a:r>
            <a:r>
              <a:rPr lang="fr-FR" dirty="0"/>
              <a:t> </a:t>
            </a:r>
            <a:r>
              <a:rPr lang="fr-FR" dirty="0" err="1"/>
              <a:t>случаев</a:t>
            </a:r>
            <a:r>
              <a:rPr lang="fr-FR" dirty="0"/>
              <a:t> </a:t>
            </a:r>
            <a:r>
              <a:rPr lang="fr-FR" dirty="0" err="1"/>
              <a:t>кори</a:t>
            </a:r>
            <a:r>
              <a:rPr lang="fr-FR" dirty="0"/>
              <a:t> </a:t>
            </a:r>
            <a:r>
              <a:rPr lang="fr-FR" dirty="0" err="1"/>
              <a:t>в</a:t>
            </a:r>
            <a:r>
              <a:rPr lang="fr-FR" dirty="0"/>
              <a:t> </a:t>
            </a:r>
            <a:r>
              <a:rPr lang="fr-FR" dirty="0" err="1"/>
              <a:t>Гвинее</a:t>
            </a:r>
            <a:r>
              <a:rPr lang="fr-FR" dirty="0"/>
              <a:t> </a:t>
            </a:r>
            <a:r>
              <a:rPr lang="fr-FR" dirty="0" err="1"/>
              <a:t>в</a:t>
            </a:r>
            <a:r>
              <a:rPr lang="fr-FR" dirty="0"/>
              <a:t> </a:t>
            </a:r>
            <a:r>
              <a:rPr lang="fr-FR" dirty="0" err="1"/>
              <a:t>соответствии</a:t>
            </a:r>
            <a:r>
              <a:rPr lang="fr-FR" dirty="0"/>
              <a:t> </a:t>
            </a:r>
            <a:r>
              <a:rPr lang="fr-FR" dirty="0" err="1"/>
              <a:t>с</a:t>
            </a:r>
            <a:r>
              <a:rPr lang="fr-FR" dirty="0"/>
              <a:t> </a:t>
            </a:r>
            <a:r>
              <a:rPr lang="fr-FR" dirty="0" err="1"/>
              <a:t>датой</a:t>
            </a:r>
            <a:r>
              <a:rPr lang="fr-FR" dirty="0"/>
              <a:t> </a:t>
            </a:r>
            <a:r>
              <a:rPr lang="fr-FR" dirty="0" err="1"/>
              <a:t>начала</a:t>
            </a:r>
            <a:r>
              <a:rPr lang="fr-FR" dirty="0"/>
              <a:t> </a:t>
            </a:r>
            <a:r>
              <a:rPr lang="fr-FR" dirty="0" err="1"/>
              <a:t>заболевания</a:t>
            </a:r>
            <a:r>
              <a:rPr lang="fr-FR" dirty="0"/>
              <a:t> </a:t>
            </a:r>
          </a:p>
        </p:txBody>
      </p:sp>
    </p:spTree>
    <p:extLst>
      <p:ext uri="{BB962C8B-B14F-4D97-AF65-F5344CB8AC3E}">
        <p14:creationId xmlns:p14="http://schemas.microsoft.com/office/powerpoint/2010/main" val="3008169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92727" y="657877"/>
            <a:ext cx="10820400" cy="168295"/>
          </a:xfrm>
        </p:spPr>
        <p:txBody>
          <a:bodyPr>
            <a:normAutofit fontScale="90000"/>
          </a:bodyPr>
          <a:lstStyle/>
          <a:p>
            <a:r>
              <a:rPr lang="fr-FR" sz="2800" dirty="0"/>
              <a:t> </a:t>
            </a:r>
            <a:r>
              <a:rPr lang="fr-FR" sz="2800" dirty="0" smtClean="0"/>
              <a:t>2.2 </a:t>
            </a:r>
            <a:r>
              <a:rPr lang="fr-FR" sz="2800" dirty="0" err="1" smtClean="0"/>
              <a:t>Еженедельная</a:t>
            </a:r>
            <a:r>
              <a:rPr lang="fr-FR" sz="2800" dirty="0" smtClean="0"/>
              <a:t> </a:t>
            </a:r>
            <a:r>
              <a:rPr lang="fr-FR" sz="2800" dirty="0" err="1"/>
              <a:t>эволюция</a:t>
            </a:r>
            <a:r>
              <a:rPr lang="fr-FR" sz="2800" dirty="0"/>
              <a:t> </a:t>
            </a:r>
            <a:r>
              <a:rPr lang="fr-FR" sz="2800" dirty="0" err="1"/>
              <a:t>случаев</a:t>
            </a:r>
            <a:r>
              <a:rPr lang="fr-FR" sz="2800" dirty="0"/>
              <a:t> </a:t>
            </a:r>
            <a:r>
              <a:rPr lang="fr-FR" sz="2800" dirty="0" err="1"/>
              <a:t>кори</a:t>
            </a:r>
            <a:r>
              <a:rPr lang="fr-FR" sz="2800" dirty="0"/>
              <a:t> </a:t>
            </a:r>
            <a:r>
              <a:rPr lang="fr-FR" sz="2800" dirty="0" err="1"/>
              <a:t>в</a:t>
            </a:r>
            <a:r>
              <a:rPr lang="fr-FR" sz="2800" dirty="0"/>
              <a:t> </a:t>
            </a:r>
            <a:r>
              <a:rPr lang="fr-FR" sz="2800" dirty="0" err="1"/>
              <a:t>Гвинее</a:t>
            </a:r>
            <a:r>
              <a:rPr lang="fr-FR" sz="2800" dirty="0"/>
              <a:t> </a:t>
            </a:r>
            <a:r>
              <a:rPr lang="fr-FR" sz="2800" dirty="0" err="1"/>
              <a:t>в</a:t>
            </a:r>
            <a:r>
              <a:rPr lang="fr-FR" sz="2800" dirty="0"/>
              <a:t> </a:t>
            </a:r>
            <a:r>
              <a:rPr lang="fr-FR" sz="2800" dirty="0" err="1"/>
              <a:t>соответствии</a:t>
            </a:r>
            <a:r>
              <a:rPr lang="fr-FR" sz="2800" dirty="0"/>
              <a:t> </a:t>
            </a:r>
            <a:r>
              <a:rPr lang="fr-FR" sz="2800" dirty="0" err="1"/>
              <a:t>с</a:t>
            </a:r>
            <a:r>
              <a:rPr lang="fr-FR" sz="2800" dirty="0"/>
              <a:t> </a:t>
            </a:r>
            <a:r>
              <a:rPr lang="fr-FR" sz="2800" dirty="0" err="1"/>
              <a:t>датой</a:t>
            </a:r>
            <a:r>
              <a:rPr lang="fr-FR" sz="2800" dirty="0"/>
              <a:t> </a:t>
            </a:r>
            <a:r>
              <a:rPr lang="fr-FR" sz="2800" dirty="0" err="1"/>
              <a:t>отбора</a:t>
            </a:r>
            <a:r>
              <a:rPr lang="fr-FR" sz="2800" dirty="0"/>
              <a:t> </a:t>
            </a:r>
            <a:r>
              <a:rPr lang="fr-FR" sz="2800" dirty="0" err="1"/>
              <a:t>проб</a:t>
            </a:r>
            <a:r>
              <a:rPr lang="fr-FR" sz="2800" dirty="0"/>
              <a:t/>
            </a:r>
            <a:br>
              <a:rPr lang="fr-FR" sz="2800" dirty="0"/>
            </a:br>
            <a:r>
              <a:rPr lang="fr-FR" sz="2800" dirty="0"/>
              <a:t> </a:t>
            </a:r>
            <a:br>
              <a:rPr lang="fr-FR" sz="2800" dirty="0"/>
            </a:br>
            <a:r>
              <a:rPr lang="fr-FR" sz="3200" b="1" dirty="0" smtClean="0"/>
              <a:t>2.2 </a:t>
            </a:r>
            <a:endParaRPr lang="en-US" sz="3200" b="1" dirty="0"/>
          </a:p>
        </p:txBody>
      </p:sp>
      <p:graphicFrame>
        <p:nvGraphicFramePr>
          <p:cNvPr id="6" name="Graphique 2"/>
          <p:cNvGraphicFramePr>
            <a:graphicFrameLocks/>
          </p:cNvGraphicFramePr>
          <p:nvPr>
            <p:extLst>
              <p:ext uri="{D42A27DB-BD31-4B8C-83A1-F6EECF244321}">
                <p14:modId xmlns:p14="http://schemas.microsoft.com/office/powerpoint/2010/main" val="438560353"/>
              </p:ext>
            </p:extLst>
          </p:nvPr>
        </p:nvGraphicFramePr>
        <p:xfrm>
          <a:off x="176982" y="737668"/>
          <a:ext cx="11842954" cy="59875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58681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1285</TotalTime>
  <Words>2133</Words>
  <Application>Microsoft Office PowerPoint</Application>
  <PresentationFormat>Широкоэкранный</PresentationFormat>
  <Paragraphs>1968</Paragraphs>
  <Slides>31</Slides>
  <Notes>10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31</vt:i4>
      </vt:variant>
    </vt:vector>
  </HeadingPairs>
  <TitlesOfParts>
    <vt:vector size="38" baseType="lpstr">
      <vt:lpstr>Arial</vt:lpstr>
      <vt:lpstr>Arial Black</vt:lpstr>
      <vt:lpstr>Calibri</vt:lpstr>
      <vt:lpstr>Calibri Light</vt:lpstr>
      <vt:lpstr>Times New Roman</vt:lpstr>
      <vt:lpstr>Wingdings</vt:lpstr>
      <vt:lpstr>Thème Office</vt:lpstr>
      <vt:lpstr>Анализ эпидемиологических случаев  заболеваний корью в Гвинее  2016 - 2017</vt:lpstr>
      <vt:lpstr> План презентации </vt:lpstr>
      <vt:lpstr>1. Предыстория и обоснование  </vt:lpstr>
      <vt:lpstr>Цели </vt:lpstr>
      <vt:lpstr>Презентация PowerPoint</vt:lpstr>
      <vt:lpstr>Методы </vt:lpstr>
      <vt:lpstr>Общие результаты </vt:lpstr>
      <vt:lpstr> Еженедельная эволюция случаев кори в Гвинее в соответствии с датой начала заболевания </vt:lpstr>
      <vt:lpstr> 2.2 Еженедельная эволюция случаев кори в Гвинее в соответствии с датой отбора проб   2.2 </vt:lpstr>
      <vt:lpstr> результаты </vt:lpstr>
      <vt:lpstr>результаты </vt:lpstr>
      <vt:lpstr>Количество подозрительных и подтвержденных случаев по эпидемиологической связи, 2017 год </vt:lpstr>
      <vt:lpstr>3. Распределение случаев, подтвержденных префектурой (N = 319) </vt:lpstr>
      <vt:lpstr>4. Карта префектур, которые пережили эпизод кори в 2016 году </vt:lpstr>
      <vt:lpstr>5. Эпизоды вспышки кори в 2016 году  </vt:lpstr>
      <vt:lpstr>6. Распределение подтвержденных случаев по возрасту и полу </vt:lpstr>
      <vt:lpstr>7. Статус вакцины подтвержденных случаев </vt:lpstr>
      <vt:lpstr>8. Иммунизационный статус кори </vt:lpstr>
      <vt:lpstr>9 Скрининг краснухи </vt:lpstr>
      <vt:lpstr>10. Проблема смертности от кори </vt:lpstr>
      <vt:lpstr>Презентация PowerPoint</vt:lpstr>
      <vt:lpstr>Evolution des préfectures en alerte et épidémie confirmée de rougeole les 4 dernières semaines </vt:lpstr>
      <vt:lpstr>Situation des préfectures en alerte et en épidémie confirmée de rougeole (S-44 à S-47)</vt:lpstr>
      <vt:lpstr>Презентация PowerPoint</vt:lpstr>
      <vt:lpstr>Ограничения </vt:lpstr>
      <vt:lpstr> Резюме :</vt:lpstr>
      <vt:lpstr>Выводы </vt:lpstr>
      <vt:lpstr>рекомендации </vt:lpstr>
      <vt:lpstr>рекомендации </vt:lpstr>
      <vt:lpstr>рекомендации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Analyse sommaire des cas de Rougeole en Guinée</dc:title>
  <dc:creator>Dr Raymond Pallawo</dc:creator>
  <cp:lastModifiedBy>Библиотека</cp:lastModifiedBy>
  <cp:revision>84</cp:revision>
  <cp:lastPrinted>2016-12-21T11:15:04Z</cp:lastPrinted>
  <dcterms:created xsi:type="dcterms:W3CDTF">2016-12-16T01:06:20Z</dcterms:created>
  <dcterms:modified xsi:type="dcterms:W3CDTF">2017-12-04T12:02:47Z</dcterms:modified>
</cp:coreProperties>
</file>