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0" r:id="rId3"/>
  </p:sldMasterIdLst>
  <p:notesMasterIdLst>
    <p:notesMasterId r:id="rId25"/>
  </p:notesMasterIdLst>
  <p:handoutMasterIdLst>
    <p:handoutMasterId r:id="rId26"/>
  </p:handoutMasterIdLst>
  <p:sldIdLst>
    <p:sldId id="449" r:id="rId4"/>
    <p:sldId id="451" r:id="rId5"/>
    <p:sldId id="450" r:id="rId6"/>
    <p:sldId id="427" r:id="rId7"/>
    <p:sldId id="453" r:id="rId8"/>
    <p:sldId id="428" r:id="rId9"/>
    <p:sldId id="426" r:id="rId10"/>
    <p:sldId id="429" r:id="rId11"/>
    <p:sldId id="430" r:id="rId12"/>
    <p:sldId id="431" r:id="rId13"/>
    <p:sldId id="432" r:id="rId14"/>
    <p:sldId id="433" r:id="rId15"/>
    <p:sldId id="439" r:id="rId16"/>
    <p:sldId id="441" r:id="rId17"/>
    <p:sldId id="442" r:id="rId18"/>
    <p:sldId id="443" r:id="rId19"/>
    <p:sldId id="444" r:id="rId20"/>
    <p:sldId id="448" r:id="rId21"/>
    <p:sldId id="447" r:id="rId22"/>
    <p:sldId id="445" r:id="rId23"/>
    <p:sldId id="452" r:id="rId24"/>
  </p:sldIdLst>
  <p:sldSz cx="9144000" cy="6858000" type="screen4x3"/>
  <p:notesSz cx="9928225" cy="6797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dford Davis"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BFF"/>
    <a:srgbClr val="E9C04B"/>
    <a:srgbClr val="E8BD44"/>
    <a:srgbClr val="F2D992"/>
    <a:srgbClr val="E5B429"/>
    <a:srgbClr val="39D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3199" autoAdjust="0"/>
  </p:normalViewPr>
  <p:slideViewPr>
    <p:cSldViewPr>
      <p:cViewPr varScale="1">
        <p:scale>
          <a:sx n="76" d="100"/>
          <a:sy n="76" d="100"/>
        </p:scale>
        <p:origin x="9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F9E67-18E9-483D-8A78-9E1369662A5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29179840-D466-47C6-8963-0752A826B5CE}">
      <dgm:prSet/>
      <dgm:spPr/>
      <dgm:t>
        <a:bodyPr/>
        <a:lstStyle/>
        <a:p>
          <a:pPr rtl="0"/>
          <a:r>
            <a:rPr lang="ru-RU" dirty="0"/>
            <a:t>Первый случай – 30 декабря 2013 г. (Гвинея), не распознана в течение 3 мес.</a:t>
          </a:r>
        </a:p>
      </dgm:t>
    </dgm:pt>
    <dgm:pt modelId="{64306BD0-41FB-42C6-93E9-CFE833723335}" type="parTrans" cxnId="{F7532625-BF96-4514-AFF3-5A2FC27F4DDA}">
      <dgm:prSet/>
      <dgm:spPr/>
      <dgm:t>
        <a:bodyPr/>
        <a:lstStyle/>
        <a:p>
          <a:endParaRPr lang="ru-RU"/>
        </a:p>
      </dgm:t>
    </dgm:pt>
    <dgm:pt modelId="{0A13F87A-C269-4683-8219-06A57DAC1DB7}" type="sibTrans" cxnId="{F7532625-BF96-4514-AFF3-5A2FC27F4DDA}">
      <dgm:prSet/>
      <dgm:spPr/>
      <dgm:t>
        <a:bodyPr/>
        <a:lstStyle/>
        <a:p>
          <a:endParaRPr lang="ru-RU"/>
        </a:p>
      </dgm:t>
    </dgm:pt>
    <dgm:pt modelId="{8D4F40FB-8936-474F-AC1A-C1665A9EB03F}">
      <dgm:prSet/>
      <dgm:spPr/>
      <dgm:t>
        <a:bodyPr/>
        <a:lstStyle/>
        <a:p>
          <a:pPr rtl="0"/>
          <a:r>
            <a:rPr lang="ru-RU"/>
            <a:t>Эпидемия объявлена ВОЗ (март 2014)</a:t>
          </a:r>
        </a:p>
      </dgm:t>
    </dgm:pt>
    <dgm:pt modelId="{7AF9347A-3C18-45CD-B71C-4E2F7EDDBC37}" type="parTrans" cxnId="{82B34118-332B-4A0E-937E-8C0A5C36918E}">
      <dgm:prSet/>
      <dgm:spPr/>
      <dgm:t>
        <a:bodyPr/>
        <a:lstStyle/>
        <a:p>
          <a:endParaRPr lang="ru-RU"/>
        </a:p>
      </dgm:t>
    </dgm:pt>
    <dgm:pt modelId="{320E647F-DD55-4AE4-A89F-1AC7F40CDA92}" type="sibTrans" cxnId="{82B34118-332B-4A0E-937E-8C0A5C36918E}">
      <dgm:prSet/>
      <dgm:spPr/>
      <dgm:t>
        <a:bodyPr/>
        <a:lstStyle/>
        <a:p>
          <a:endParaRPr lang="ru-RU"/>
        </a:p>
      </dgm:t>
    </dgm:pt>
    <dgm:pt modelId="{7A80E881-3FE2-4DA9-B909-8282D8350C3E}">
      <dgm:prSet/>
      <dgm:spPr/>
      <dgm:t>
        <a:bodyPr/>
        <a:lstStyle/>
        <a:p>
          <a:pPr rtl="0"/>
          <a:r>
            <a:rPr lang="ru-RU"/>
            <a:t>Эпидемия является «чрезвычайной ситуацией в области общественного здравоохранения, имеющей международное значение» (ВОЗ, 8.8.2014) </a:t>
          </a:r>
        </a:p>
      </dgm:t>
    </dgm:pt>
    <dgm:pt modelId="{BBE92D1B-3724-47E7-8A10-06F17B26C11F}" type="parTrans" cxnId="{2EE22ED5-C62A-4030-91E5-1120A552ADFE}">
      <dgm:prSet/>
      <dgm:spPr/>
      <dgm:t>
        <a:bodyPr/>
        <a:lstStyle/>
        <a:p>
          <a:endParaRPr lang="ru-RU"/>
        </a:p>
      </dgm:t>
    </dgm:pt>
    <dgm:pt modelId="{A22033C9-53D5-4F4C-9D04-1982497F61BE}" type="sibTrans" cxnId="{2EE22ED5-C62A-4030-91E5-1120A552ADFE}">
      <dgm:prSet/>
      <dgm:spPr/>
      <dgm:t>
        <a:bodyPr/>
        <a:lstStyle/>
        <a:p>
          <a:endParaRPr lang="ru-RU"/>
        </a:p>
      </dgm:t>
    </dgm:pt>
    <dgm:pt modelId="{B8191717-9BED-44D9-AD4B-2899D216FE02}">
      <dgm:prSet/>
      <dgm:spPr/>
      <dgm:t>
        <a:bodyPr/>
        <a:lstStyle/>
        <a:p>
          <a:pPr rtl="0"/>
          <a:r>
            <a:rPr lang="ru-RU" dirty="0"/>
            <a:t>Генеральная Ассамблея ООН – второй случай рассмотрения медицинской проблемы за 69 лет!!</a:t>
          </a:r>
        </a:p>
      </dgm:t>
    </dgm:pt>
    <dgm:pt modelId="{078DDD52-836D-4DB8-AEFE-F18273554690}" type="parTrans" cxnId="{3D7BBE79-5B5D-4560-AF3A-7253F449D3A7}">
      <dgm:prSet/>
      <dgm:spPr/>
      <dgm:t>
        <a:bodyPr/>
        <a:lstStyle/>
        <a:p>
          <a:endParaRPr lang="ru-RU"/>
        </a:p>
      </dgm:t>
    </dgm:pt>
    <dgm:pt modelId="{16B41298-D4C4-4AB2-AFCA-7345AB654502}" type="sibTrans" cxnId="{3D7BBE79-5B5D-4560-AF3A-7253F449D3A7}">
      <dgm:prSet/>
      <dgm:spPr/>
      <dgm:t>
        <a:bodyPr/>
        <a:lstStyle/>
        <a:p>
          <a:endParaRPr lang="ru-RU"/>
        </a:p>
      </dgm:t>
    </dgm:pt>
    <dgm:pt modelId="{D73EFC7A-BC5C-4BC6-8FE2-658EDE1093AE}">
      <dgm:prSet/>
      <dgm:spPr/>
      <dgm:t>
        <a:bodyPr/>
        <a:lstStyle/>
        <a:p>
          <a:pPr rtl="0"/>
          <a:r>
            <a:rPr lang="ru-RU" dirty="0"/>
            <a:t>2</a:t>
          </a:r>
          <a:r>
            <a:rPr lang="en-US" dirty="0"/>
            <a:t>3253</a:t>
          </a:r>
          <a:r>
            <a:rPr lang="ru-RU" dirty="0"/>
            <a:t> больных и 9</a:t>
          </a:r>
          <a:r>
            <a:rPr lang="en-US" dirty="0"/>
            <a:t>380</a:t>
          </a:r>
          <a:r>
            <a:rPr lang="ru-RU" dirty="0"/>
            <a:t> умерших (</a:t>
          </a:r>
          <a:r>
            <a:rPr lang="en-US" dirty="0"/>
            <a:t>18</a:t>
          </a:r>
          <a:r>
            <a:rPr lang="ru-RU" dirty="0"/>
            <a:t>.02.2015)</a:t>
          </a:r>
        </a:p>
      </dgm:t>
    </dgm:pt>
    <dgm:pt modelId="{08414959-50C3-4B5F-A57C-4AA6B67019B4}" type="parTrans" cxnId="{6C96F41B-F0C7-45BB-A27A-ADDD33E96FA4}">
      <dgm:prSet/>
      <dgm:spPr/>
      <dgm:t>
        <a:bodyPr/>
        <a:lstStyle/>
        <a:p>
          <a:endParaRPr lang="ru-RU"/>
        </a:p>
      </dgm:t>
    </dgm:pt>
    <dgm:pt modelId="{54753F45-577A-4747-B37C-E449D4910CEB}" type="sibTrans" cxnId="{6C96F41B-F0C7-45BB-A27A-ADDD33E96FA4}">
      <dgm:prSet/>
      <dgm:spPr/>
      <dgm:t>
        <a:bodyPr/>
        <a:lstStyle/>
        <a:p>
          <a:endParaRPr lang="ru-RU"/>
        </a:p>
      </dgm:t>
    </dgm:pt>
    <dgm:pt modelId="{90D9EFE0-EEAC-45A9-AD79-13AB625330C0}">
      <dgm:prSet/>
      <dgm:spPr/>
      <dgm:t>
        <a:bodyPr/>
        <a:lstStyle/>
        <a:p>
          <a:pPr rtl="0"/>
          <a:r>
            <a:rPr lang="ru-RU" dirty="0"/>
            <a:t>В связи с эпидемией Президентом Российской Федерации было принято решение об оказании помощи Гвинейской Республике  и передаче в дар российского военно-полевого инфекционного госпиталя</a:t>
          </a:r>
        </a:p>
      </dgm:t>
    </dgm:pt>
    <dgm:pt modelId="{E08BC5B1-962E-4B31-BB16-7C7733C9E9F0}" type="parTrans" cxnId="{835E5C1C-1267-4518-A072-5E16810849D8}">
      <dgm:prSet/>
      <dgm:spPr/>
      <dgm:t>
        <a:bodyPr/>
        <a:lstStyle/>
        <a:p>
          <a:endParaRPr lang="ru-RU"/>
        </a:p>
      </dgm:t>
    </dgm:pt>
    <dgm:pt modelId="{9A8FF8E3-69ED-4F7D-8471-E33D9A83423C}" type="sibTrans" cxnId="{835E5C1C-1267-4518-A072-5E16810849D8}">
      <dgm:prSet/>
      <dgm:spPr/>
      <dgm:t>
        <a:bodyPr/>
        <a:lstStyle/>
        <a:p>
          <a:endParaRPr lang="ru-RU"/>
        </a:p>
      </dgm:t>
    </dgm:pt>
    <dgm:pt modelId="{D25A2A89-5FDC-4A7B-B169-4310BD888082}" type="pres">
      <dgm:prSet presAssocID="{8BAF9E67-18E9-483D-8A78-9E1369662A5F}" presName="linear" presStyleCnt="0">
        <dgm:presLayoutVars>
          <dgm:animLvl val="lvl"/>
          <dgm:resizeHandles val="exact"/>
        </dgm:presLayoutVars>
      </dgm:prSet>
      <dgm:spPr/>
    </dgm:pt>
    <dgm:pt modelId="{C2AA7899-3A70-4F86-B09D-EABC8E18F619}" type="pres">
      <dgm:prSet presAssocID="{29179840-D466-47C6-8963-0752A826B5CE}" presName="parentText" presStyleLbl="node1" presStyleIdx="0" presStyleCnt="6">
        <dgm:presLayoutVars>
          <dgm:chMax val="0"/>
          <dgm:bulletEnabled val="1"/>
        </dgm:presLayoutVars>
      </dgm:prSet>
      <dgm:spPr/>
    </dgm:pt>
    <dgm:pt modelId="{92A84463-C139-44F9-95A9-0932AA6212DE}" type="pres">
      <dgm:prSet presAssocID="{0A13F87A-C269-4683-8219-06A57DAC1DB7}" presName="spacer" presStyleCnt="0"/>
      <dgm:spPr/>
    </dgm:pt>
    <dgm:pt modelId="{A169F3A5-B262-4194-ACE6-31823A72F001}" type="pres">
      <dgm:prSet presAssocID="{8D4F40FB-8936-474F-AC1A-C1665A9EB03F}" presName="parentText" presStyleLbl="node1" presStyleIdx="1" presStyleCnt="6">
        <dgm:presLayoutVars>
          <dgm:chMax val="0"/>
          <dgm:bulletEnabled val="1"/>
        </dgm:presLayoutVars>
      </dgm:prSet>
      <dgm:spPr/>
    </dgm:pt>
    <dgm:pt modelId="{7CFB1ED7-68E9-4D7F-B2E9-C2AA853812D9}" type="pres">
      <dgm:prSet presAssocID="{320E647F-DD55-4AE4-A89F-1AC7F40CDA92}" presName="spacer" presStyleCnt="0"/>
      <dgm:spPr/>
    </dgm:pt>
    <dgm:pt modelId="{6268B560-7E25-4588-A5AE-359962BA53D5}" type="pres">
      <dgm:prSet presAssocID="{7A80E881-3FE2-4DA9-B909-8282D8350C3E}" presName="parentText" presStyleLbl="node1" presStyleIdx="2" presStyleCnt="6">
        <dgm:presLayoutVars>
          <dgm:chMax val="0"/>
          <dgm:bulletEnabled val="1"/>
        </dgm:presLayoutVars>
      </dgm:prSet>
      <dgm:spPr/>
    </dgm:pt>
    <dgm:pt modelId="{EB07A9E5-A9A9-492D-B2F8-66485927CC4F}" type="pres">
      <dgm:prSet presAssocID="{A22033C9-53D5-4F4C-9D04-1982497F61BE}" presName="spacer" presStyleCnt="0"/>
      <dgm:spPr/>
    </dgm:pt>
    <dgm:pt modelId="{521DF637-E30F-450E-A0A7-CEDBE1CD7C26}" type="pres">
      <dgm:prSet presAssocID="{B8191717-9BED-44D9-AD4B-2899D216FE02}" presName="parentText" presStyleLbl="node1" presStyleIdx="3" presStyleCnt="6">
        <dgm:presLayoutVars>
          <dgm:chMax val="0"/>
          <dgm:bulletEnabled val="1"/>
        </dgm:presLayoutVars>
      </dgm:prSet>
      <dgm:spPr/>
    </dgm:pt>
    <dgm:pt modelId="{B005A375-B748-45B6-A1D5-0CD057F18E52}" type="pres">
      <dgm:prSet presAssocID="{16B41298-D4C4-4AB2-AFCA-7345AB654502}" presName="spacer" presStyleCnt="0"/>
      <dgm:spPr/>
    </dgm:pt>
    <dgm:pt modelId="{C7B66105-C7C3-442A-8384-716A150D0B55}" type="pres">
      <dgm:prSet presAssocID="{D73EFC7A-BC5C-4BC6-8FE2-658EDE1093AE}" presName="parentText" presStyleLbl="node1" presStyleIdx="4" presStyleCnt="6">
        <dgm:presLayoutVars>
          <dgm:chMax val="0"/>
          <dgm:bulletEnabled val="1"/>
        </dgm:presLayoutVars>
      </dgm:prSet>
      <dgm:spPr/>
    </dgm:pt>
    <dgm:pt modelId="{2C6DE597-FB44-42FC-9475-5F6C7D5612A5}" type="pres">
      <dgm:prSet presAssocID="{54753F45-577A-4747-B37C-E449D4910CEB}" presName="spacer" presStyleCnt="0"/>
      <dgm:spPr/>
    </dgm:pt>
    <dgm:pt modelId="{374F2F1C-011C-40F8-97B7-6ECBAB47D44A}" type="pres">
      <dgm:prSet presAssocID="{90D9EFE0-EEAC-45A9-AD79-13AB625330C0}" presName="parentText" presStyleLbl="node1" presStyleIdx="5" presStyleCnt="6">
        <dgm:presLayoutVars>
          <dgm:chMax val="0"/>
          <dgm:bulletEnabled val="1"/>
        </dgm:presLayoutVars>
      </dgm:prSet>
      <dgm:spPr/>
    </dgm:pt>
  </dgm:ptLst>
  <dgm:cxnLst>
    <dgm:cxn modelId="{82B34118-332B-4A0E-937E-8C0A5C36918E}" srcId="{8BAF9E67-18E9-483D-8A78-9E1369662A5F}" destId="{8D4F40FB-8936-474F-AC1A-C1665A9EB03F}" srcOrd="1" destOrd="0" parTransId="{7AF9347A-3C18-45CD-B71C-4E2F7EDDBC37}" sibTransId="{320E647F-DD55-4AE4-A89F-1AC7F40CDA92}"/>
    <dgm:cxn modelId="{6C96F41B-F0C7-45BB-A27A-ADDD33E96FA4}" srcId="{8BAF9E67-18E9-483D-8A78-9E1369662A5F}" destId="{D73EFC7A-BC5C-4BC6-8FE2-658EDE1093AE}" srcOrd="4" destOrd="0" parTransId="{08414959-50C3-4B5F-A57C-4AA6B67019B4}" sibTransId="{54753F45-577A-4747-B37C-E449D4910CEB}"/>
    <dgm:cxn modelId="{835E5C1C-1267-4518-A072-5E16810849D8}" srcId="{8BAF9E67-18E9-483D-8A78-9E1369662A5F}" destId="{90D9EFE0-EEAC-45A9-AD79-13AB625330C0}" srcOrd="5" destOrd="0" parTransId="{E08BC5B1-962E-4B31-BB16-7C7733C9E9F0}" sibTransId="{9A8FF8E3-69ED-4F7D-8471-E33D9A83423C}"/>
    <dgm:cxn modelId="{F7532625-BF96-4514-AFF3-5A2FC27F4DDA}" srcId="{8BAF9E67-18E9-483D-8A78-9E1369662A5F}" destId="{29179840-D466-47C6-8963-0752A826B5CE}" srcOrd="0" destOrd="0" parTransId="{64306BD0-41FB-42C6-93E9-CFE833723335}" sibTransId="{0A13F87A-C269-4683-8219-06A57DAC1DB7}"/>
    <dgm:cxn modelId="{E8F10928-034A-4F7F-A1AA-F1AFBC91874E}" type="presOf" srcId="{7A80E881-3FE2-4DA9-B909-8282D8350C3E}" destId="{6268B560-7E25-4588-A5AE-359962BA53D5}" srcOrd="0" destOrd="0" presId="urn:microsoft.com/office/officeart/2005/8/layout/vList2"/>
    <dgm:cxn modelId="{3D7BBE79-5B5D-4560-AF3A-7253F449D3A7}" srcId="{8BAF9E67-18E9-483D-8A78-9E1369662A5F}" destId="{B8191717-9BED-44D9-AD4B-2899D216FE02}" srcOrd="3" destOrd="0" parTransId="{078DDD52-836D-4DB8-AEFE-F18273554690}" sibTransId="{16B41298-D4C4-4AB2-AFCA-7345AB654502}"/>
    <dgm:cxn modelId="{3DAD8D80-3238-4E71-9A18-C7E5C98D0905}" type="presOf" srcId="{D73EFC7A-BC5C-4BC6-8FE2-658EDE1093AE}" destId="{C7B66105-C7C3-442A-8384-716A150D0B55}" srcOrd="0" destOrd="0" presId="urn:microsoft.com/office/officeart/2005/8/layout/vList2"/>
    <dgm:cxn modelId="{B268B182-9E80-4B2C-AE4C-1AA8A72CA85F}" type="presOf" srcId="{8D4F40FB-8936-474F-AC1A-C1665A9EB03F}" destId="{A169F3A5-B262-4194-ACE6-31823A72F001}" srcOrd="0" destOrd="0" presId="urn:microsoft.com/office/officeart/2005/8/layout/vList2"/>
    <dgm:cxn modelId="{7AAE07C5-59EC-49AA-ACF3-CAE5DEC7652B}" type="presOf" srcId="{8BAF9E67-18E9-483D-8A78-9E1369662A5F}" destId="{D25A2A89-5FDC-4A7B-B169-4310BD888082}" srcOrd="0" destOrd="0" presId="urn:microsoft.com/office/officeart/2005/8/layout/vList2"/>
    <dgm:cxn modelId="{617486CA-4B61-416B-BFC4-872881159C3F}" type="presOf" srcId="{B8191717-9BED-44D9-AD4B-2899D216FE02}" destId="{521DF637-E30F-450E-A0A7-CEDBE1CD7C26}" srcOrd="0" destOrd="0" presId="urn:microsoft.com/office/officeart/2005/8/layout/vList2"/>
    <dgm:cxn modelId="{2EE22ED5-C62A-4030-91E5-1120A552ADFE}" srcId="{8BAF9E67-18E9-483D-8A78-9E1369662A5F}" destId="{7A80E881-3FE2-4DA9-B909-8282D8350C3E}" srcOrd="2" destOrd="0" parTransId="{BBE92D1B-3724-47E7-8A10-06F17B26C11F}" sibTransId="{A22033C9-53D5-4F4C-9D04-1982497F61BE}"/>
    <dgm:cxn modelId="{73BA15D6-4BD0-484B-906E-58638B95BBC9}" type="presOf" srcId="{29179840-D466-47C6-8963-0752A826B5CE}" destId="{C2AA7899-3A70-4F86-B09D-EABC8E18F619}" srcOrd="0" destOrd="0" presId="urn:microsoft.com/office/officeart/2005/8/layout/vList2"/>
    <dgm:cxn modelId="{54A821DF-C3B2-48CF-BCC6-849E0514324C}" type="presOf" srcId="{90D9EFE0-EEAC-45A9-AD79-13AB625330C0}" destId="{374F2F1C-011C-40F8-97B7-6ECBAB47D44A}" srcOrd="0" destOrd="0" presId="urn:microsoft.com/office/officeart/2005/8/layout/vList2"/>
    <dgm:cxn modelId="{53B23E70-747F-4A7B-910C-31D10FEBA484}" type="presParOf" srcId="{D25A2A89-5FDC-4A7B-B169-4310BD888082}" destId="{C2AA7899-3A70-4F86-B09D-EABC8E18F619}" srcOrd="0" destOrd="0" presId="urn:microsoft.com/office/officeart/2005/8/layout/vList2"/>
    <dgm:cxn modelId="{D30CDED6-39E7-4E81-8600-56EA5EB5BC75}" type="presParOf" srcId="{D25A2A89-5FDC-4A7B-B169-4310BD888082}" destId="{92A84463-C139-44F9-95A9-0932AA6212DE}" srcOrd="1" destOrd="0" presId="urn:microsoft.com/office/officeart/2005/8/layout/vList2"/>
    <dgm:cxn modelId="{468865B9-7356-4248-88D7-F7B527CB75D1}" type="presParOf" srcId="{D25A2A89-5FDC-4A7B-B169-4310BD888082}" destId="{A169F3A5-B262-4194-ACE6-31823A72F001}" srcOrd="2" destOrd="0" presId="urn:microsoft.com/office/officeart/2005/8/layout/vList2"/>
    <dgm:cxn modelId="{78A705CE-9E32-422D-A090-6C23C5A8B5F0}" type="presParOf" srcId="{D25A2A89-5FDC-4A7B-B169-4310BD888082}" destId="{7CFB1ED7-68E9-4D7F-B2E9-C2AA853812D9}" srcOrd="3" destOrd="0" presId="urn:microsoft.com/office/officeart/2005/8/layout/vList2"/>
    <dgm:cxn modelId="{43D47B06-26DF-4E75-9EDC-8117048D13E0}" type="presParOf" srcId="{D25A2A89-5FDC-4A7B-B169-4310BD888082}" destId="{6268B560-7E25-4588-A5AE-359962BA53D5}" srcOrd="4" destOrd="0" presId="urn:microsoft.com/office/officeart/2005/8/layout/vList2"/>
    <dgm:cxn modelId="{7FC33E3D-8BF4-4165-AC5C-2776B617E039}" type="presParOf" srcId="{D25A2A89-5FDC-4A7B-B169-4310BD888082}" destId="{EB07A9E5-A9A9-492D-B2F8-66485927CC4F}" srcOrd="5" destOrd="0" presId="urn:microsoft.com/office/officeart/2005/8/layout/vList2"/>
    <dgm:cxn modelId="{F9613065-54DA-47CB-9DD2-91802534AAFC}" type="presParOf" srcId="{D25A2A89-5FDC-4A7B-B169-4310BD888082}" destId="{521DF637-E30F-450E-A0A7-CEDBE1CD7C26}" srcOrd="6" destOrd="0" presId="urn:microsoft.com/office/officeart/2005/8/layout/vList2"/>
    <dgm:cxn modelId="{57755218-7CEA-4848-97D0-1A0ECC07A514}" type="presParOf" srcId="{D25A2A89-5FDC-4A7B-B169-4310BD888082}" destId="{B005A375-B748-45B6-A1D5-0CD057F18E52}" srcOrd="7" destOrd="0" presId="urn:microsoft.com/office/officeart/2005/8/layout/vList2"/>
    <dgm:cxn modelId="{8FC2E477-F129-4E06-B2F5-09F23A9E358F}" type="presParOf" srcId="{D25A2A89-5FDC-4A7B-B169-4310BD888082}" destId="{C7B66105-C7C3-442A-8384-716A150D0B55}" srcOrd="8" destOrd="0" presId="urn:microsoft.com/office/officeart/2005/8/layout/vList2"/>
    <dgm:cxn modelId="{4E405D37-2810-4BB9-BCC3-F148DF003262}" type="presParOf" srcId="{D25A2A89-5FDC-4A7B-B169-4310BD888082}" destId="{2C6DE597-FB44-42FC-9475-5F6C7D5612A5}" srcOrd="9" destOrd="0" presId="urn:microsoft.com/office/officeart/2005/8/layout/vList2"/>
    <dgm:cxn modelId="{FDC67F16-3CD9-4D89-A90D-6DDF4FB77C46}" type="presParOf" srcId="{D25A2A89-5FDC-4A7B-B169-4310BD888082}" destId="{374F2F1C-011C-40F8-97B7-6ECBAB47D44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7899-3A70-4F86-B09D-EABC8E18F619}">
      <dsp:nvSpPr>
        <dsp:cNvPr id="0" name=""/>
        <dsp:cNvSpPr/>
      </dsp:nvSpPr>
      <dsp:spPr>
        <a:xfrm>
          <a:off x="0" y="47667"/>
          <a:ext cx="8676964" cy="89381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kern="1200" dirty="0"/>
            <a:t>Первый случай – 30 декабря 2013 г. (Гвинея), не распознана в течение 3 мес.</a:t>
          </a:r>
        </a:p>
      </dsp:txBody>
      <dsp:txXfrm>
        <a:off x="43633" y="91300"/>
        <a:ext cx="8589698" cy="806550"/>
      </dsp:txXfrm>
    </dsp:sp>
    <dsp:sp modelId="{A169F3A5-B262-4194-ACE6-31823A72F001}">
      <dsp:nvSpPr>
        <dsp:cNvPr id="0" name=""/>
        <dsp:cNvSpPr/>
      </dsp:nvSpPr>
      <dsp:spPr>
        <a:xfrm>
          <a:off x="0" y="987563"/>
          <a:ext cx="8676964" cy="89381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kern="1200"/>
            <a:t>Эпидемия объявлена ВОЗ (март 2014)</a:t>
          </a:r>
        </a:p>
      </dsp:txBody>
      <dsp:txXfrm>
        <a:off x="43633" y="1031196"/>
        <a:ext cx="8589698" cy="806550"/>
      </dsp:txXfrm>
    </dsp:sp>
    <dsp:sp modelId="{6268B560-7E25-4588-A5AE-359962BA53D5}">
      <dsp:nvSpPr>
        <dsp:cNvPr id="0" name=""/>
        <dsp:cNvSpPr/>
      </dsp:nvSpPr>
      <dsp:spPr>
        <a:xfrm>
          <a:off x="0" y="1927459"/>
          <a:ext cx="8676964" cy="89381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kern="1200"/>
            <a:t>Эпидемия является «чрезвычайной ситуацией в области общественного здравоохранения, имеющей международное значение» (ВОЗ, 8.8.2014) </a:t>
          </a:r>
        </a:p>
      </dsp:txBody>
      <dsp:txXfrm>
        <a:off x="43633" y="1971092"/>
        <a:ext cx="8589698" cy="806550"/>
      </dsp:txXfrm>
    </dsp:sp>
    <dsp:sp modelId="{521DF637-E30F-450E-A0A7-CEDBE1CD7C26}">
      <dsp:nvSpPr>
        <dsp:cNvPr id="0" name=""/>
        <dsp:cNvSpPr/>
      </dsp:nvSpPr>
      <dsp:spPr>
        <a:xfrm>
          <a:off x="0" y="2867356"/>
          <a:ext cx="8676964" cy="89381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kern="1200" dirty="0"/>
            <a:t>Генеральная Ассамблея ООН – второй случай рассмотрения медицинской проблемы за 69 лет!!</a:t>
          </a:r>
        </a:p>
      </dsp:txBody>
      <dsp:txXfrm>
        <a:off x="43633" y="2910989"/>
        <a:ext cx="8589698" cy="806550"/>
      </dsp:txXfrm>
    </dsp:sp>
    <dsp:sp modelId="{C7B66105-C7C3-442A-8384-716A150D0B55}">
      <dsp:nvSpPr>
        <dsp:cNvPr id="0" name=""/>
        <dsp:cNvSpPr/>
      </dsp:nvSpPr>
      <dsp:spPr>
        <a:xfrm>
          <a:off x="0" y="3807252"/>
          <a:ext cx="8676964" cy="89381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kern="1200" dirty="0"/>
            <a:t>2</a:t>
          </a:r>
          <a:r>
            <a:rPr lang="en-US" sz="1600" kern="1200" dirty="0"/>
            <a:t>3253</a:t>
          </a:r>
          <a:r>
            <a:rPr lang="ru-RU" sz="1600" kern="1200" dirty="0"/>
            <a:t> больных и 9</a:t>
          </a:r>
          <a:r>
            <a:rPr lang="en-US" sz="1600" kern="1200" dirty="0"/>
            <a:t>380</a:t>
          </a:r>
          <a:r>
            <a:rPr lang="ru-RU" sz="1600" kern="1200" dirty="0"/>
            <a:t> умерших (</a:t>
          </a:r>
          <a:r>
            <a:rPr lang="en-US" sz="1600" kern="1200" dirty="0"/>
            <a:t>18</a:t>
          </a:r>
          <a:r>
            <a:rPr lang="ru-RU" sz="1600" kern="1200" dirty="0"/>
            <a:t>.02.2015)</a:t>
          </a:r>
        </a:p>
      </dsp:txBody>
      <dsp:txXfrm>
        <a:off x="43633" y="3850885"/>
        <a:ext cx="8589698" cy="806550"/>
      </dsp:txXfrm>
    </dsp:sp>
    <dsp:sp modelId="{374F2F1C-011C-40F8-97B7-6ECBAB47D44A}">
      <dsp:nvSpPr>
        <dsp:cNvPr id="0" name=""/>
        <dsp:cNvSpPr/>
      </dsp:nvSpPr>
      <dsp:spPr>
        <a:xfrm>
          <a:off x="0" y="4747148"/>
          <a:ext cx="8676964" cy="89381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ru-RU" sz="1600" kern="1200" dirty="0"/>
            <a:t>В связи с эпидемией Президентом Российской Федерации было принято решение об оказании помощи Гвинейской Республике  и передаче в дар российского военно-полевого инфекционного госпиталя</a:t>
          </a:r>
        </a:p>
      </dsp:txBody>
      <dsp:txXfrm>
        <a:off x="43633" y="4790781"/>
        <a:ext cx="8589698" cy="806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231" cy="3410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3698" y="0"/>
            <a:ext cx="4302231" cy="341064"/>
          </a:xfrm>
          <a:prstGeom prst="rect">
            <a:avLst/>
          </a:prstGeom>
        </p:spPr>
        <p:txBody>
          <a:bodyPr vert="horz" lIns="91440" tIns="45720" rIns="91440" bIns="45720" rtlCol="0"/>
          <a:lstStyle>
            <a:lvl1pPr algn="r">
              <a:defRPr sz="1200"/>
            </a:lvl1pPr>
          </a:lstStyle>
          <a:p>
            <a:fld id="{2FC4707C-81C8-41AF-924B-FF35DA0CC48B}" type="datetimeFigureOut">
              <a:rPr lang="ru-RU" smtClean="0"/>
              <a:t>04.12.17</a:t>
            </a:fld>
            <a:endParaRPr lang="ru-RU"/>
          </a:p>
        </p:txBody>
      </p:sp>
      <p:sp>
        <p:nvSpPr>
          <p:cNvPr id="4" name="Нижний колонтитул 3"/>
          <p:cNvSpPr>
            <a:spLocks noGrp="1"/>
          </p:cNvSpPr>
          <p:nvPr>
            <p:ph type="ftr" sz="quarter" idx="2"/>
          </p:nvPr>
        </p:nvSpPr>
        <p:spPr>
          <a:xfrm>
            <a:off x="1" y="6456612"/>
            <a:ext cx="4302231" cy="34106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3698" y="6456612"/>
            <a:ext cx="4302231" cy="341063"/>
          </a:xfrm>
          <a:prstGeom prst="rect">
            <a:avLst/>
          </a:prstGeom>
        </p:spPr>
        <p:txBody>
          <a:bodyPr vert="horz" lIns="91440" tIns="45720" rIns="91440" bIns="45720" rtlCol="0" anchor="b"/>
          <a:lstStyle>
            <a:lvl1pPr algn="r">
              <a:defRPr sz="1200"/>
            </a:lvl1pPr>
          </a:lstStyle>
          <a:p>
            <a:fld id="{C7E2D465-8277-4A83-BCB3-238B31FF4684}" type="slidenum">
              <a:rPr lang="ru-RU" smtClean="0"/>
              <a:t>‹#›</a:t>
            </a:fld>
            <a:endParaRPr lang="ru-RU"/>
          </a:p>
        </p:txBody>
      </p:sp>
    </p:spTree>
    <p:extLst>
      <p:ext uri="{BB962C8B-B14F-4D97-AF65-F5344CB8AC3E}">
        <p14:creationId xmlns:p14="http://schemas.microsoft.com/office/powerpoint/2010/main" val="238983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5623698" y="0"/>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92823" y="3228896"/>
            <a:ext cx="794258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1" y="6456612"/>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5623698" y="6456612"/>
            <a:ext cx="4302231"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8D7D165-4DE3-4148-BD74-02D0DBAC9D0B}" type="slidenum">
              <a:rPr lang="en-US"/>
              <a:pPr/>
              <a:t>‹#›</a:t>
            </a:fld>
            <a:endParaRPr lang="en-US"/>
          </a:p>
        </p:txBody>
      </p:sp>
    </p:spTree>
    <p:extLst>
      <p:ext uri="{BB962C8B-B14F-4D97-AF65-F5344CB8AC3E}">
        <p14:creationId xmlns:p14="http://schemas.microsoft.com/office/powerpoint/2010/main" val="24321943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316029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a:solidFill>
                  <a:schemeClr val="tx1"/>
                </a:solidFill>
                <a:effectLst/>
                <a:latin typeface="Arial" charset="0"/>
                <a:ea typeface="+mn-ea"/>
                <a:cs typeface="+mn-cs"/>
              </a:rPr>
              <a:t>На территории бывшего советско-гвинейского Института Пастера в префектуре </a:t>
            </a:r>
            <a:r>
              <a:rPr lang="ru-RU" sz="1200" kern="1200" dirty="0" err="1">
                <a:solidFill>
                  <a:schemeClr val="tx1"/>
                </a:solidFill>
                <a:effectLst/>
                <a:latin typeface="Arial" charset="0"/>
                <a:ea typeface="+mn-ea"/>
                <a:cs typeface="+mn-cs"/>
              </a:rPr>
              <a:t>Киндия</a:t>
            </a:r>
            <a:r>
              <a:rPr lang="ru-RU" sz="1200" kern="1200" dirty="0">
                <a:solidFill>
                  <a:schemeClr val="tx1"/>
                </a:solidFill>
                <a:effectLst/>
                <a:latin typeface="Arial" charset="0"/>
                <a:ea typeface="+mn-ea"/>
                <a:cs typeface="+mn-cs"/>
              </a:rPr>
              <a:t> с построен Медицинский центр. Строительство спонсировала "</a:t>
            </a:r>
            <a:r>
              <a:rPr lang="ru-RU" sz="1200" kern="1200" dirty="0" err="1">
                <a:solidFill>
                  <a:schemeClr val="tx1"/>
                </a:solidFill>
                <a:effectLst/>
                <a:latin typeface="Arial" charset="0"/>
                <a:ea typeface="+mn-ea"/>
                <a:cs typeface="+mn-cs"/>
              </a:rPr>
              <a:t>Русал</a:t>
            </a:r>
            <a:r>
              <a:rPr lang="ru-RU" sz="1200" kern="1200" dirty="0">
                <a:solidFill>
                  <a:schemeClr val="tx1"/>
                </a:solidFill>
                <a:effectLst/>
                <a:latin typeface="Arial" charset="0"/>
                <a:ea typeface="+mn-ea"/>
                <a:cs typeface="+mn-cs"/>
              </a:rPr>
              <a:t>"- одна из крупнейших добывающих российских компаний, работающих в Гвинее. Инвестиции в госпиталь составили 10 миллионов долларов. Госпиталь рассчитан на 60 койко-мест, в случае необходимости число коек может быть увеличено в два раза. </a:t>
            </a:r>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18</a:t>
            </a:fld>
            <a:endParaRPr lang="en-US"/>
          </a:p>
        </p:txBody>
      </p:sp>
    </p:spTree>
    <p:extLst>
      <p:ext uri="{BB962C8B-B14F-4D97-AF65-F5344CB8AC3E}">
        <p14:creationId xmlns:p14="http://schemas.microsoft.com/office/powerpoint/2010/main" val="99624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a:solidFill>
                  <a:schemeClr val="tx1"/>
                </a:solidFill>
                <a:effectLst/>
                <a:latin typeface="Arial" charset="0"/>
                <a:ea typeface="+mn-ea"/>
                <a:cs typeface="+mn-cs"/>
              </a:rPr>
              <a:t>В ходе работы организовано взаимодействие со специалистами санитарно-противоэпидемической бригады (СПЭБ) </a:t>
            </a:r>
            <a:r>
              <a:rPr lang="ru-RU" sz="1200" kern="1200" dirty="0" err="1">
                <a:solidFill>
                  <a:schemeClr val="tx1"/>
                </a:solidFill>
                <a:effectLst/>
                <a:latin typeface="Arial" charset="0"/>
                <a:ea typeface="+mn-ea"/>
                <a:cs typeface="+mn-cs"/>
              </a:rPr>
              <a:t>Роспотребнадзора</a:t>
            </a:r>
            <a:r>
              <a:rPr lang="ru-RU" sz="1200" kern="1200" dirty="0">
                <a:solidFill>
                  <a:schemeClr val="tx1"/>
                </a:solidFill>
                <a:effectLst/>
                <a:latin typeface="Arial" charset="0"/>
                <a:ea typeface="+mn-ea"/>
                <a:cs typeface="+mn-cs"/>
              </a:rPr>
              <a:t> по вопросам отбора, доставки проб и проведению лабораторных исследований. </a:t>
            </a:r>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a:solidFill>
                  <a:schemeClr val="tx1"/>
                </a:solidFill>
                <a:effectLst/>
                <a:latin typeface="Arial" charset="0"/>
                <a:ea typeface="+mn-ea"/>
                <a:cs typeface="+mn-cs"/>
              </a:rPr>
              <a:t>В Центр микробиологических исследований и лечения эпидемиологических заболеваний была передислоцирована диагностическая лаборатория </a:t>
            </a:r>
            <a:r>
              <a:rPr lang="ru-RU" sz="1200" kern="1200" dirty="0" err="1">
                <a:solidFill>
                  <a:schemeClr val="tx1"/>
                </a:solidFill>
                <a:effectLst/>
                <a:latin typeface="Arial" charset="0"/>
                <a:ea typeface="+mn-ea"/>
                <a:cs typeface="+mn-cs"/>
              </a:rPr>
              <a:t>Роспотребнадзора</a:t>
            </a:r>
            <a:r>
              <a:rPr lang="ru-RU" sz="1200" kern="1200" dirty="0">
                <a:solidFill>
                  <a:schemeClr val="tx1"/>
                </a:solidFill>
                <a:effectLst/>
                <a:latin typeface="Arial" charset="0"/>
                <a:ea typeface="+mn-ea"/>
                <a:cs typeface="+mn-cs"/>
              </a:rPr>
              <a:t>. Центр, предназначенный для диагностики, лечения и профилактики особо опасных инфекционных заболеваний, является одним из наиболее современных медицинских учреждений по борьбе с инфекционными болезнями в Западной Африке. Он включает в себя инфекционный и провизорный госпитали, передвижную лабораторию, отделение переливания крови и плазмы.</a:t>
            </a:r>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19</a:t>
            </a:fld>
            <a:endParaRPr lang="en-US"/>
          </a:p>
        </p:txBody>
      </p:sp>
    </p:spTree>
    <p:extLst>
      <p:ext uri="{BB962C8B-B14F-4D97-AF65-F5344CB8AC3E}">
        <p14:creationId xmlns:p14="http://schemas.microsoft.com/office/powerpoint/2010/main" val="10263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Arial" charset="0"/>
                <a:ea typeface="+mn-ea"/>
                <a:cs typeface="+mn-cs"/>
              </a:rPr>
              <a:t>Передача осуществлялась в три этапа. На первом (в середине ноября 2014 года) в течение четырех дней, под руководством начальника медицинской службы Центрального военного округа, на базе двух отделов ФГКУ «1340 ЦОМТИ» МО РФ (г. Бердск, Новосибирская обл.) было подготовлено имущество госпиталя. Тремя самолетами военно-транспортной авиации ВВС РФ Ан-124 госпиталь был переброшен в столицу страны (г. Конакри). В формировании и переброске госпиталя участвовали специалисты МОСН (г. Новосибирск), ФГКУ «1026 ЦГСЭН» МО РФ (г. Екатеринбург), мотострелковой бригады (</a:t>
            </a:r>
            <a:r>
              <a:rPr lang="ru-RU" sz="1200" kern="1200" dirty="0" err="1">
                <a:solidFill>
                  <a:schemeClr val="tx1"/>
                </a:solidFill>
                <a:effectLst/>
                <a:latin typeface="Arial" charset="0"/>
                <a:ea typeface="+mn-ea"/>
                <a:cs typeface="+mn-cs"/>
              </a:rPr>
              <a:t>Рощинский</a:t>
            </a:r>
            <a:r>
              <a:rPr lang="ru-RU" sz="1200" kern="1200" dirty="0">
                <a:solidFill>
                  <a:schemeClr val="tx1"/>
                </a:solidFill>
                <a:effectLst/>
                <a:latin typeface="Arial" charset="0"/>
                <a:ea typeface="+mn-ea"/>
                <a:cs typeface="+mn-cs"/>
              </a:rPr>
              <a:t>, Самарская обл.), экипажи самолетов военно-транспортной авиации ВВС РФ. Значительная организационная и координационная поддержка была оказана компанией РУСАЛ, силами которой обеспечивались разгрузка и транспортировка госпиталя к месту развертывания (г. </a:t>
            </a:r>
            <a:r>
              <a:rPr lang="ru-RU" sz="1200" kern="1200" dirty="0" err="1">
                <a:solidFill>
                  <a:schemeClr val="tx1"/>
                </a:solidFill>
                <a:effectLst/>
                <a:latin typeface="Arial" charset="0"/>
                <a:ea typeface="+mn-ea"/>
                <a:cs typeface="+mn-cs"/>
              </a:rPr>
              <a:t>Киндия</a:t>
            </a:r>
            <a:r>
              <a:rPr lang="ru-RU" sz="1200" kern="1200" dirty="0">
                <a:solidFill>
                  <a:schemeClr val="tx1"/>
                </a:solidFill>
                <a:effectLst/>
                <a:latin typeface="Arial" charset="0"/>
                <a:ea typeface="+mn-ea"/>
                <a:cs typeface="+mn-cs"/>
              </a:rPr>
              <a:t>), его безопасность, привлечение местных рабочих для монтажных работ.</a:t>
            </a:r>
          </a:p>
          <a:p>
            <a:endParaRPr lang="ru-RU" dirty="0"/>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4</a:t>
            </a:fld>
            <a:endParaRPr lang="en-US"/>
          </a:p>
        </p:txBody>
      </p:sp>
    </p:spTree>
    <p:extLst>
      <p:ext uri="{BB962C8B-B14F-4D97-AF65-F5344CB8AC3E}">
        <p14:creationId xmlns:p14="http://schemas.microsoft.com/office/powerpoint/2010/main" val="327870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Arial" charset="0"/>
                <a:ea typeface="+mn-ea"/>
                <a:cs typeface="+mn-cs"/>
              </a:rPr>
              <a:t>На втором этапе (декабрь 2014 года), под руководством военных специалистов МО РФ при материально-техническом обеспечении российской компании "</a:t>
            </a:r>
            <a:r>
              <a:rPr lang="ru-RU" sz="1200" kern="1200" dirty="0" err="1">
                <a:solidFill>
                  <a:schemeClr val="tx1"/>
                </a:solidFill>
                <a:effectLst/>
                <a:latin typeface="Arial" charset="0"/>
                <a:ea typeface="+mn-ea"/>
                <a:cs typeface="+mn-cs"/>
              </a:rPr>
              <a:t>Русал</a:t>
            </a:r>
            <a:r>
              <a:rPr lang="ru-RU" sz="1200" kern="1200" dirty="0">
                <a:solidFill>
                  <a:schemeClr val="tx1"/>
                </a:solidFill>
                <a:effectLst/>
                <a:latin typeface="Arial" charset="0"/>
                <a:ea typeface="+mn-ea"/>
                <a:cs typeface="+mn-cs"/>
              </a:rPr>
              <a:t>" осуществлялось развертывание военно-полевого инфекционного госпиталя.</a:t>
            </a:r>
          </a:p>
          <a:p>
            <a:r>
              <a:rPr lang="ru-RU" sz="1200" kern="1200" dirty="0">
                <a:solidFill>
                  <a:schemeClr val="tx1"/>
                </a:solidFill>
                <a:effectLst/>
                <a:latin typeface="Arial" charset="0"/>
                <a:ea typeface="+mn-ea"/>
                <a:cs typeface="+mn-cs"/>
              </a:rPr>
              <a:t>В соответствии с Методическими указаниями МЗ РФ полевой инфекционный госпиталь развертывается при чрезвычайной ситуации в области общественного здравоохранения санитарно-эпидемиологического характера, обусловленной особо опасной инфекционной болезнью. Основанием к развертыванию госпиталя являются массовые заболевания с тяжелыми клиническими проявлениями, при недостаточности или отсутствии соответствующей госпитальной базы.</a:t>
            </a:r>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6</a:t>
            </a:fld>
            <a:endParaRPr lang="en-US"/>
          </a:p>
        </p:txBody>
      </p:sp>
    </p:spTree>
    <p:extLst>
      <p:ext uri="{BB962C8B-B14F-4D97-AF65-F5344CB8AC3E}">
        <p14:creationId xmlns:p14="http://schemas.microsoft.com/office/powerpoint/2010/main" val="166423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Arial" charset="0"/>
                <a:ea typeface="+mn-ea"/>
                <a:cs typeface="+mn-cs"/>
              </a:rPr>
              <a:t>В связи с эпидемией геморрагической лихорадки Эбола в странах Западной Африки, Президентом Российской Федерации было принято решение об оказании помощи Гвинейской Республике, которой передан в дар российский военно-полевой инфекционный госпиталь.</a:t>
            </a:r>
          </a:p>
        </p:txBody>
      </p:sp>
      <p:sp>
        <p:nvSpPr>
          <p:cNvPr id="4" name="Номер слайда 3"/>
          <p:cNvSpPr>
            <a:spLocks noGrp="1"/>
          </p:cNvSpPr>
          <p:nvPr>
            <p:ph type="sldNum" sz="quarter" idx="10"/>
          </p:nvPr>
        </p:nvSpPr>
        <p:spPr/>
        <p:txBody>
          <a:bodyPr/>
          <a:lstStyle/>
          <a:p>
            <a:fld id="{48D7D165-4DE3-4148-BD74-02D0DBAC9D0B}" type="slidenum">
              <a:rPr lang="en-US" smtClean="0"/>
              <a:pPr/>
              <a:t>7</a:t>
            </a:fld>
            <a:endParaRPr lang="en-US"/>
          </a:p>
        </p:txBody>
      </p:sp>
    </p:spTree>
    <p:extLst>
      <p:ext uri="{BB962C8B-B14F-4D97-AF65-F5344CB8AC3E}">
        <p14:creationId xmlns:p14="http://schemas.microsoft.com/office/powerpoint/2010/main" val="98318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Arial" charset="0"/>
                <a:ea typeface="+mn-ea"/>
                <a:cs typeface="+mn-cs"/>
              </a:rPr>
              <a:t>На третьем этапе, в соответствии с решением начальника Генерального штаба Вооруженных Сил Российской Федерации – первого заместителя Министра обороны Российской Федерации от 12.03.2015 г. в Гвинейскую Республику (г. </a:t>
            </a:r>
            <a:r>
              <a:rPr lang="ru-RU" sz="1200" kern="1200" dirty="0" err="1">
                <a:solidFill>
                  <a:schemeClr val="tx1"/>
                </a:solidFill>
                <a:effectLst/>
                <a:latin typeface="Arial" charset="0"/>
                <a:ea typeface="+mn-ea"/>
                <a:cs typeface="+mn-cs"/>
              </a:rPr>
              <a:t>Киндия</a:t>
            </a:r>
            <a:r>
              <a:rPr lang="ru-RU" sz="1200" kern="1200" dirty="0">
                <a:solidFill>
                  <a:schemeClr val="tx1"/>
                </a:solidFill>
                <a:effectLst/>
                <a:latin typeface="Arial" charset="0"/>
                <a:ea typeface="+mn-ea"/>
                <a:cs typeface="+mn-cs"/>
              </a:rPr>
              <a:t>) с 31 марта по 7 апреля была направлена группа офицеров Главного военно-медицинского управления, Военно-медицинской академии им. С.М. Кирова и Центрального военного округа (4 человека) с целью оказания практической и методической помощи в эксплуатации переданного гвинейской стороне для борьбы с лихорадкой Эбола военно-полевого инфекционного госпиталя, а также обучения персонала.</a:t>
            </a:r>
          </a:p>
          <a:p>
            <a:r>
              <a:rPr lang="ru-RU" sz="1200" kern="1200" dirty="0">
                <a:solidFill>
                  <a:schemeClr val="tx1"/>
                </a:solidFill>
                <a:effectLst/>
                <a:latin typeface="Arial" charset="0"/>
                <a:ea typeface="+mn-ea"/>
                <a:cs typeface="+mn-cs"/>
              </a:rPr>
              <a:t>В ходе командировки, персонал, выделенный гвинейской стороной для обучения (35 человек), был разделен на две группы. Первая – медицинский персонал (врачи, лаборанты, фармацевты, 23 человека). Вторая – группа технического и тылового обеспечения (12 человек). Обучение проводилось ежедневно в два этапа. До обеда – лекции и теоретические занятия, после обеда – практические занятия в госпитале. В конце дня подводились итоги и корректировался (при необходимости) план работы на следующий учебный день.</a:t>
            </a:r>
          </a:p>
          <a:p>
            <a:r>
              <a:rPr lang="ru-RU" sz="1200" kern="1200" dirty="0">
                <a:solidFill>
                  <a:schemeClr val="tx1"/>
                </a:solidFill>
                <a:effectLst/>
                <a:latin typeface="Arial" charset="0"/>
                <a:ea typeface="+mn-ea"/>
                <a:cs typeface="+mn-cs"/>
              </a:rPr>
              <a:t>Для группы медицинского персонала, специалистами Министерства обороны Российской Федерации прочитаны лекции по актуальным для данного региона инфекциям: лихорадке Эбола, малярии, холере, менингиту, ветряной оспе и др. Проведены практические занятия по организации работы, соблюдению требований строго противоэпидемического режима при эксплуатации отделений госпиталя, использованию комплектов и наборов оборудования.</a:t>
            </a:r>
          </a:p>
          <a:p>
            <a:r>
              <a:rPr lang="ru-RU" sz="1200" kern="1200" dirty="0">
                <a:solidFill>
                  <a:schemeClr val="tx1"/>
                </a:solidFill>
                <a:effectLst/>
                <a:latin typeface="Arial" charset="0"/>
                <a:ea typeface="+mn-ea"/>
                <a:cs typeface="+mn-cs"/>
              </a:rPr>
              <a:t>С группой технического и тылового обеспечения проведены практические занятия по безопасной эксплуатации и обслуживанию специальной автомобильной техники (ДДА-66, ММП-2, КП-130 и др.).</a:t>
            </a:r>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a:solidFill>
                  <a:schemeClr val="tx1"/>
                </a:solidFill>
                <a:effectLst/>
                <a:latin typeface="Arial" charset="0"/>
                <a:ea typeface="+mn-ea"/>
                <a:cs typeface="+mn-cs"/>
              </a:rPr>
              <a:t>На завершающем этапе обучения проводились занятия с имитацией поступления в госпиталь больного, с подозрением на заболевание БВВЭ. В ходе занятия, отрабатывались все вопросы: начиная от санитарной обработки больного и медицинского персонала, дезинфекции транспорта, порядка использования защитной одежды, до приготовления пищи и стирки белья.</a:t>
            </a:r>
          </a:p>
          <a:p>
            <a:endParaRPr lang="ru-RU" sz="1200" kern="1200" dirty="0">
              <a:solidFill>
                <a:schemeClr val="tx1"/>
              </a:solidFill>
              <a:effectLst/>
              <a:latin typeface="Arial" charset="0"/>
              <a:ea typeface="+mn-ea"/>
              <a:cs typeface="+mn-cs"/>
            </a:endParaRPr>
          </a:p>
          <a:p>
            <a:endParaRPr lang="ru-RU" sz="1200" kern="1200" dirty="0">
              <a:solidFill>
                <a:schemeClr val="tx1"/>
              </a:solidFill>
              <a:effectLst/>
              <a:latin typeface="Arial" charset="0"/>
              <a:ea typeface="+mn-ea"/>
              <a:cs typeface="+mn-cs"/>
            </a:endParaRPr>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13</a:t>
            </a:fld>
            <a:endParaRPr lang="en-US"/>
          </a:p>
        </p:txBody>
      </p:sp>
    </p:spTree>
    <p:extLst>
      <p:ext uri="{BB962C8B-B14F-4D97-AF65-F5344CB8AC3E}">
        <p14:creationId xmlns:p14="http://schemas.microsoft.com/office/powerpoint/2010/main" val="115581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Arial" charset="0"/>
                <a:ea typeface="+mn-ea"/>
                <a:cs typeface="+mn-cs"/>
              </a:rPr>
              <a:t>В ходе командировки, персонал, выделенный гвинейской стороной для обучения (35 человек), был разделен на две группы. Первая – медицинский персонал (врачи, лаборанты, фармацевты, 23 человека). Вторая – группа технического и тылового обеспечения (12 человек). Обучение проводилось ежедневно в два этапа. До обеда – лекции и теоретические занятия, после обеда – практические занятия в госпитале. В конце дня подводились итоги и корректировался (при необходимости) план работы на следующий учебный день.</a:t>
            </a:r>
          </a:p>
          <a:p>
            <a:endParaRPr lang="ru-RU" sz="1200" kern="1200" dirty="0">
              <a:solidFill>
                <a:schemeClr val="tx1"/>
              </a:solidFill>
              <a:effectLst/>
              <a:latin typeface="Arial" charset="0"/>
              <a:ea typeface="+mn-ea"/>
              <a:cs typeface="+mn-cs"/>
            </a:endParaRPr>
          </a:p>
          <a:p>
            <a:endParaRPr lang="ru-RU" sz="1200" kern="1200" dirty="0">
              <a:solidFill>
                <a:schemeClr val="tx1"/>
              </a:solidFill>
              <a:effectLst/>
              <a:latin typeface="Arial" charset="0"/>
              <a:ea typeface="+mn-ea"/>
              <a:cs typeface="+mn-cs"/>
            </a:endParaRPr>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14</a:t>
            </a:fld>
            <a:endParaRPr lang="en-US"/>
          </a:p>
        </p:txBody>
      </p:sp>
    </p:spTree>
    <p:extLst>
      <p:ext uri="{BB962C8B-B14F-4D97-AF65-F5344CB8AC3E}">
        <p14:creationId xmlns:p14="http://schemas.microsoft.com/office/powerpoint/2010/main" val="306537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Arial" charset="0"/>
                <a:ea typeface="+mn-ea"/>
                <a:cs typeface="+mn-cs"/>
              </a:rPr>
              <a:t>Для группы медицинского персонала, специалистами Министерства обороны Российской Федерации прочитаны лекции по актуальным для данного региона инфекциям: лихорадке </a:t>
            </a:r>
            <a:r>
              <a:rPr lang="ru-RU" sz="1200" kern="1200" dirty="0" err="1">
                <a:solidFill>
                  <a:schemeClr val="tx1"/>
                </a:solidFill>
                <a:effectLst/>
                <a:latin typeface="Arial" charset="0"/>
                <a:ea typeface="+mn-ea"/>
                <a:cs typeface="+mn-cs"/>
              </a:rPr>
              <a:t>Эбола</a:t>
            </a:r>
            <a:r>
              <a:rPr lang="ru-RU" sz="1200" kern="1200" dirty="0">
                <a:solidFill>
                  <a:schemeClr val="tx1"/>
                </a:solidFill>
                <a:effectLst/>
                <a:latin typeface="Arial" charset="0"/>
                <a:ea typeface="+mn-ea"/>
                <a:cs typeface="+mn-cs"/>
              </a:rPr>
              <a:t>, малярии, холере, менингиту, ветряной оспе и др. Проведены практические занятия по организации работы, соблюдению требований строго противоэпидемического режима при эксплуатации отделений госпиталя, использованию комплектов и наборов оборудования.</a:t>
            </a:r>
          </a:p>
          <a:p>
            <a:endParaRPr lang="ru-RU" sz="1200" kern="1200" dirty="0">
              <a:solidFill>
                <a:schemeClr val="tx1"/>
              </a:solidFill>
              <a:effectLst/>
              <a:latin typeface="Arial" charset="0"/>
              <a:ea typeface="+mn-ea"/>
              <a:cs typeface="+mn-cs"/>
            </a:endParaRPr>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15</a:t>
            </a:fld>
            <a:endParaRPr lang="en-US"/>
          </a:p>
        </p:txBody>
      </p:sp>
    </p:spTree>
    <p:extLst>
      <p:ext uri="{BB962C8B-B14F-4D97-AF65-F5344CB8AC3E}">
        <p14:creationId xmlns:p14="http://schemas.microsoft.com/office/powerpoint/2010/main" val="397562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Arial" charset="0"/>
                <a:ea typeface="+mn-ea"/>
                <a:cs typeface="+mn-cs"/>
              </a:rPr>
              <a:t>С группой технического и тылового обеспечения проведены практические занятия по безопасной эксплуатации и обслуживанию специальной автомобильной техники (ДДА-66, ММП-2, КП-130 и др.).</a:t>
            </a:r>
          </a:p>
          <a:p>
            <a:endParaRPr lang="ru-RU" sz="1200" kern="1200" dirty="0">
              <a:solidFill>
                <a:schemeClr val="tx1"/>
              </a:solidFill>
              <a:effectLst/>
              <a:latin typeface="Arial" charset="0"/>
              <a:ea typeface="+mn-ea"/>
              <a:cs typeface="+mn-cs"/>
            </a:endParaRPr>
          </a:p>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16</a:t>
            </a:fld>
            <a:endParaRPr lang="en-US"/>
          </a:p>
        </p:txBody>
      </p:sp>
    </p:spTree>
    <p:extLst>
      <p:ext uri="{BB962C8B-B14F-4D97-AF65-F5344CB8AC3E}">
        <p14:creationId xmlns:p14="http://schemas.microsoft.com/office/powerpoint/2010/main" val="50581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D7D165-4DE3-4148-BD74-02D0DBAC9D0B}" type="slidenum">
              <a:rPr lang="en-US" smtClean="0"/>
              <a:pPr/>
              <a:t>17</a:t>
            </a:fld>
            <a:endParaRPr lang="en-US"/>
          </a:p>
        </p:txBody>
      </p:sp>
    </p:spTree>
    <p:extLst>
      <p:ext uri="{BB962C8B-B14F-4D97-AF65-F5344CB8AC3E}">
        <p14:creationId xmlns:p14="http://schemas.microsoft.com/office/powerpoint/2010/main" val="957401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92388" y="2130425"/>
            <a:ext cx="5865812"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4500">
                <a:solidFill>
                  <a:schemeClr val="tx1"/>
                </a:solidFill>
              </a:defRPr>
            </a:lvl1pPr>
          </a:lstStyle>
          <a:p>
            <a:pPr lvl="0"/>
            <a:r>
              <a:rPr lang="en-US" noProof="0"/>
              <a:t>Click to edit Master title style</a:t>
            </a:r>
          </a:p>
        </p:txBody>
      </p:sp>
      <p:sp>
        <p:nvSpPr>
          <p:cNvPr id="6147" name="Rectangle 3"/>
          <p:cNvSpPr>
            <a:spLocks noGrp="1" noChangeArrowheads="1"/>
          </p:cNvSpPr>
          <p:nvPr>
            <p:ph type="subTitle" idx="1"/>
          </p:nvPr>
        </p:nvSpPr>
        <p:spPr>
          <a:xfrm>
            <a:off x="2555875" y="3886200"/>
            <a:ext cx="5216525" cy="1752600"/>
          </a:xfrm>
        </p:spPr>
        <p:txBody>
          <a:bodyPr/>
          <a:lstStyle>
            <a:lvl1pPr marL="0" indent="0">
              <a:buFontTx/>
              <a:buNone/>
              <a:defRPr i="1">
                <a:solidFill>
                  <a:schemeClr val="tx1"/>
                </a:solidFill>
              </a:defRPr>
            </a:lvl1pPr>
          </a:lstStyle>
          <a:p>
            <a:pPr lvl="0"/>
            <a:r>
              <a:rPr lang="en-US" noProof="0"/>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54" name="Rectangle 10"/>
          <p:cNvSpPr>
            <a:spLocks noGrp="1" noChangeArrowheads="1"/>
          </p:cNvSpPr>
          <p:nvPr>
            <p:ph type="ftr" sz="quarter" idx="3"/>
          </p:nvPr>
        </p:nvSpPr>
        <p:spPr/>
        <p:txBody>
          <a:bodyPr/>
          <a:lstStyle>
            <a:lvl1pPr>
              <a:defRPr>
                <a:solidFill>
                  <a:schemeClr val="tx1"/>
                </a:solidFill>
              </a:defRPr>
            </a:lvl1pPr>
          </a:lstStyle>
          <a:p>
            <a:endParaRPr lang="en-US"/>
          </a:p>
        </p:txBody>
      </p:sp>
      <p:pic>
        <p:nvPicPr>
          <p:cNvPr id="6155"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6800" y="6127750"/>
            <a:ext cx="15113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56" name="Object 12"/>
          <p:cNvGraphicFramePr>
            <a:graphicFrameLocks noChangeAspect="1"/>
          </p:cNvGraphicFramePr>
          <p:nvPr userDrawn="1"/>
        </p:nvGraphicFramePr>
        <p:xfrm>
          <a:off x="6794500" y="5651500"/>
          <a:ext cx="2349500" cy="1206500"/>
        </p:xfrm>
        <a:graphic>
          <a:graphicData uri="http://schemas.openxmlformats.org/presentationml/2006/ole">
            <mc:AlternateContent xmlns:mc="http://schemas.openxmlformats.org/markup-compatibility/2006">
              <mc:Choice xmlns:v="urn:schemas-microsoft-com:vml" Requires="v">
                <p:oleObj spid="_x0000_s6265" name="Image" r:id="rId4" imgW="2349206" imgH="1205924" progId="">
                  <p:embed/>
                </p:oleObj>
              </mc:Choice>
              <mc:Fallback>
                <p:oleObj name="Image" r:id="rId4" imgW="2349206" imgH="1205924" progId="">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0" y="5651500"/>
                        <a:ext cx="23495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38216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92613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9261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16439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600575"/>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6335713" y="6324600"/>
            <a:ext cx="2808287" cy="476250"/>
          </a:xfrm>
        </p:spPr>
        <p:txBody>
          <a:bodyPr/>
          <a:lstStyle>
            <a:lvl1pPr>
              <a:defRPr/>
            </a:lvl1pPr>
          </a:lstStyle>
          <a:p>
            <a:endParaRPr lang="en-US"/>
          </a:p>
        </p:txBody>
      </p:sp>
    </p:spTree>
    <p:extLst>
      <p:ext uri="{BB962C8B-B14F-4D97-AF65-F5344CB8AC3E}">
        <p14:creationId xmlns:p14="http://schemas.microsoft.com/office/powerpoint/2010/main" val="1054423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600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600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6335713" y="6324600"/>
            <a:ext cx="2808287" cy="476250"/>
          </a:xfrm>
        </p:spPr>
        <p:txBody>
          <a:bodyPr/>
          <a:lstStyle>
            <a:lvl1pPr>
              <a:defRPr/>
            </a:lvl1pPr>
          </a:lstStyle>
          <a:p>
            <a:endParaRPr lang="en-US"/>
          </a:p>
        </p:txBody>
      </p:sp>
    </p:spTree>
    <p:extLst>
      <p:ext uri="{BB962C8B-B14F-4D97-AF65-F5344CB8AC3E}">
        <p14:creationId xmlns:p14="http://schemas.microsoft.com/office/powerpoint/2010/main" val="4163116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3651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rgbClr val="181847"/>
            </a:gs>
          </a:gsLst>
          <a:lin ang="18900000" scaled="1"/>
        </a:gradFill>
        <a:effectLst/>
      </p:bgPr>
    </p:bg>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2871788"/>
            <a:ext cx="9144000" cy="0"/>
          </a:xfrm>
          <a:prstGeom prst="line">
            <a:avLst/>
          </a:prstGeom>
          <a:noFill/>
          <a:ln w="28575">
            <a:solidFill>
              <a:srgbClr val="D21034"/>
            </a:solidFill>
            <a:round/>
            <a:headEnd/>
            <a:tailEnd/>
          </a:ln>
          <a:extLst>
            <a:ext uri="{909E8E84-426E-40DD-AFC4-6F175D3DCCD1}">
              <a14:hiddenFill xmlns:a14="http://schemas.microsoft.com/office/drawing/2010/main">
                <a:noFill/>
              </a14:hiddenFill>
            </a:ext>
          </a:extLst>
        </p:spPr>
        <p:txBody>
          <a:bodyPr/>
          <a:lstStyle/>
          <a:p>
            <a:pPr algn="ctr"/>
            <a:endParaRPr lang="en-GB" sz="1400" b="1" dirty="0">
              <a:solidFill>
                <a:srgbClr val="FFFFFF"/>
              </a:solidFill>
              <a:latin typeface="Arial"/>
              <a:cs typeface="Arial" charset="0"/>
            </a:endParaRPr>
          </a:p>
        </p:txBody>
      </p:sp>
      <p:sp>
        <p:nvSpPr>
          <p:cNvPr id="153602" name="Rectangle 2"/>
          <p:cNvSpPr>
            <a:spLocks noGrp="1" noChangeArrowheads="1"/>
          </p:cNvSpPr>
          <p:nvPr>
            <p:ph type="ctrTitle"/>
          </p:nvPr>
        </p:nvSpPr>
        <p:spPr>
          <a:xfrm>
            <a:off x="395288" y="260350"/>
            <a:ext cx="8164513" cy="2505075"/>
          </a:xfrm>
        </p:spPr>
        <p:txBody>
          <a:bodyPr anchor="ctr"/>
          <a:lstStyle>
            <a:lvl1pPr>
              <a:defRPr smtClean="0"/>
            </a:lvl1pPr>
          </a:lstStyle>
          <a:p>
            <a:pPr lvl="0"/>
            <a:r>
              <a:rPr lang="en-GB" noProof="0" dirty="0"/>
              <a:t>Click to edit Master title style</a:t>
            </a:r>
          </a:p>
        </p:txBody>
      </p:sp>
      <p:sp>
        <p:nvSpPr>
          <p:cNvPr id="153603" name="Rectangle 3"/>
          <p:cNvSpPr>
            <a:spLocks noGrp="1" noChangeArrowheads="1"/>
          </p:cNvSpPr>
          <p:nvPr>
            <p:ph type="subTitle" idx="1"/>
          </p:nvPr>
        </p:nvSpPr>
        <p:spPr>
          <a:xfrm>
            <a:off x="2847976" y="3357565"/>
            <a:ext cx="5711825" cy="2147887"/>
          </a:xfrm>
        </p:spPr>
        <p:txBody>
          <a:bodyPr anchor="ctr"/>
          <a:lstStyle>
            <a:lvl1pPr marL="0" indent="0" algn="r">
              <a:spcBef>
                <a:spcPts val="0"/>
              </a:spcBef>
              <a:buFont typeface="Wingdings 3" pitchFamily="18" charset="2"/>
              <a:buNone/>
              <a:defRPr smtClean="0"/>
            </a:lvl1pPr>
          </a:lstStyle>
          <a:p>
            <a:pPr lvl="0"/>
            <a:r>
              <a:rPr lang="en-GB" noProof="0"/>
              <a:t>Click to edit Master subtitle style</a:t>
            </a:r>
          </a:p>
        </p:txBody>
      </p:sp>
    </p:spTree>
    <p:extLst>
      <p:ext uri="{BB962C8B-B14F-4D97-AF65-F5344CB8AC3E}">
        <p14:creationId xmlns:p14="http://schemas.microsoft.com/office/powerpoint/2010/main" val="31322345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568450"/>
            <a:ext cx="8394700" cy="4897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2" hasCustomPrompt="1"/>
          </p:nvPr>
        </p:nvSpPr>
        <p:spPr>
          <a:xfrm>
            <a:off x="262837" y="6619489"/>
            <a:ext cx="1160574" cy="138499"/>
          </a:xfrm>
        </p:spPr>
        <p:txBody>
          <a:bodyPr wrap="none" lIns="0" tIns="0" rIns="0" bIns="0" anchor="b">
            <a:spAutoFit/>
          </a:bodyPr>
          <a:lstStyle>
            <a:lvl1pPr marL="0" indent="0">
              <a:lnSpc>
                <a:spcPct val="90000"/>
              </a:lnSpc>
              <a:spcBef>
                <a:spcPts val="0"/>
              </a:spcBef>
              <a:buNone/>
              <a:defRPr sz="1000" b="0"/>
            </a:lvl1pPr>
          </a:lstStyle>
          <a:p>
            <a:pPr lvl="0"/>
            <a:r>
              <a:rPr lang="en-GB" dirty="0"/>
              <a:t>Click to add footnote</a:t>
            </a:r>
          </a:p>
        </p:txBody>
      </p:sp>
      <p:sp>
        <p:nvSpPr>
          <p:cNvPr id="7" name="Text Placeholder 4"/>
          <p:cNvSpPr>
            <a:spLocks noGrp="1"/>
          </p:cNvSpPr>
          <p:nvPr>
            <p:ph type="body" sz="quarter" idx="13" hasCustomPrompt="1"/>
          </p:nvPr>
        </p:nvSpPr>
        <p:spPr>
          <a:xfrm>
            <a:off x="7597151" y="6619489"/>
            <a:ext cx="1367362" cy="138499"/>
          </a:xfrm>
        </p:spPr>
        <p:txBody>
          <a:bodyPr wrap="none" lIns="0" tIns="0" rIns="0" bIns="0" anchor="b">
            <a:spAutoFit/>
          </a:bodyPr>
          <a:lstStyle>
            <a:lvl1pPr marL="0" indent="0" algn="r">
              <a:lnSpc>
                <a:spcPct val="90000"/>
              </a:lnSpc>
              <a:spcBef>
                <a:spcPts val="0"/>
              </a:spcBef>
              <a:buNone/>
              <a:defRPr sz="1000" b="0"/>
            </a:lvl1pPr>
          </a:lstStyle>
          <a:p>
            <a:pPr lvl="0"/>
            <a:r>
              <a:rPr lang="en-GB" dirty="0"/>
              <a:t>Click to add source note</a:t>
            </a:r>
          </a:p>
        </p:txBody>
      </p:sp>
    </p:spTree>
    <p:extLst>
      <p:ext uri="{BB962C8B-B14F-4D97-AF65-F5344CB8AC3E}">
        <p14:creationId xmlns:p14="http://schemas.microsoft.com/office/powerpoint/2010/main" val="4880604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400581" y="2010740"/>
            <a:ext cx="8342840" cy="1362075"/>
          </a:xfrm>
        </p:spPr>
        <p:txBody>
          <a:bodyPr anchor="b"/>
          <a:lstStyle>
            <a:lvl1pPr algn="ctr">
              <a:defRPr sz="32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400581" y="3465537"/>
            <a:ext cx="8342840" cy="1500187"/>
          </a:xfrm>
        </p:spPr>
        <p:txBody>
          <a:bodyPr anchor="t"/>
          <a:lstStyle>
            <a:lvl1pPr marL="0" indent="0" algn="ctr">
              <a:spcBef>
                <a:spcPts val="0"/>
              </a:spcBef>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Line 4"/>
          <p:cNvSpPr>
            <a:spLocks noChangeShapeType="1"/>
          </p:cNvSpPr>
          <p:nvPr userDrawn="1"/>
        </p:nvSpPr>
        <p:spPr bwMode="auto">
          <a:xfrm>
            <a:off x="0" y="3436938"/>
            <a:ext cx="9144000" cy="0"/>
          </a:xfrm>
          <a:prstGeom prst="line">
            <a:avLst/>
          </a:prstGeom>
          <a:noFill/>
          <a:ln w="28575">
            <a:solidFill>
              <a:srgbClr val="D21034"/>
            </a:solidFill>
            <a:round/>
            <a:headEnd/>
            <a:tailEnd/>
          </a:ln>
          <a:extLst>
            <a:ext uri="{909E8E84-426E-40DD-AFC4-6F175D3DCCD1}">
              <a14:hiddenFill xmlns:a14="http://schemas.microsoft.com/office/drawing/2010/main">
                <a:noFill/>
              </a14:hiddenFill>
            </a:ext>
          </a:extLst>
        </p:spPr>
        <p:txBody>
          <a:bodyPr/>
          <a:lstStyle/>
          <a:p>
            <a:pPr algn="ctr"/>
            <a:endParaRPr lang="en-GB" sz="1600" b="1" dirty="0">
              <a:solidFill>
                <a:srgbClr val="FFFFFF"/>
              </a:solidFill>
              <a:latin typeface="Arial"/>
              <a:cs typeface="Arial" charset="0"/>
            </a:endParaRPr>
          </a:p>
        </p:txBody>
      </p:sp>
    </p:spTree>
    <p:extLst>
      <p:ext uri="{BB962C8B-B14F-4D97-AF65-F5344CB8AC3E}">
        <p14:creationId xmlns:p14="http://schemas.microsoft.com/office/powerpoint/2010/main" val="25712513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68313" y="1568450"/>
            <a:ext cx="4095220" cy="4897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5"/>
          <p:cNvSpPr>
            <a:spLocks noGrp="1"/>
          </p:cNvSpPr>
          <p:nvPr>
            <p:ph sz="quarter" idx="11"/>
          </p:nvPr>
        </p:nvSpPr>
        <p:spPr>
          <a:xfrm>
            <a:off x="4767793" y="1568450"/>
            <a:ext cx="4095220" cy="48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p:cNvSpPr>
            <a:spLocks noGrp="1"/>
          </p:cNvSpPr>
          <p:nvPr>
            <p:ph type="title"/>
          </p:nvPr>
        </p:nvSpPr>
        <p:spPr/>
        <p:txBody>
          <a:bodyPr/>
          <a:lstStyle/>
          <a:p>
            <a:r>
              <a:rPr lang="en-US"/>
              <a:t>Click to edit Master title style</a:t>
            </a:r>
            <a:endParaRPr lang="en-GB"/>
          </a:p>
        </p:txBody>
      </p:sp>
      <p:sp>
        <p:nvSpPr>
          <p:cNvPr id="10" name="Text Placeholder 4"/>
          <p:cNvSpPr>
            <a:spLocks noGrp="1"/>
          </p:cNvSpPr>
          <p:nvPr>
            <p:ph type="body" sz="quarter" idx="12" hasCustomPrompt="1"/>
          </p:nvPr>
        </p:nvSpPr>
        <p:spPr>
          <a:xfrm>
            <a:off x="262837" y="6619489"/>
            <a:ext cx="1160574" cy="138499"/>
          </a:xfrm>
        </p:spPr>
        <p:txBody>
          <a:bodyPr wrap="none" lIns="0" tIns="0" rIns="0" bIns="0" anchor="b">
            <a:spAutoFit/>
          </a:bodyPr>
          <a:lstStyle>
            <a:lvl1pPr marL="0" indent="0">
              <a:lnSpc>
                <a:spcPct val="90000"/>
              </a:lnSpc>
              <a:spcBef>
                <a:spcPts val="0"/>
              </a:spcBef>
              <a:buNone/>
              <a:defRPr sz="1000" b="0"/>
            </a:lvl1pPr>
          </a:lstStyle>
          <a:p>
            <a:pPr lvl="0"/>
            <a:r>
              <a:rPr lang="en-GB" dirty="0"/>
              <a:t>Click to add footnote</a:t>
            </a:r>
          </a:p>
        </p:txBody>
      </p:sp>
      <p:sp>
        <p:nvSpPr>
          <p:cNvPr id="12" name="Text Placeholder 4"/>
          <p:cNvSpPr>
            <a:spLocks noGrp="1"/>
          </p:cNvSpPr>
          <p:nvPr>
            <p:ph type="body" sz="quarter" idx="13" hasCustomPrompt="1"/>
          </p:nvPr>
        </p:nvSpPr>
        <p:spPr>
          <a:xfrm>
            <a:off x="7597151" y="6619489"/>
            <a:ext cx="1367362" cy="138499"/>
          </a:xfrm>
        </p:spPr>
        <p:txBody>
          <a:bodyPr wrap="none" lIns="0" tIns="0" rIns="0" bIns="0" anchor="b">
            <a:spAutoFit/>
          </a:bodyPr>
          <a:lstStyle>
            <a:lvl1pPr marL="0" indent="0" algn="r">
              <a:lnSpc>
                <a:spcPct val="90000"/>
              </a:lnSpc>
              <a:spcBef>
                <a:spcPts val="0"/>
              </a:spcBef>
              <a:buNone/>
              <a:defRPr sz="1000" b="0"/>
            </a:lvl1pPr>
          </a:lstStyle>
          <a:p>
            <a:pPr lvl="0"/>
            <a:r>
              <a:rPr lang="en-GB" dirty="0"/>
              <a:t>Click to add source note</a:t>
            </a:r>
          </a:p>
        </p:txBody>
      </p:sp>
    </p:spTree>
    <p:extLst>
      <p:ext uri="{BB962C8B-B14F-4D97-AF65-F5344CB8AC3E}">
        <p14:creationId xmlns:p14="http://schemas.microsoft.com/office/powerpoint/2010/main" val="13352371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68313" y="1568450"/>
            <a:ext cx="4095220" cy="4897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2" hasCustomPrompt="1"/>
          </p:nvPr>
        </p:nvSpPr>
        <p:spPr>
          <a:xfrm>
            <a:off x="262837" y="6619489"/>
            <a:ext cx="1160574" cy="138499"/>
          </a:xfrm>
        </p:spPr>
        <p:txBody>
          <a:bodyPr wrap="none" lIns="0" tIns="0" rIns="0" bIns="0" anchor="b">
            <a:spAutoFit/>
          </a:bodyPr>
          <a:lstStyle>
            <a:lvl1pPr marL="0" indent="0">
              <a:lnSpc>
                <a:spcPct val="90000"/>
              </a:lnSpc>
              <a:spcBef>
                <a:spcPts val="0"/>
              </a:spcBef>
              <a:buNone/>
              <a:defRPr sz="1000" b="0"/>
            </a:lvl1pPr>
          </a:lstStyle>
          <a:p>
            <a:pPr lvl="0"/>
            <a:r>
              <a:rPr lang="en-GB" dirty="0"/>
              <a:t>Click to add footnote</a:t>
            </a:r>
          </a:p>
        </p:txBody>
      </p:sp>
      <p:sp>
        <p:nvSpPr>
          <p:cNvPr id="10" name="Text Placeholder 4"/>
          <p:cNvSpPr>
            <a:spLocks noGrp="1"/>
          </p:cNvSpPr>
          <p:nvPr>
            <p:ph type="body" sz="quarter" idx="13" hasCustomPrompt="1"/>
          </p:nvPr>
        </p:nvSpPr>
        <p:spPr>
          <a:xfrm>
            <a:off x="7597151" y="6619489"/>
            <a:ext cx="1367362" cy="138499"/>
          </a:xfrm>
        </p:spPr>
        <p:txBody>
          <a:bodyPr wrap="none" lIns="0" tIns="0" rIns="0" bIns="0" anchor="b">
            <a:spAutoFit/>
          </a:bodyPr>
          <a:lstStyle>
            <a:lvl1pPr marL="0" indent="0" algn="r">
              <a:lnSpc>
                <a:spcPct val="90000"/>
              </a:lnSpc>
              <a:spcBef>
                <a:spcPts val="0"/>
              </a:spcBef>
              <a:buNone/>
              <a:defRPr sz="1000" b="0"/>
            </a:lvl1pPr>
          </a:lstStyle>
          <a:p>
            <a:pPr lvl="0"/>
            <a:r>
              <a:rPr lang="en-GB" dirty="0"/>
              <a:t>Click to add source note</a:t>
            </a:r>
          </a:p>
        </p:txBody>
      </p:sp>
    </p:spTree>
    <p:extLst>
      <p:ext uri="{BB962C8B-B14F-4D97-AF65-F5344CB8AC3E}">
        <p14:creationId xmlns:p14="http://schemas.microsoft.com/office/powerpoint/2010/main" val="3564740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731055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8" name="Content Placeholder 5"/>
          <p:cNvSpPr>
            <a:spLocks noGrp="1"/>
          </p:cNvSpPr>
          <p:nvPr>
            <p:ph sz="quarter" idx="11"/>
          </p:nvPr>
        </p:nvSpPr>
        <p:spPr>
          <a:xfrm>
            <a:off x="4767793" y="1568450"/>
            <a:ext cx="4095220" cy="48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2" hasCustomPrompt="1"/>
          </p:nvPr>
        </p:nvSpPr>
        <p:spPr>
          <a:xfrm>
            <a:off x="262837" y="6619489"/>
            <a:ext cx="1160574" cy="138499"/>
          </a:xfrm>
        </p:spPr>
        <p:txBody>
          <a:bodyPr wrap="none" lIns="0" tIns="0" rIns="0" bIns="0" anchor="b">
            <a:spAutoFit/>
          </a:bodyPr>
          <a:lstStyle>
            <a:lvl1pPr marL="0" indent="0">
              <a:lnSpc>
                <a:spcPct val="90000"/>
              </a:lnSpc>
              <a:spcBef>
                <a:spcPts val="0"/>
              </a:spcBef>
              <a:buNone/>
              <a:defRPr sz="1000" b="0"/>
            </a:lvl1pPr>
          </a:lstStyle>
          <a:p>
            <a:pPr lvl="0"/>
            <a:r>
              <a:rPr lang="en-GB" dirty="0"/>
              <a:t>Click to add footnote</a:t>
            </a:r>
          </a:p>
        </p:txBody>
      </p:sp>
      <p:sp>
        <p:nvSpPr>
          <p:cNvPr id="10" name="Text Placeholder 4"/>
          <p:cNvSpPr>
            <a:spLocks noGrp="1"/>
          </p:cNvSpPr>
          <p:nvPr>
            <p:ph type="body" sz="quarter" idx="13" hasCustomPrompt="1"/>
          </p:nvPr>
        </p:nvSpPr>
        <p:spPr>
          <a:xfrm>
            <a:off x="7597151" y="6619489"/>
            <a:ext cx="1367362" cy="138499"/>
          </a:xfrm>
        </p:spPr>
        <p:txBody>
          <a:bodyPr wrap="none" lIns="0" tIns="0" rIns="0" bIns="0" anchor="b">
            <a:spAutoFit/>
          </a:bodyPr>
          <a:lstStyle>
            <a:lvl1pPr marL="0" indent="0" algn="r">
              <a:lnSpc>
                <a:spcPct val="90000"/>
              </a:lnSpc>
              <a:spcBef>
                <a:spcPts val="0"/>
              </a:spcBef>
              <a:buNone/>
              <a:defRPr sz="1000" b="0"/>
            </a:lvl1pPr>
          </a:lstStyle>
          <a:p>
            <a:pPr lvl="0"/>
            <a:r>
              <a:rPr lang="en-GB" dirty="0"/>
              <a:t>Click to add source note</a:t>
            </a:r>
          </a:p>
        </p:txBody>
      </p:sp>
    </p:spTree>
    <p:extLst>
      <p:ext uri="{BB962C8B-B14F-4D97-AF65-F5344CB8AC3E}">
        <p14:creationId xmlns:p14="http://schemas.microsoft.com/office/powerpoint/2010/main" val="17313317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6733" y="1568981"/>
            <a:ext cx="4096800" cy="63976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766213" y="1568981"/>
            <a:ext cx="4096800" cy="63976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p:cNvSpPr>
            <a:spLocks noGrp="1"/>
          </p:cNvSpPr>
          <p:nvPr>
            <p:ph sz="quarter" idx="10"/>
          </p:nvPr>
        </p:nvSpPr>
        <p:spPr>
          <a:xfrm>
            <a:off x="468313" y="2269067"/>
            <a:ext cx="4095220" cy="41968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1"/>
          </p:nvPr>
        </p:nvSpPr>
        <p:spPr>
          <a:xfrm>
            <a:off x="4767793" y="2269067"/>
            <a:ext cx="4095220" cy="4196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p:nvPr>
        </p:nvSpPr>
        <p:spPr/>
        <p:txBody>
          <a:bodyPr/>
          <a:lstStyle/>
          <a:p>
            <a:r>
              <a:rPr lang="en-US"/>
              <a:t>Click to edit Master title style</a:t>
            </a:r>
            <a:endParaRPr lang="en-GB"/>
          </a:p>
        </p:txBody>
      </p:sp>
      <p:sp>
        <p:nvSpPr>
          <p:cNvPr id="11" name="Text Placeholder 4"/>
          <p:cNvSpPr>
            <a:spLocks noGrp="1"/>
          </p:cNvSpPr>
          <p:nvPr>
            <p:ph type="body" sz="quarter" idx="12" hasCustomPrompt="1"/>
          </p:nvPr>
        </p:nvSpPr>
        <p:spPr>
          <a:xfrm>
            <a:off x="262837" y="6619489"/>
            <a:ext cx="1160574" cy="138499"/>
          </a:xfrm>
        </p:spPr>
        <p:txBody>
          <a:bodyPr wrap="none" lIns="0" tIns="0" rIns="0" bIns="0" anchor="b">
            <a:spAutoFit/>
          </a:bodyPr>
          <a:lstStyle>
            <a:lvl1pPr marL="0" indent="0">
              <a:lnSpc>
                <a:spcPct val="90000"/>
              </a:lnSpc>
              <a:spcBef>
                <a:spcPts val="0"/>
              </a:spcBef>
              <a:buNone/>
              <a:defRPr sz="1000" b="0"/>
            </a:lvl1pPr>
          </a:lstStyle>
          <a:p>
            <a:pPr lvl="0"/>
            <a:r>
              <a:rPr lang="en-GB" dirty="0"/>
              <a:t>Click to add footnote</a:t>
            </a:r>
          </a:p>
        </p:txBody>
      </p:sp>
      <p:sp>
        <p:nvSpPr>
          <p:cNvPr id="13" name="Text Placeholder 4"/>
          <p:cNvSpPr>
            <a:spLocks noGrp="1"/>
          </p:cNvSpPr>
          <p:nvPr>
            <p:ph type="body" sz="quarter" idx="13" hasCustomPrompt="1"/>
          </p:nvPr>
        </p:nvSpPr>
        <p:spPr>
          <a:xfrm>
            <a:off x="7597151" y="6619489"/>
            <a:ext cx="1367362" cy="138499"/>
          </a:xfrm>
        </p:spPr>
        <p:txBody>
          <a:bodyPr wrap="none" lIns="0" tIns="0" rIns="0" bIns="0" anchor="b">
            <a:spAutoFit/>
          </a:bodyPr>
          <a:lstStyle>
            <a:lvl1pPr marL="0" indent="0" algn="r">
              <a:lnSpc>
                <a:spcPct val="90000"/>
              </a:lnSpc>
              <a:spcBef>
                <a:spcPts val="0"/>
              </a:spcBef>
              <a:buNone/>
              <a:defRPr sz="1000" b="0"/>
            </a:lvl1pPr>
          </a:lstStyle>
          <a:p>
            <a:pPr lvl="0"/>
            <a:r>
              <a:rPr lang="en-GB" dirty="0"/>
              <a:t>Click to add source note</a:t>
            </a:r>
          </a:p>
        </p:txBody>
      </p:sp>
    </p:spTree>
    <p:extLst>
      <p:ext uri="{BB962C8B-B14F-4D97-AF65-F5344CB8AC3E}">
        <p14:creationId xmlns:p14="http://schemas.microsoft.com/office/powerpoint/2010/main" val="172917741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2" hasCustomPrompt="1"/>
          </p:nvPr>
        </p:nvSpPr>
        <p:spPr>
          <a:xfrm>
            <a:off x="262837" y="6619489"/>
            <a:ext cx="1160574" cy="138499"/>
          </a:xfrm>
        </p:spPr>
        <p:txBody>
          <a:bodyPr wrap="none" lIns="0" tIns="0" rIns="0" bIns="0" anchor="b">
            <a:spAutoFit/>
          </a:bodyPr>
          <a:lstStyle>
            <a:lvl1pPr marL="0" indent="0">
              <a:lnSpc>
                <a:spcPct val="90000"/>
              </a:lnSpc>
              <a:spcBef>
                <a:spcPts val="0"/>
              </a:spcBef>
              <a:buNone/>
              <a:defRPr sz="1000" b="0"/>
            </a:lvl1pPr>
          </a:lstStyle>
          <a:p>
            <a:pPr lvl="0"/>
            <a:r>
              <a:rPr lang="en-GB" dirty="0"/>
              <a:t>Click to add footnote</a:t>
            </a:r>
          </a:p>
        </p:txBody>
      </p:sp>
      <p:sp>
        <p:nvSpPr>
          <p:cNvPr id="8" name="Text Placeholder 4"/>
          <p:cNvSpPr>
            <a:spLocks noGrp="1"/>
          </p:cNvSpPr>
          <p:nvPr>
            <p:ph type="body" sz="quarter" idx="13" hasCustomPrompt="1"/>
          </p:nvPr>
        </p:nvSpPr>
        <p:spPr>
          <a:xfrm>
            <a:off x="7597151" y="6619489"/>
            <a:ext cx="1367362" cy="138499"/>
          </a:xfrm>
        </p:spPr>
        <p:txBody>
          <a:bodyPr wrap="none" lIns="0" tIns="0" rIns="0" bIns="0" anchor="b">
            <a:spAutoFit/>
          </a:bodyPr>
          <a:lstStyle>
            <a:lvl1pPr marL="0" indent="0" algn="r">
              <a:lnSpc>
                <a:spcPct val="90000"/>
              </a:lnSpc>
              <a:spcBef>
                <a:spcPts val="0"/>
              </a:spcBef>
              <a:buNone/>
              <a:defRPr sz="1000" b="0"/>
            </a:lvl1pPr>
          </a:lstStyle>
          <a:p>
            <a:pPr lvl="0"/>
            <a:r>
              <a:rPr lang="en-GB" dirty="0"/>
              <a:t>Click to add source note</a:t>
            </a:r>
          </a:p>
        </p:txBody>
      </p:sp>
    </p:spTree>
    <p:extLst>
      <p:ext uri="{BB962C8B-B14F-4D97-AF65-F5344CB8AC3E}">
        <p14:creationId xmlns:p14="http://schemas.microsoft.com/office/powerpoint/2010/main" val="33635190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p:cNvSpPr>
            <a:spLocks noGrp="1"/>
          </p:cNvSpPr>
          <p:nvPr>
            <p:ph type="body" sz="quarter" idx="12" hasCustomPrompt="1"/>
          </p:nvPr>
        </p:nvSpPr>
        <p:spPr>
          <a:xfrm>
            <a:off x="262837" y="6619489"/>
            <a:ext cx="1160574" cy="138499"/>
          </a:xfrm>
        </p:spPr>
        <p:txBody>
          <a:bodyPr wrap="none" lIns="0" tIns="0" rIns="0" bIns="0" anchor="b">
            <a:spAutoFit/>
          </a:bodyPr>
          <a:lstStyle>
            <a:lvl1pPr marL="0" indent="0">
              <a:lnSpc>
                <a:spcPct val="90000"/>
              </a:lnSpc>
              <a:spcBef>
                <a:spcPts val="0"/>
              </a:spcBef>
              <a:buNone/>
              <a:defRPr sz="1000" b="0"/>
            </a:lvl1pPr>
          </a:lstStyle>
          <a:p>
            <a:pPr lvl="0"/>
            <a:r>
              <a:rPr lang="en-GB" dirty="0"/>
              <a:t>Click to add footnote</a:t>
            </a:r>
          </a:p>
        </p:txBody>
      </p:sp>
      <p:sp>
        <p:nvSpPr>
          <p:cNvPr id="3" name="Text Placeholder 4"/>
          <p:cNvSpPr>
            <a:spLocks noGrp="1"/>
          </p:cNvSpPr>
          <p:nvPr>
            <p:ph type="body" sz="quarter" idx="13" hasCustomPrompt="1"/>
          </p:nvPr>
        </p:nvSpPr>
        <p:spPr>
          <a:xfrm>
            <a:off x="7597151" y="6619489"/>
            <a:ext cx="1367362" cy="138499"/>
          </a:xfrm>
        </p:spPr>
        <p:txBody>
          <a:bodyPr wrap="none" lIns="0" tIns="0" rIns="0" bIns="0" anchor="b">
            <a:spAutoFit/>
          </a:bodyPr>
          <a:lstStyle>
            <a:lvl1pPr marL="0" indent="0" algn="r">
              <a:lnSpc>
                <a:spcPct val="90000"/>
              </a:lnSpc>
              <a:spcBef>
                <a:spcPts val="0"/>
              </a:spcBef>
              <a:buNone/>
              <a:defRPr sz="1000" b="0"/>
            </a:lvl1pPr>
          </a:lstStyle>
          <a:p>
            <a:pPr lvl="0"/>
            <a:r>
              <a:rPr lang="en-GB" dirty="0"/>
              <a:t>Click to add source note</a:t>
            </a:r>
          </a:p>
        </p:txBody>
      </p:sp>
    </p:spTree>
    <p:extLst>
      <p:ext uri="{BB962C8B-B14F-4D97-AF65-F5344CB8AC3E}">
        <p14:creationId xmlns:p14="http://schemas.microsoft.com/office/powerpoint/2010/main" val="261926481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568450"/>
            <a:ext cx="8394700" cy="4897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2"/>
          </p:nvPr>
        </p:nvSpPr>
        <p:spPr>
          <a:xfrm>
            <a:off x="262838" y="6598957"/>
            <a:ext cx="4957235" cy="159033"/>
          </a:xfrm>
        </p:spPr>
        <p:txBody>
          <a:bodyPr lIns="0" tIns="0" rIns="0" bIns="0" anchor="b"/>
          <a:lstStyle>
            <a:lvl1pPr marL="0" indent="0">
              <a:buNone/>
              <a:defRPr sz="1200"/>
            </a:lvl1pPr>
          </a:lstStyle>
          <a:p>
            <a:pPr lvl="0"/>
            <a:endParaRPr lang="en-GB" dirty="0"/>
          </a:p>
        </p:txBody>
      </p:sp>
      <p:sp>
        <p:nvSpPr>
          <p:cNvPr id="10" name="Text Placeholder 4"/>
          <p:cNvSpPr>
            <a:spLocks noGrp="1"/>
          </p:cNvSpPr>
          <p:nvPr>
            <p:ph type="body" sz="quarter" idx="13"/>
          </p:nvPr>
        </p:nvSpPr>
        <p:spPr>
          <a:xfrm>
            <a:off x="5220072" y="6604901"/>
            <a:ext cx="3744441" cy="153089"/>
          </a:xfrm>
        </p:spPr>
        <p:txBody>
          <a:bodyPr lIns="0" tIns="0" rIns="0" bIns="0" anchor="b"/>
          <a:lstStyle>
            <a:lvl1pPr marL="0" indent="0" algn="r">
              <a:spcBef>
                <a:spcPts val="0"/>
              </a:spcBef>
              <a:buNone/>
              <a:defRPr sz="1000" b="0"/>
            </a:lvl1pPr>
          </a:lstStyle>
          <a:p>
            <a:pPr lvl="0"/>
            <a:endParaRPr lang="en-GB" dirty="0"/>
          </a:p>
        </p:txBody>
      </p:sp>
    </p:spTree>
    <p:extLst>
      <p:ext uri="{BB962C8B-B14F-4D97-AF65-F5344CB8AC3E}">
        <p14:creationId xmlns:p14="http://schemas.microsoft.com/office/powerpoint/2010/main" val="31020740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568450"/>
            <a:ext cx="8394700" cy="4897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2"/>
          </p:nvPr>
        </p:nvSpPr>
        <p:spPr>
          <a:xfrm>
            <a:off x="262838" y="6598957"/>
            <a:ext cx="4957235" cy="159033"/>
          </a:xfrm>
        </p:spPr>
        <p:txBody>
          <a:bodyPr lIns="0" tIns="0" rIns="0" bIns="0" anchor="b"/>
          <a:lstStyle>
            <a:lvl1pPr marL="0" indent="0">
              <a:buNone/>
              <a:defRPr sz="1200"/>
            </a:lvl1pPr>
          </a:lstStyle>
          <a:p>
            <a:pPr lvl="0"/>
            <a:endParaRPr lang="en-GB" dirty="0"/>
          </a:p>
        </p:txBody>
      </p:sp>
      <p:sp>
        <p:nvSpPr>
          <p:cNvPr id="10" name="Text Placeholder 4"/>
          <p:cNvSpPr>
            <a:spLocks noGrp="1"/>
          </p:cNvSpPr>
          <p:nvPr>
            <p:ph type="body" sz="quarter" idx="13"/>
          </p:nvPr>
        </p:nvSpPr>
        <p:spPr>
          <a:xfrm>
            <a:off x="5220072" y="6604901"/>
            <a:ext cx="3744441" cy="153089"/>
          </a:xfrm>
        </p:spPr>
        <p:txBody>
          <a:bodyPr lIns="0" tIns="0" rIns="0" bIns="0" anchor="b"/>
          <a:lstStyle>
            <a:lvl1pPr marL="0" indent="0" algn="r">
              <a:spcBef>
                <a:spcPts val="0"/>
              </a:spcBef>
              <a:buNone/>
              <a:defRPr sz="1000" b="0"/>
            </a:lvl1pPr>
          </a:lstStyle>
          <a:p>
            <a:pPr lvl="0"/>
            <a:endParaRPr lang="en-GB" dirty="0"/>
          </a:p>
        </p:txBody>
      </p:sp>
    </p:spTree>
    <p:extLst>
      <p:ext uri="{BB962C8B-B14F-4D97-AF65-F5344CB8AC3E}">
        <p14:creationId xmlns:p14="http://schemas.microsoft.com/office/powerpoint/2010/main" val="273736417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p>
        </p:txBody>
      </p:sp>
      <p:sp>
        <p:nvSpPr>
          <p:cNvPr id="3" name="Таблица 2"/>
          <p:cNvSpPr>
            <a:spLocks noGrp="1"/>
          </p:cNvSpPr>
          <p:nvPr>
            <p:ph type="tbl" idx="1"/>
          </p:nvPr>
        </p:nvSpPr>
        <p:spPr>
          <a:xfrm>
            <a:off x="685800" y="1981200"/>
            <a:ext cx="7772400" cy="4114800"/>
          </a:xfrm>
        </p:spPr>
        <p:txBody>
          <a:bodyPr/>
          <a:lstStyle/>
          <a:p>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03021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47065" y="0"/>
            <a:ext cx="8463673" cy="1188720"/>
          </a:xfrm>
          <a:prstGeom prst="rect">
            <a:avLst/>
          </a:prstGeom>
        </p:spPr>
        <p:txBody>
          <a:bodyPr rtlCol="0">
            <a:normAutofit/>
          </a:bodyPr>
          <a:lstStyle/>
          <a:p>
            <a:r>
              <a:rPr lang="en-GB" dirty="0"/>
              <a:t>Click to edit Master title style</a:t>
            </a:r>
            <a:endParaRPr lang="en-US" dirty="0"/>
          </a:p>
        </p:txBody>
      </p:sp>
      <p:sp>
        <p:nvSpPr>
          <p:cNvPr id="9" name="Text Placeholder 2"/>
          <p:cNvSpPr>
            <a:spLocks noGrp="1"/>
          </p:cNvSpPr>
          <p:nvPr>
            <p:ph idx="1"/>
          </p:nvPr>
        </p:nvSpPr>
        <p:spPr>
          <a:xfrm>
            <a:off x="347065" y="1600200"/>
            <a:ext cx="8463673" cy="4525963"/>
          </a:xfrm>
          <a:prstGeom prst="rect">
            <a:avLst/>
          </a:prstGeom>
        </p:spPr>
        <p:txBody>
          <a:bodyPr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4" name="Footer Placeholder 4"/>
          <p:cNvSpPr>
            <a:spLocks noGrp="1"/>
          </p:cNvSpPr>
          <p:nvPr>
            <p:ph type="ftr" sz="quarter" idx="10"/>
          </p:nvPr>
        </p:nvSpPr>
        <p:spPr>
          <a:xfrm>
            <a:off x="3124200" y="6126163"/>
            <a:ext cx="5686425" cy="595312"/>
          </a:xfrm>
          <a:prstGeom prst="rect">
            <a:avLst/>
          </a:prstGeom>
        </p:spPr>
        <p:txBody>
          <a:bodyPr/>
          <a:lstStyle>
            <a:lvl1pPr>
              <a:defRPr>
                <a:latin typeface="Arial" pitchFamily="34" charset="0"/>
                <a:cs typeface="Arial" pitchFamily="34" charset="0"/>
              </a:defRPr>
            </a:lvl1pPr>
          </a:lstStyle>
          <a:p>
            <a:pPr eaLnBrk="0" hangingPunct="0">
              <a:spcBef>
                <a:spcPct val="50000"/>
              </a:spcBef>
              <a:defRPr/>
            </a:pPr>
            <a:endParaRPr lang="en-US">
              <a:solidFill>
                <a:srgbClr val="000000"/>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64262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1201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64551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0376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47405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6335713" y="6324600"/>
            <a:ext cx="2808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DDEBFF"/>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fontAlgn="base">
        <a:spcBef>
          <a:spcPct val="0"/>
        </a:spcBef>
        <a:spcAft>
          <a:spcPct val="0"/>
        </a:spcAft>
        <a:defRPr sz="4200">
          <a:solidFill>
            <a:srgbClr val="E9C04B"/>
          </a:solidFill>
          <a:latin typeface="+mj-lt"/>
          <a:ea typeface="+mj-ea"/>
          <a:cs typeface="+mj-cs"/>
        </a:defRPr>
      </a:lvl1pPr>
      <a:lvl2pPr algn="ctr" rtl="0" fontAlgn="base">
        <a:spcBef>
          <a:spcPct val="0"/>
        </a:spcBef>
        <a:spcAft>
          <a:spcPct val="0"/>
        </a:spcAft>
        <a:defRPr sz="4200">
          <a:solidFill>
            <a:srgbClr val="E9C04B"/>
          </a:solidFill>
          <a:latin typeface="Verdana" pitchFamily="34" charset="0"/>
        </a:defRPr>
      </a:lvl2pPr>
      <a:lvl3pPr algn="ctr" rtl="0" fontAlgn="base">
        <a:spcBef>
          <a:spcPct val="0"/>
        </a:spcBef>
        <a:spcAft>
          <a:spcPct val="0"/>
        </a:spcAft>
        <a:defRPr sz="4200">
          <a:solidFill>
            <a:srgbClr val="E9C04B"/>
          </a:solidFill>
          <a:latin typeface="Verdana" pitchFamily="34" charset="0"/>
        </a:defRPr>
      </a:lvl3pPr>
      <a:lvl4pPr algn="ctr" rtl="0" fontAlgn="base">
        <a:spcBef>
          <a:spcPct val="0"/>
        </a:spcBef>
        <a:spcAft>
          <a:spcPct val="0"/>
        </a:spcAft>
        <a:defRPr sz="4200">
          <a:solidFill>
            <a:srgbClr val="E9C04B"/>
          </a:solidFill>
          <a:latin typeface="Verdana" pitchFamily="34" charset="0"/>
        </a:defRPr>
      </a:lvl4pPr>
      <a:lvl5pPr algn="ctr" rtl="0" fontAlgn="base">
        <a:spcBef>
          <a:spcPct val="0"/>
        </a:spcBef>
        <a:spcAft>
          <a:spcPct val="0"/>
        </a:spcAft>
        <a:defRPr sz="4200">
          <a:solidFill>
            <a:srgbClr val="E9C04B"/>
          </a:solidFill>
          <a:latin typeface="Verdana" pitchFamily="34" charset="0"/>
        </a:defRPr>
      </a:lvl5pPr>
      <a:lvl6pPr marL="457200" algn="ctr" rtl="0" fontAlgn="base">
        <a:spcBef>
          <a:spcPct val="0"/>
        </a:spcBef>
        <a:spcAft>
          <a:spcPct val="0"/>
        </a:spcAft>
        <a:defRPr sz="4200">
          <a:solidFill>
            <a:srgbClr val="E9C04B"/>
          </a:solidFill>
          <a:latin typeface="Verdana" pitchFamily="34" charset="0"/>
        </a:defRPr>
      </a:lvl6pPr>
      <a:lvl7pPr marL="914400" algn="ctr" rtl="0" fontAlgn="base">
        <a:spcBef>
          <a:spcPct val="0"/>
        </a:spcBef>
        <a:spcAft>
          <a:spcPct val="0"/>
        </a:spcAft>
        <a:defRPr sz="4200">
          <a:solidFill>
            <a:srgbClr val="E9C04B"/>
          </a:solidFill>
          <a:latin typeface="Verdana" pitchFamily="34" charset="0"/>
        </a:defRPr>
      </a:lvl7pPr>
      <a:lvl8pPr marL="1371600" algn="ctr" rtl="0" fontAlgn="base">
        <a:spcBef>
          <a:spcPct val="0"/>
        </a:spcBef>
        <a:spcAft>
          <a:spcPct val="0"/>
        </a:spcAft>
        <a:defRPr sz="4200">
          <a:solidFill>
            <a:srgbClr val="E9C04B"/>
          </a:solidFill>
          <a:latin typeface="Verdana" pitchFamily="34" charset="0"/>
        </a:defRPr>
      </a:lvl8pPr>
      <a:lvl9pPr marL="1828800" algn="ctr" rtl="0" fontAlgn="base">
        <a:spcBef>
          <a:spcPct val="0"/>
        </a:spcBef>
        <a:spcAft>
          <a:spcPct val="0"/>
        </a:spcAft>
        <a:defRPr sz="4200">
          <a:solidFill>
            <a:srgbClr val="E9C04B"/>
          </a:solidFill>
          <a:latin typeface="Verdana" pitchFamily="34" charset="0"/>
        </a:defRPr>
      </a:lvl9pPr>
    </p:titleStyle>
    <p:bodyStyle>
      <a:lvl1pPr marL="342900" indent="-342900" algn="l" rtl="0" fontAlgn="base">
        <a:spcBef>
          <a:spcPct val="20000"/>
        </a:spcBef>
        <a:spcAft>
          <a:spcPct val="0"/>
        </a:spcAft>
        <a:buClr>
          <a:srgbClr val="E9C04B"/>
        </a:buClr>
        <a:buSzPct val="80000"/>
        <a:buChar char="•"/>
        <a:defRPr sz="3200">
          <a:solidFill>
            <a:srgbClr val="DDEBFF"/>
          </a:solidFill>
          <a:latin typeface="+mn-lt"/>
          <a:ea typeface="+mn-ea"/>
          <a:cs typeface="+mn-cs"/>
        </a:defRPr>
      </a:lvl1pPr>
      <a:lvl2pPr marL="742950" indent="-285750" algn="l" rtl="0" fontAlgn="base">
        <a:spcBef>
          <a:spcPct val="20000"/>
        </a:spcBef>
        <a:spcAft>
          <a:spcPct val="0"/>
        </a:spcAft>
        <a:buClr>
          <a:srgbClr val="E9C04B"/>
        </a:buClr>
        <a:buSzPct val="80000"/>
        <a:buFont typeface="Verdana" pitchFamily="34" charset="0"/>
        <a:buChar char="−"/>
        <a:defRPr sz="2800">
          <a:solidFill>
            <a:srgbClr val="DDEBFF"/>
          </a:solidFill>
          <a:latin typeface="+mn-lt"/>
        </a:defRPr>
      </a:lvl2pPr>
      <a:lvl3pPr marL="1143000" indent="-228600" algn="l" rtl="0" fontAlgn="base">
        <a:spcBef>
          <a:spcPct val="20000"/>
        </a:spcBef>
        <a:spcAft>
          <a:spcPct val="0"/>
        </a:spcAft>
        <a:buClr>
          <a:srgbClr val="E9C04B"/>
        </a:buClr>
        <a:buSzPct val="80000"/>
        <a:buFont typeface="Wingdings" pitchFamily="2" charset="2"/>
        <a:buChar char="§"/>
        <a:defRPr sz="2400">
          <a:solidFill>
            <a:srgbClr val="DDEBFF"/>
          </a:solidFill>
          <a:latin typeface="+mn-lt"/>
        </a:defRPr>
      </a:lvl3pPr>
      <a:lvl4pPr marL="1600200" indent="-228600" algn="l" rtl="0" fontAlgn="base">
        <a:spcBef>
          <a:spcPct val="20000"/>
        </a:spcBef>
        <a:spcAft>
          <a:spcPct val="0"/>
        </a:spcAft>
        <a:buClr>
          <a:srgbClr val="E9C04B"/>
        </a:buClr>
        <a:buSzPct val="80000"/>
        <a:buChar char="•"/>
        <a:defRPr sz="2000">
          <a:solidFill>
            <a:srgbClr val="DDEBFF"/>
          </a:solidFill>
          <a:latin typeface="+mn-lt"/>
        </a:defRPr>
      </a:lvl4pPr>
      <a:lvl5pPr marL="2057400" indent="-228600" algn="l" rtl="0" fontAlgn="base">
        <a:spcBef>
          <a:spcPct val="20000"/>
        </a:spcBef>
        <a:spcAft>
          <a:spcPct val="0"/>
        </a:spcAft>
        <a:buClr>
          <a:srgbClr val="E9C04B"/>
        </a:buClr>
        <a:buSzPct val="80000"/>
        <a:buChar char="•"/>
        <a:defRPr sz="2000">
          <a:solidFill>
            <a:srgbClr val="DDEBFF"/>
          </a:solidFill>
          <a:latin typeface="+mn-lt"/>
        </a:defRPr>
      </a:lvl5pPr>
      <a:lvl6pPr marL="2514600" indent="-228600" algn="l" rtl="0" fontAlgn="base">
        <a:spcBef>
          <a:spcPct val="20000"/>
        </a:spcBef>
        <a:spcAft>
          <a:spcPct val="0"/>
        </a:spcAft>
        <a:buClr>
          <a:srgbClr val="E9C04B"/>
        </a:buClr>
        <a:buSzPct val="80000"/>
        <a:buChar char="•"/>
        <a:defRPr sz="2000">
          <a:solidFill>
            <a:srgbClr val="DDEBFF"/>
          </a:solidFill>
          <a:latin typeface="+mn-lt"/>
        </a:defRPr>
      </a:lvl6pPr>
      <a:lvl7pPr marL="2971800" indent="-228600" algn="l" rtl="0" fontAlgn="base">
        <a:spcBef>
          <a:spcPct val="20000"/>
        </a:spcBef>
        <a:spcAft>
          <a:spcPct val="0"/>
        </a:spcAft>
        <a:buClr>
          <a:srgbClr val="E9C04B"/>
        </a:buClr>
        <a:buSzPct val="80000"/>
        <a:buChar char="•"/>
        <a:defRPr sz="2000">
          <a:solidFill>
            <a:srgbClr val="DDEBFF"/>
          </a:solidFill>
          <a:latin typeface="+mn-lt"/>
        </a:defRPr>
      </a:lvl7pPr>
      <a:lvl8pPr marL="3429000" indent="-228600" algn="l" rtl="0" fontAlgn="base">
        <a:spcBef>
          <a:spcPct val="20000"/>
        </a:spcBef>
        <a:spcAft>
          <a:spcPct val="0"/>
        </a:spcAft>
        <a:buClr>
          <a:srgbClr val="E9C04B"/>
        </a:buClr>
        <a:buSzPct val="80000"/>
        <a:buChar char="•"/>
        <a:defRPr sz="2000">
          <a:solidFill>
            <a:srgbClr val="DDEBFF"/>
          </a:solidFill>
          <a:latin typeface="+mn-lt"/>
        </a:defRPr>
      </a:lvl8pPr>
      <a:lvl9pPr marL="3886200" indent="-228600" algn="l" rtl="0" fontAlgn="base">
        <a:spcBef>
          <a:spcPct val="20000"/>
        </a:spcBef>
        <a:spcAft>
          <a:spcPct val="0"/>
        </a:spcAft>
        <a:buClr>
          <a:srgbClr val="E9C04B"/>
        </a:buClr>
        <a:buSzPct val="80000"/>
        <a:buChar char="•"/>
        <a:defRPr sz="2000">
          <a:solidFill>
            <a:srgbClr val="DDEBFF"/>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RANICI"/>
          <p:cNvPicPr>
            <a:picLocks noChangeAspect="1" noChangeArrowheads="1"/>
          </p:cNvPicPr>
          <p:nvPr/>
        </p:nvPicPr>
        <p:blipFill>
          <a:blip r:embed="rId13" cstate="screen"/>
          <a:srcRect/>
          <a:stretch>
            <a:fillRect/>
          </a:stretch>
        </p:blipFill>
        <p:spPr bwMode="auto">
          <a:xfrm>
            <a:off x="0" y="0"/>
            <a:ext cx="9188450" cy="6897688"/>
          </a:xfrm>
          <a:prstGeom prst="rect">
            <a:avLst/>
          </a:prstGeom>
          <a:noFill/>
          <a:ln w="9525">
            <a:noFill/>
            <a:miter lim="800000"/>
            <a:headEnd/>
            <a:tailEnd/>
          </a:ln>
        </p:spPr>
      </p:pic>
      <p:sp>
        <p:nvSpPr>
          <p:cNvPr id="1027" name="Rectangle 4"/>
          <p:cNvSpPr>
            <a:spLocks noChangeArrowheads="1"/>
          </p:cNvSpPr>
          <p:nvPr/>
        </p:nvSpPr>
        <p:spPr bwMode="auto">
          <a:xfrm>
            <a:off x="107950" y="6597650"/>
            <a:ext cx="369888" cy="274638"/>
          </a:xfrm>
          <a:prstGeom prst="rect">
            <a:avLst/>
          </a:prstGeom>
          <a:noFill/>
          <a:ln>
            <a:noFill/>
          </a:ln>
          <a:effectLs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960E70B-0330-4B23-BBCB-ABB2B27FE698}" type="slidenum">
              <a:rPr lang="ru-RU" altLang="ru-RU" sz="1200" smtClean="0">
                <a:solidFill>
                  <a:srgbClr val="000000"/>
                </a:solidFill>
              </a:rPr>
              <a:pPr eaLnBrk="1" hangingPunct="1">
                <a:defRPr/>
              </a:pPr>
              <a:t>‹#›</a:t>
            </a:fld>
            <a:endParaRPr lang="ru-RU" altLang="ru-RU" sz="1200">
              <a:solidFill>
                <a:srgbClr val="000000"/>
              </a:solidFill>
            </a:endParaRPr>
          </a:p>
        </p:txBody>
      </p:sp>
      <p:pic>
        <p:nvPicPr>
          <p:cNvPr id="1028" name="Picture 3" descr="Logo_engl "/>
          <p:cNvPicPr>
            <a:picLocks noChangeAspect="1" noChangeArrowheads="1"/>
          </p:cNvPicPr>
          <p:nvPr userDrawn="1"/>
        </p:nvPicPr>
        <p:blipFill>
          <a:blip r:embed="rId14" cstate="screen"/>
          <a:srcRect/>
          <a:stretch>
            <a:fillRect/>
          </a:stretch>
        </p:blipFill>
        <p:spPr bwMode="auto">
          <a:xfrm>
            <a:off x="7632700" y="0"/>
            <a:ext cx="1511300" cy="1071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s>
            <a:gs pos="100000">
              <a:schemeClr val="accent2">
                <a:gamma/>
                <a:shade val="46275"/>
                <a:invGamma/>
              </a:schemeClr>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25425"/>
            <a:ext cx="8394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68313" y="1568450"/>
            <a:ext cx="83947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28" name="Line 4"/>
          <p:cNvSpPr>
            <a:spLocks noChangeShapeType="1"/>
          </p:cNvSpPr>
          <p:nvPr/>
        </p:nvSpPr>
        <p:spPr bwMode="auto">
          <a:xfrm>
            <a:off x="0" y="1449388"/>
            <a:ext cx="9144000" cy="0"/>
          </a:xfrm>
          <a:prstGeom prst="line">
            <a:avLst/>
          </a:prstGeom>
          <a:noFill/>
          <a:ln w="28575">
            <a:solidFill>
              <a:srgbClr val="D21034"/>
            </a:solidFill>
            <a:round/>
            <a:headEnd/>
            <a:tailEnd/>
          </a:ln>
          <a:extLst>
            <a:ext uri="{909E8E84-426E-40DD-AFC4-6F175D3DCCD1}">
              <a14:hiddenFill xmlns:a14="http://schemas.microsoft.com/office/drawing/2010/main">
                <a:noFill/>
              </a14:hiddenFill>
            </a:ext>
          </a:extLst>
        </p:spPr>
        <p:txBody>
          <a:bodyPr/>
          <a:lstStyle/>
          <a:p>
            <a:pPr algn="ctr"/>
            <a:endParaRPr lang="en-GB" sz="1400" b="1" dirty="0">
              <a:solidFill>
                <a:srgbClr val="FFFFFF"/>
              </a:solidFill>
              <a:latin typeface="Arial"/>
              <a:cs typeface="Arial" charset="0"/>
            </a:endParaRPr>
          </a:p>
        </p:txBody>
      </p:sp>
    </p:spTree>
    <p:extLst>
      <p:ext uri="{BB962C8B-B14F-4D97-AF65-F5344CB8AC3E}">
        <p14:creationId xmlns:p14="http://schemas.microsoft.com/office/powerpoint/2010/main" val="18439248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04" r:id="rId13"/>
    <p:sldLayoutId id="2147483705" r:id="rId14"/>
    <p:sldLayoutId id="2147483706" r:id="rId15"/>
    <p:sldLayoutId id="2147483707" r:id="rId16"/>
  </p:sldLayoutIdLst>
  <p:transition/>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50000"/>
        </a:spcBef>
        <a:spcAft>
          <a:spcPct val="0"/>
        </a:spcAft>
        <a:buClr>
          <a:srgbClr val="D21034"/>
        </a:buClr>
        <a:buSzPct val="120000"/>
        <a:buFont typeface="Wingdings 3" pitchFamily="18" charset="2"/>
        <a:buChar char="}"/>
        <a:defRPr sz="2400" b="1">
          <a:solidFill>
            <a:schemeClr val="bg1"/>
          </a:solidFill>
          <a:latin typeface="+mn-lt"/>
          <a:ea typeface="+mn-ea"/>
          <a:cs typeface="+mn-cs"/>
        </a:defRPr>
      </a:lvl1pPr>
      <a:lvl2pPr marL="742950" indent="-285750" algn="l" rtl="0" eaLnBrk="0" fontAlgn="base" hangingPunct="0">
        <a:spcBef>
          <a:spcPct val="30000"/>
        </a:spcBef>
        <a:spcAft>
          <a:spcPct val="0"/>
        </a:spcAft>
        <a:buClr>
          <a:srgbClr val="D21034"/>
        </a:buClr>
        <a:buSzPct val="120000"/>
        <a:buChar char="•"/>
        <a:defRPr sz="2400" b="1">
          <a:solidFill>
            <a:schemeClr val="bg1"/>
          </a:solidFill>
          <a:latin typeface="+mn-lt"/>
        </a:defRPr>
      </a:lvl2pPr>
      <a:lvl3pPr marL="1143000" indent="-228600" algn="l" rtl="0" eaLnBrk="0" fontAlgn="base" hangingPunct="0">
        <a:spcBef>
          <a:spcPct val="20000"/>
        </a:spcBef>
        <a:spcAft>
          <a:spcPct val="0"/>
        </a:spcAft>
        <a:buClr>
          <a:srgbClr val="75BAFF"/>
        </a:buClr>
        <a:buFont typeface="Arial" charset="0"/>
        <a:buChar char="–"/>
        <a:defRPr sz="2000" b="1">
          <a:solidFill>
            <a:schemeClr val="bg1"/>
          </a:solidFill>
          <a:latin typeface="+mn-lt"/>
        </a:defRPr>
      </a:lvl3pPr>
      <a:lvl4pPr marL="1600200" indent="-228600" algn="l" rtl="0" eaLnBrk="0" fontAlgn="base" hangingPunct="0">
        <a:spcBef>
          <a:spcPct val="20000"/>
        </a:spcBef>
        <a:spcAft>
          <a:spcPct val="0"/>
        </a:spcAft>
        <a:buClr>
          <a:schemeClr val="bg1"/>
        </a:buClr>
        <a:buFont typeface="Arial" charset="0"/>
        <a:buChar char="–"/>
        <a:defRPr sz="2000" b="1">
          <a:solidFill>
            <a:schemeClr val="bg1"/>
          </a:solidFill>
          <a:latin typeface="+mn-lt"/>
        </a:defRPr>
      </a:lvl4pPr>
      <a:lvl5pPr marL="2057400" indent="-228600" algn="l" rtl="0" eaLnBrk="0" fontAlgn="base" hangingPunct="0">
        <a:spcBef>
          <a:spcPct val="20000"/>
        </a:spcBef>
        <a:spcAft>
          <a:spcPct val="0"/>
        </a:spcAft>
        <a:buClr>
          <a:srgbClr val="C0C0C0"/>
        </a:buClr>
        <a:buChar char="»"/>
        <a:defRPr sz="2000" b="1">
          <a:solidFill>
            <a:schemeClr val="bg1"/>
          </a:solidFill>
          <a:latin typeface="+mn-lt"/>
        </a:defRPr>
      </a:lvl5pPr>
      <a:lvl6pPr marL="2514600" indent="-228600" algn="l" rtl="0" fontAlgn="base">
        <a:spcBef>
          <a:spcPct val="20000"/>
        </a:spcBef>
        <a:spcAft>
          <a:spcPct val="0"/>
        </a:spcAft>
        <a:buClr>
          <a:srgbClr val="C0C0C0"/>
        </a:buClr>
        <a:buChar char="»"/>
        <a:defRPr sz="2000" b="1">
          <a:solidFill>
            <a:schemeClr val="bg1"/>
          </a:solidFill>
          <a:latin typeface="+mn-lt"/>
        </a:defRPr>
      </a:lvl6pPr>
      <a:lvl7pPr marL="2971800" indent="-228600" algn="l" rtl="0" fontAlgn="base">
        <a:spcBef>
          <a:spcPct val="20000"/>
        </a:spcBef>
        <a:spcAft>
          <a:spcPct val="0"/>
        </a:spcAft>
        <a:buClr>
          <a:srgbClr val="C0C0C0"/>
        </a:buClr>
        <a:buChar char="»"/>
        <a:defRPr sz="2000" b="1">
          <a:solidFill>
            <a:schemeClr val="bg1"/>
          </a:solidFill>
          <a:latin typeface="+mn-lt"/>
        </a:defRPr>
      </a:lvl7pPr>
      <a:lvl8pPr marL="3429000" indent="-228600" algn="l" rtl="0" fontAlgn="base">
        <a:spcBef>
          <a:spcPct val="20000"/>
        </a:spcBef>
        <a:spcAft>
          <a:spcPct val="0"/>
        </a:spcAft>
        <a:buClr>
          <a:srgbClr val="C0C0C0"/>
        </a:buClr>
        <a:buChar char="»"/>
        <a:defRPr sz="2000" b="1">
          <a:solidFill>
            <a:schemeClr val="bg1"/>
          </a:solidFill>
          <a:latin typeface="+mn-lt"/>
        </a:defRPr>
      </a:lvl8pPr>
      <a:lvl9pPr marL="3886200" indent="-228600" algn="l" rtl="0" fontAlgn="base">
        <a:spcBef>
          <a:spcPct val="20000"/>
        </a:spcBef>
        <a:spcAft>
          <a:spcPct val="0"/>
        </a:spcAft>
        <a:buClr>
          <a:srgbClr val="C0C0C0"/>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4215920"/>
          </a:xfrm>
          <a:prstGeom prst="rect">
            <a:avLst/>
          </a:prstGeom>
          <a:noFill/>
          <a:ln w="9525">
            <a:noFill/>
            <a:miter lim="800000"/>
            <a:headEnd/>
            <a:tailEnd/>
          </a:ln>
          <a:effectLst/>
        </p:spPr>
      </p:pic>
      <p:sp>
        <p:nvSpPr>
          <p:cNvPr id="6" name="TextBox 5"/>
          <p:cNvSpPr txBox="1"/>
          <p:nvPr/>
        </p:nvSpPr>
        <p:spPr>
          <a:xfrm>
            <a:off x="1" y="260648"/>
            <a:ext cx="9143999" cy="1569660"/>
          </a:xfrm>
          <a:prstGeom prst="rect">
            <a:avLst/>
          </a:prstGeom>
          <a:noFill/>
        </p:spPr>
        <p:txBody>
          <a:bodyPr wrap="square" rtlCol="0">
            <a:spAutoFit/>
          </a:bodyPr>
          <a:lstStyle/>
          <a:p>
            <a:pPr algn="ctr"/>
            <a:r>
              <a:rPr lang="ru-RU" sz="3200" b="1" dirty="0">
                <a:solidFill>
                  <a:srgbClr val="C00000"/>
                </a:solidFill>
              </a:rPr>
              <a:t>Развертывание и организация работы военно-полевого инфекционного госпиталя в Гвинейской Республике</a:t>
            </a:r>
            <a:endParaRPr lang="en-US" sz="3200" b="1" dirty="0">
              <a:solidFill>
                <a:srgbClr val="C00000"/>
              </a:solidFill>
              <a:cs typeface="Arial" charset="0"/>
            </a:endParaRPr>
          </a:p>
        </p:txBody>
      </p:sp>
      <p:sp>
        <p:nvSpPr>
          <p:cNvPr id="7" name="Заголовок 1"/>
          <p:cNvSpPr>
            <a:spLocks noGrp="1"/>
          </p:cNvSpPr>
          <p:nvPr>
            <p:ph type="title"/>
          </p:nvPr>
        </p:nvSpPr>
        <p:spPr>
          <a:xfrm>
            <a:off x="0" y="4221089"/>
            <a:ext cx="9143999" cy="2124235"/>
          </a:xfrm>
        </p:spPr>
        <p:txBody>
          <a:bodyPr>
            <a:noAutofit/>
          </a:bodyPr>
          <a:lstStyle/>
          <a:p>
            <a:pPr algn="r"/>
            <a:r>
              <a:rPr lang="ru-RU" sz="3600" dirty="0">
                <a:solidFill>
                  <a:schemeClr val="tx1"/>
                </a:solidFill>
              </a:rPr>
              <a:t>Жданов Константин Валерьевич</a:t>
            </a:r>
            <a:br>
              <a:rPr lang="ru-RU" sz="2000" dirty="0">
                <a:solidFill>
                  <a:schemeClr val="tx1"/>
                </a:solidFill>
              </a:rPr>
            </a:br>
            <a:r>
              <a:rPr lang="ru-RU" sz="1800" dirty="0">
                <a:solidFill>
                  <a:schemeClr val="tx1"/>
                </a:solidFill>
              </a:rPr>
              <a:t>Начальник кафедры инфекционных болезней </a:t>
            </a:r>
            <a:r>
              <a:rPr lang="ru-RU" sz="1800" dirty="0" err="1">
                <a:solidFill>
                  <a:schemeClr val="tx1"/>
                </a:solidFill>
              </a:rPr>
              <a:t>ВМедА</a:t>
            </a:r>
            <a:r>
              <a:rPr lang="ru-RU" sz="1800" dirty="0">
                <a:solidFill>
                  <a:schemeClr val="tx1"/>
                </a:solidFill>
              </a:rPr>
              <a:t> имени </a:t>
            </a:r>
            <a:r>
              <a:rPr lang="ru-RU" sz="1800" dirty="0" err="1">
                <a:solidFill>
                  <a:schemeClr val="tx1"/>
                </a:solidFill>
              </a:rPr>
              <a:t>С.М.Кирова</a:t>
            </a:r>
            <a:r>
              <a:rPr lang="ru-RU" sz="1800" dirty="0">
                <a:solidFill>
                  <a:schemeClr val="tx1"/>
                </a:solidFill>
              </a:rPr>
              <a:t> –</a:t>
            </a:r>
            <a:br>
              <a:rPr lang="ru-RU" sz="1800" dirty="0">
                <a:solidFill>
                  <a:schemeClr val="tx1"/>
                </a:solidFill>
              </a:rPr>
            </a:br>
            <a:r>
              <a:rPr lang="ru-RU" sz="1800" dirty="0">
                <a:solidFill>
                  <a:schemeClr val="tx1"/>
                </a:solidFill>
              </a:rPr>
              <a:t>Главный инфекционист МО РФ</a:t>
            </a:r>
            <a:br>
              <a:rPr lang="ru-RU" sz="1800" dirty="0">
                <a:solidFill>
                  <a:schemeClr val="tx1"/>
                </a:solidFill>
              </a:rPr>
            </a:br>
            <a:r>
              <a:rPr lang="ru-RU" sz="1800" dirty="0">
                <a:solidFill>
                  <a:schemeClr val="tx1"/>
                </a:solidFill>
              </a:rPr>
              <a:t>член-корреспондент РАН</a:t>
            </a:r>
            <a:br>
              <a:rPr lang="ru-RU" sz="1800" dirty="0">
                <a:solidFill>
                  <a:schemeClr val="tx1"/>
                </a:solidFill>
              </a:rPr>
            </a:br>
            <a:r>
              <a:rPr lang="ru-RU" sz="1800" dirty="0">
                <a:solidFill>
                  <a:schemeClr val="tx1"/>
                </a:solidFill>
              </a:rPr>
              <a:t>доктор медицинских наук профессор</a:t>
            </a:r>
            <a:br>
              <a:rPr lang="ru-RU" sz="1800" dirty="0">
                <a:solidFill>
                  <a:schemeClr val="tx1"/>
                </a:solidFill>
              </a:rPr>
            </a:br>
            <a:r>
              <a:rPr lang="ru-RU" sz="1800" dirty="0">
                <a:solidFill>
                  <a:schemeClr val="tx1"/>
                </a:solidFill>
              </a:rPr>
              <a:t>полковник медицинской службы</a:t>
            </a:r>
          </a:p>
        </p:txBody>
      </p:sp>
    </p:spTree>
    <p:extLst>
      <p:ext uri="{BB962C8B-B14F-4D97-AF65-F5344CB8AC3E}">
        <p14:creationId xmlns:p14="http://schemas.microsoft.com/office/powerpoint/2010/main" val="24252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936104"/>
          </a:xfrm>
        </p:spPr>
        <p:txBody>
          <a:bodyPr/>
          <a:lstStyle/>
          <a:p>
            <a:r>
              <a:rPr lang="ru-RU" sz="2800" b="1" dirty="0">
                <a:solidFill>
                  <a:schemeClr val="tx1"/>
                </a:solidFill>
              </a:rPr>
              <a:t>Налажено автономное снабжения ВПИГ </a:t>
            </a:r>
            <a:br>
              <a:rPr lang="ru-RU" sz="2800" b="1" dirty="0">
                <a:solidFill>
                  <a:schemeClr val="tx1"/>
                </a:solidFill>
              </a:rPr>
            </a:br>
            <a:r>
              <a:rPr lang="ru-RU" sz="2800" b="1" dirty="0">
                <a:solidFill>
                  <a:schemeClr val="tx1"/>
                </a:solidFill>
              </a:rPr>
              <a:t>водой и электричеством</a:t>
            </a:r>
          </a:p>
        </p:txBody>
      </p:sp>
      <p:pic>
        <p:nvPicPr>
          <p:cNvPr id="5" name="Объект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9552" y="2276872"/>
            <a:ext cx="4127441" cy="3095581"/>
          </a:xfrm>
          <a:prstGeom prst="rect">
            <a:avLst/>
          </a:prstGeom>
        </p:spPr>
      </p:pic>
      <p:pic>
        <p:nvPicPr>
          <p:cNvPr id="6" name="Объект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27894" y="2312875"/>
            <a:ext cx="4031431" cy="3023573"/>
          </a:xfrm>
          <a:prstGeom prst="rect">
            <a:avLst/>
          </a:prstGeom>
        </p:spPr>
      </p:pic>
    </p:spTree>
    <p:extLst>
      <p:ext uri="{BB962C8B-B14F-4D97-AF65-F5344CB8AC3E}">
        <p14:creationId xmlns:p14="http://schemas.microsoft.com/office/powerpoint/2010/main" val="20030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940966"/>
          </a:xfrm>
        </p:spPr>
        <p:txBody>
          <a:bodyPr/>
          <a:lstStyle/>
          <a:p>
            <a:r>
              <a:rPr lang="ru-RU" sz="2800" b="1" dirty="0">
                <a:solidFill>
                  <a:schemeClr val="tx1"/>
                </a:solidFill>
              </a:rPr>
              <a:t>Передача символического ключа от ВПИГ</a:t>
            </a:r>
            <a:br>
              <a:rPr lang="ru-RU" sz="2800" b="1" dirty="0">
                <a:solidFill>
                  <a:schemeClr val="tx1"/>
                </a:solidFill>
              </a:rPr>
            </a:br>
            <a:r>
              <a:rPr lang="ru-RU" sz="2800" i="1" dirty="0">
                <a:solidFill>
                  <a:schemeClr val="tx1"/>
                </a:solidFill>
              </a:rPr>
              <a:t>(19 декабря 2014 г.)</a:t>
            </a:r>
          </a:p>
        </p:txBody>
      </p:sp>
      <p:pic>
        <p:nvPicPr>
          <p:cNvPr id="12" name="Объект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1707" y="1409503"/>
            <a:ext cx="3888432" cy="2916324"/>
          </a:xfrm>
          <a:prstGeom prst="rect">
            <a:avLst/>
          </a:prstGeom>
        </p:spPr>
      </p:pic>
      <p:pic>
        <p:nvPicPr>
          <p:cNvPr id="13" name="Объект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33123" y="1409503"/>
            <a:ext cx="2746865" cy="4457847"/>
          </a:xfrm>
          <a:prstGeom prst="rect">
            <a:avLst/>
          </a:prstGeom>
        </p:spPr>
      </p:pic>
      <p:pic>
        <p:nvPicPr>
          <p:cNvPr id="14" name="Объект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22327" y="4433839"/>
            <a:ext cx="1911348" cy="1433511"/>
          </a:xfrm>
          <a:prstGeom prst="rect">
            <a:avLst/>
          </a:prstGeom>
        </p:spPr>
      </p:pic>
      <p:pic>
        <p:nvPicPr>
          <p:cNvPr id="15" name="Объект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1707" y="4443079"/>
            <a:ext cx="1911348" cy="1433511"/>
          </a:xfrm>
          <a:prstGeom prst="rect">
            <a:avLst/>
          </a:prstGeom>
        </p:spPr>
      </p:pic>
      <p:pic>
        <p:nvPicPr>
          <p:cNvPr id="16" name="Picture 2"/>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7524475" y="1409503"/>
            <a:ext cx="1584646" cy="118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524152" y="2899461"/>
            <a:ext cx="1584324" cy="118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8" cstate="screen">
            <a:extLst>
              <a:ext uri="{28A0092B-C50C-407E-A947-70E740481C1C}">
                <a14:useLocalDpi xmlns:a14="http://schemas.microsoft.com/office/drawing/2010/main" val="0"/>
              </a:ext>
            </a:extLst>
          </a:blip>
          <a:stretch>
            <a:fillRect/>
          </a:stretch>
        </p:blipFill>
        <p:spPr bwMode="auto">
          <a:xfrm>
            <a:off x="7524152" y="4678536"/>
            <a:ext cx="1584647" cy="118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46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008112"/>
          </a:xfrm>
        </p:spPr>
        <p:txBody>
          <a:bodyPr/>
          <a:lstStyle/>
          <a:p>
            <a:r>
              <a:rPr lang="ru-RU" sz="2800" b="1" dirty="0">
                <a:solidFill>
                  <a:schemeClr val="tx1"/>
                </a:solidFill>
              </a:rPr>
              <a:t>Демонстрация развернутого ВПИГ министрам </a:t>
            </a:r>
            <a:br>
              <a:rPr lang="ru-RU" sz="2800" b="1" dirty="0">
                <a:solidFill>
                  <a:schemeClr val="tx1"/>
                </a:solidFill>
              </a:rPr>
            </a:br>
            <a:r>
              <a:rPr lang="ru-RU" sz="2800" b="1" dirty="0">
                <a:solidFill>
                  <a:schemeClr val="tx1"/>
                </a:solidFill>
              </a:rPr>
              <a:t>Гвинейского правительства </a:t>
            </a:r>
            <a:r>
              <a:rPr lang="ru-RU" sz="2800" dirty="0">
                <a:solidFill>
                  <a:schemeClr val="tx1"/>
                </a:solidFill>
              </a:rPr>
              <a:t>(19 декабря 2014 г.)</a:t>
            </a:r>
          </a:p>
        </p:txBody>
      </p:sp>
      <p:pic>
        <p:nvPicPr>
          <p:cNvPr id="12" name="Объект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1707" y="1409503"/>
            <a:ext cx="3888432" cy="2916324"/>
          </a:xfrm>
          <a:prstGeom prst="rect">
            <a:avLst/>
          </a:prstGeom>
        </p:spPr>
      </p:pic>
      <p:pic>
        <p:nvPicPr>
          <p:cNvPr id="15" name="Объект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8491" y="4697234"/>
            <a:ext cx="2293461" cy="1720096"/>
          </a:xfrm>
          <a:prstGeom prst="rect">
            <a:avLst/>
          </a:prstGeom>
        </p:spPr>
      </p:pic>
      <p:pic>
        <p:nvPicPr>
          <p:cNvPr id="1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6322925" y="4648900"/>
            <a:ext cx="2357909" cy="176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4792401" y="1409503"/>
            <a:ext cx="3888433" cy="291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3445556" y="4664953"/>
            <a:ext cx="2336501" cy="17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AutoShape 2" descr="https://mail.rambler.ru/m/folder/INBOX/22363.2/raw/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srgbClr val="000000"/>
              </a:solidFill>
            </a:endParaRPr>
          </a:p>
        </p:txBody>
      </p:sp>
    </p:spTree>
    <p:extLst>
      <p:ext uri="{BB962C8B-B14F-4D97-AF65-F5344CB8AC3E}">
        <p14:creationId xmlns:p14="http://schemas.microsoft.com/office/powerpoint/2010/main" val="13271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636"/>
            <a:ext cx="8229600" cy="634082"/>
          </a:xfrm>
          <a:effectLst/>
        </p:spPr>
        <p:txBody>
          <a:bodyPr/>
          <a:lstStyle/>
          <a:p>
            <a:pPr eaLnBrk="0" hangingPunct="0"/>
            <a:r>
              <a:rPr lang="ru-RU" sz="2800" b="1" dirty="0">
                <a:solidFill>
                  <a:schemeClr val="tx1"/>
                </a:solidFill>
                <a:latin typeface="Arial" pitchFamily="34" charset="0"/>
                <a:cs typeface="Arial" pitchFamily="34" charset="0"/>
              </a:rPr>
              <a:t>31 марта - 7 апреля 2015 г.</a:t>
            </a:r>
          </a:p>
        </p:txBody>
      </p:sp>
      <p:pic>
        <p:nvPicPr>
          <p:cNvPr id="9" name="Рисунок 8"/>
          <p:cNvPicPr/>
          <p:nvPr/>
        </p:nvPicPr>
        <p:blipFill>
          <a:blip r:embed="rId3" cstate="email">
            <a:extLst>
              <a:ext uri="{28A0092B-C50C-407E-A947-70E740481C1C}">
                <a14:useLocalDpi xmlns:a14="http://schemas.microsoft.com/office/drawing/2010/main"/>
              </a:ext>
            </a:extLst>
          </a:blip>
          <a:stretch>
            <a:fillRect/>
          </a:stretch>
        </p:blipFill>
        <p:spPr>
          <a:xfrm>
            <a:off x="611560" y="3685862"/>
            <a:ext cx="3852428" cy="2669530"/>
          </a:xfrm>
          <a:prstGeom prst="rect">
            <a:avLst/>
          </a:prstGeom>
        </p:spPr>
      </p:pic>
      <p:pic>
        <p:nvPicPr>
          <p:cNvPr id="10" name="Рисунок 9"/>
          <p:cNvPicPr/>
          <p:nvPr/>
        </p:nvPicPr>
        <p:blipFill>
          <a:blip r:embed="rId4" cstate="email">
            <a:extLst>
              <a:ext uri="{28A0092B-C50C-407E-A947-70E740481C1C}">
                <a14:useLocalDpi xmlns:a14="http://schemas.microsoft.com/office/drawing/2010/main"/>
              </a:ext>
            </a:extLst>
          </a:blip>
          <a:stretch>
            <a:fillRect/>
          </a:stretch>
        </p:blipFill>
        <p:spPr>
          <a:xfrm>
            <a:off x="4834372" y="3685862"/>
            <a:ext cx="3852428" cy="2669530"/>
          </a:xfrm>
          <a:prstGeom prst="rect">
            <a:avLst/>
          </a:prstGeom>
        </p:spPr>
      </p:pic>
      <p:sp>
        <p:nvSpPr>
          <p:cNvPr id="3" name="Прямоугольник 2"/>
          <p:cNvSpPr/>
          <p:nvPr/>
        </p:nvSpPr>
        <p:spPr>
          <a:xfrm>
            <a:off x="606268" y="6366810"/>
            <a:ext cx="8080532" cy="338554"/>
          </a:xfrm>
          <a:prstGeom prst="rect">
            <a:avLst/>
          </a:prstGeom>
        </p:spPr>
        <p:txBody>
          <a:bodyPr wrap="square">
            <a:spAutoFit/>
          </a:bodyPr>
          <a:lstStyle/>
          <a:p>
            <a:r>
              <a:rPr lang="ru-RU" sz="1600" dirty="0">
                <a:latin typeface="Times New Roman" panose="02020603050405020304" pitchFamily="18" charset="0"/>
                <a:ea typeface="Calibri" panose="020F0502020204030204" pitchFamily="34" charset="0"/>
                <a:cs typeface="Arial" panose="020B0604020202020204" pitchFamily="34" charset="0"/>
              </a:rPr>
              <a:t>Российский военно-полевой инфекционный госпиталь (г. </a:t>
            </a:r>
            <a:r>
              <a:rPr lang="ru-RU" sz="1600" dirty="0" err="1">
                <a:latin typeface="Times New Roman" panose="02020603050405020304" pitchFamily="18" charset="0"/>
                <a:ea typeface="Calibri" panose="020F0502020204030204" pitchFamily="34" charset="0"/>
                <a:cs typeface="Arial" panose="020B0604020202020204" pitchFamily="34" charset="0"/>
              </a:rPr>
              <a:t>Киндия</a:t>
            </a:r>
            <a:r>
              <a:rPr lang="ru-RU" sz="1600" dirty="0">
                <a:latin typeface="Times New Roman" panose="02020603050405020304" pitchFamily="18" charset="0"/>
                <a:ea typeface="Calibri" panose="020F0502020204030204" pitchFamily="34" charset="0"/>
                <a:cs typeface="Arial" panose="020B0604020202020204" pitchFamily="34" charset="0"/>
              </a:rPr>
              <a:t>, Республика Гвинея).</a:t>
            </a:r>
            <a:endParaRPr lang="ru-RU" sz="1600" dirty="0"/>
          </a:p>
        </p:txBody>
      </p:sp>
      <p:sp>
        <p:nvSpPr>
          <p:cNvPr id="4" name="Прямоугольник 3"/>
          <p:cNvSpPr/>
          <p:nvPr/>
        </p:nvSpPr>
        <p:spPr>
          <a:xfrm>
            <a:off x="457200" y="908720"/>
            <a:ext cx="8507288" cy="1169551"/>
          </a:xfrm>
          <a:prstGeom prst="rect">
            <a:avLst/>
          </a:prstGeom>
        </p:spPr>
        <p:txBody>
          <a:bodyPr wrap="square">
            <a:spAutoFit/>
          </a:bodyPr>
          <a:lstStyle/>
          <a:p>
            <a:r>
              <a:rPr lang="ru-RU" sz="1400" b="1" dirty="0"/>
              <a:t>На третьем этапе</a:t>
            </a:r>
            <a:r>
              <a:rPr lang="ru-RU" sz="1400" dirty="0"/>
              <a:t>, в соответствии с решением начальника Генерального штаба </a:t>
            </a:r>
            <a:r>
              <a:rPr lang="ru-RU" sz="1400" dirty="0" err="1"/>
              <a:t>Вооруженных</a:t>
            </a:r>
            <a:r>
              <a:rPr lang="ru-RU" sz="1400" dirty="0"/>
              <a:t> Сил Российской Федерации – первого заместителя Министра обороны Российской Федерации от 12.03.2015 г. в Гвинейскую Республику (г. </a:t>
            </a:r>
            <a:r>
              <a:rPr lang="ru-RU" sz="1400" dirty="0" err="1"/>
              <a:t>Киндия</a:t>
            </a:r>
            <a:r>
              <a:rPr lang="ru-RU" sz="1400" dirty="0"/>
              <a:t>) направлена группа офицеров Главного военно-медицинского управления, Военно-медицинской академии им. С.М. Кирова и Центрального военного округа (4 человека)</a:t>
            </a:r>
          </a:p>
        </p:txBody>
      </p:sp>
      <p:sp>
        <p:nvSpPr>
          <p:cNvPr id="5" name="Прямоугольник 4"/>
          <p:cNvSpPr/>
          <p:nvPr/>
        </p:nvSpPr>
        <p:spPr>
          <a:xfrm>
            <a:off x="468676" y="2362423"/>
            <a:ext cx="8315792" cy="830997"/>
          </a:xfrm>
          <a:prstGeom prst="rect">
            <a:avLst/>
          </a:prstGeom>
        </p:spPr>
        <p:txBody>
          <a:bodyPr wrap="square">
            <a:spAutoFit/>
          </a:bodyPr>
          <a:lstStyle/>
          <a:p>
            <a:r>
              <a:rPr lang="ru-RU" sz="1600" dirty="0"/>
              <a:t>Цель: оказание практической и методической помощи в эксплуатации переданного гвинейской стороне для борьбы с лихорадкой </a:t>
            </a:r>
            <a:r>
              <a:rPr lang="ru-RU" sz="1600" dirty="0" err="1"/>
              <a:t>Эбола</a:t>
            </a:r>
            <a:r>
              <a:rPr lang="ru-RU" sz="1600" dirty="0"/>
              <a:t> военно-полевого инфекционного госпиталя, а также обучения персонала.</a:t>
            </a:r>
          </a:p>
        </p:txBody>
      </p:sp>
    </p:spTree>
    <p:extLst>
      <p:ext uri="{BB962C8B-B14F-4D97-AF65-F5344CB8AC3E}">
        <p14:creationId xmlns:p14="http://schemas.microsoft.com/office/powerpoint/2010/main" val="384516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7230" y="512676"/>
            <a:ext cx="7681308" cy="1200329"/>
          </a:xfrm>
          <a:prstGeom prst="rect">
            <a:avLst/>
          </a:prstGeom>
        </p:spPr>
        <p:txBody>
          <a:bodyPr wrap="square">
            <a:spAutoFit/>
          </a:bodyPr>
          <a:lstStyle/>
          <a:p>
            <a:pPr algn="ctr"/>
            <a:r>
              <a:rPr lang="ru-RU" sz="2400" b="1" dirty="0"/>
              <a:t>В ходе командировки, персонал, выделенный гвинейской стороной для обучения (35 человек), был разделён на две группы</a:t>
            </a:r>
          </a:p>
        </p:txBody>
      </p:sp>
      <p:sp>
        <p:nvSpPr>
          <p:cNvPr id="4" name="Прямоугольник 3"/>
          <p:cNvSpPr/>
          <p:nvPr/>
        </p:nvSpPr>
        <p:spPr>
          <a:xfrm>
            <a:off x="755576" y="2225363"/>
            <a:ext cx="3456384" cy="923330"/>
          </a:xfrm>
          <a:prstGeom prst="rect">
            <a:avLst/>
          </a:prstGeom>
          <a:solidFill>
            <a:srgbClr val="92D050"/>
          </a:solidFill>
          <a:ln>
            <a:solidFill>
              <a:srgbClr val="FFC000"/>
            </a:solidFill>
          </a:ln>
        </p:spPr>
        <p:txBody>
          <a:bodyPr wrap="square">
            <a:spAutoFit/>
          </a:bodyPr>
          <a:lstStyle/>
          <a:p>
            <a:pPr algn="ctr"/>
            <a:r>
              <a:rPr lang="ru-RU" dirty="0"/>
              <a:t>Медицинский персонал (врачи, лаборанты, фармацевты, 23 человека) </a:t>
            </a:r>
          </a:p>
        </p:txBody>
      </p:sp>
      <p:sp>
        <p:nvSpPr>
          <p:cNvPr id="5" name="Прямоугольник 4"/>
          <p:cNvSpPr/>
          <p:nvPr/>
        </p:nvSpPr>
        <p:spPr>
          <a:xfrm>
            <a:off x="767230" y="4082982"/>
            <a:ext cx="3444730" cy="923330"/>
          </a:xfrm>
          <a:prstGeom prst="rect">
            <a:avLst/>
          </a:prstGeom>
          <a:solidFill>
            <a:schemeClr val="accent5">
              <a:lumMod val="90000"/>
            </a:schemeClr>
          </a:solidFill>
        </p:spPr>
        <p:txBody>
          <a:bodyPr wrap="square">
            <a:spAutoFit/>
          </a:bodyPr>
          <a:lstStyle/>
          <a:p>
            <a:r>
              <a:rPr lang="ru-RU" dirty="0"/>
              <a:t>1-я половина дня – </a:t>
            </a:r>
          </a:p>
          <a:p>
            <a:r>
              <a:rPr lang="ru-RU" dirty="0"/>
              <a:t>лекции и теоретические занятия</a:t>
            </a:r>
          </a:p>
        </p:txBody>
      </p:sp>
      <p:sp>
        <p:nvSpPr>
          <p:cNvPr id="9" name="Прямоугольник 8"/>
          <p:cNvSpPr/>
          <p:nvPr/>
        </p:nvSpPr>
        <p:spPr>
          <a:xfrm>
            <a:off x="5063271" y="2271923"/>
            <a:ext cx="3373613" cy="923330"/>
          </a:xfrm>
          <a:prstGeom prst="rect">
            <a:avLst/>
          </a:prstGeom>
          <a:solidFill>
            <a:srgbClr val="FFC000"/>
          </a:solidFill>
          <a:ln>
            <a:solidFill>
              <a:srgbClr val="FFC000"/>
            </a:solidFill>
          </a:ln>
        </p:spPr>
        <p:txBody>
          <a:bodyPr wrap="square">
            <a:spAutoFit/>
          </a:bodyPr>
          <a:lstStyle/>
          <a:p>
            <a:pPr algn="ctr"/>
            <a:r>
              <a:rPr lang="ru-RU" dirty="0"/>
              <a:t>Группа технического и тылового обеспечения </a:t>
            </a:r>
          </a:p>
          <a:p>
            <a:pPr algn="ctr"/>
            <a:r>
              <a:rPr lang="ru-RU" dirty="0"/>
              <a:t>(12 человек) </a:t>
            </a:r>
          </a:p>
        </p:txBody>
      </p:sp>
      <p:sp>
        <p:nvSpPr>
          <p:cNvPr id="10" name="Прямоугольник 9"/>
          <p:cNvSpPr/>
          <p:nvPr/>
        </p:nvSpPr>
        <p:spPr>
          <a:xfrm>
            <a:off x="767230" y="3613869"/>
            <a:ext cx="7669654" cy="369332"/>
          </a:xfrm>
          <a:prstGeom prst="rect">
            <a:avLst/>
          </a:prstGeom>
        </p:spPr>
        <p:txBody>
          <a:bodyPr wrap="square">
            <a:spAutoFit/>
          </a:bodyPr>
          <a:lstStyle/>
          <a:p>
            <a:pPr algn="ctr"/>
            <a:r>
              <a:rPr lang="ru-RU" dirty="0"/>
              <a:t>Обучение проводилось ежедневно в два этапа </a:t>
            </a:r>
          </a:p>
        </p:txBody>
      </p:sp>
      <p:sp>
        <p:nvSpPr>
          <p:cNvPr id="11" name="Прямоугольник 10"/>
          <p:cNvSpPr/>
          <p:nvPr/>
        </p:nvSpPr>
        <p:spPr>
          <a:xfrm>
            <a:off x="5052884" y="4071418"/>
            <a:ext cx="3384000" cy="923330"/>
          </a:xfrm>
          <a:prstGeom prst="rect">
            <a:avLst/>
          </a:prstGeom>
          <a:solidFill>
            <a:schemeClr val="accent6">
              <a:lumMod val="20000"/>
              <a:lumOff val="80000"/>
            </a:schemeClr>
          </a:solidFill>
        </p:spPr>
        <p:txBody>
          <a:bodyPr>
            <a:spAutoFit/>
          </a:bodyPr>
          <a:lstStyle/>
          <a:p>
            <a:r>
              <a:rPr lang="ru-RU" dirty="0"/>
              <a:t>2-я половина дня – </a:t>
            </a:r>
          </a:p>
          <a:p>
            <a:r>
              <a:rPr lang="ru-RU" dirty="0"/>
              <a:t>практические занятия в госпитале</a:t>
            </a:r>
          </a:p>
        </p:txBody>
      </p:sp>
      <p:sp>
        <p:nvSpPr>
          <p:cNvPr id="12" name="Прямоугольник 11"/>
          <p:cNvSpPr/>
          <p:nvPr/>
        </p:nvSpPr>
        <p:spPr>
          <a:xfrm>
            <a:off x="767230" y="5538959"/>
            <a:ext cx="7681308" cy="646331"/>
          </a:xfrm>
          <a:prstGeom prst="rect">
            <a:avLst/>
          </a:prstGeom>
        </p:spPr>
        <p:txBody>
          <a:bodyPr wrap="square">
            <a:spAutoFit/>
          </a:bodyPr>
          <a:lstStyle/>
          <a:p>
            <a:r>
              <a:rPr lang="ru-RU" dirty="0"/>
              <a:t>В конце дня подводились итоги и корректировался </a:t>
            </a:r>
          </a:p>
          <a:p>
            <a:r>
              <a:rPr lang="ru-RU" dirty="0"/>
              <a:t>(при необходимости) план работы на следующий учебный день</a:t>
            </a:r>
          </a:p>
        </p:txBody>
      </p:sp>
    </p:spTree>
    <p:extLst>
      <p:ext uri="{BB962C8B-B14F-4D97-AF65-F5344CB8AC3E}">
        <p14:creationId xmlns:p14="http://schemas.microsoft.com/office/powerpoint/2010/main" val="309594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1488" y="188640"/>
            <a:ext cx="7506299" cy="830997"/>
          </a:xfrm>
          <a:prstGeom prst="rect">
            <a:avLst/>
          </a:prstGeom>
          <a:solidFill>
            <a:srgbClr val="92D050"/>
          </a:solidFill>
          <a:ln>
            <a:solidFill>
              <a:srgbClr val="FFC000"/>
            </a:solidFill>
          </a:ln>
        </p:spPr>
        <p:txBody>
          <a:bodyPr wrap="square">
            <a:spAutoFit/>
          </a:bodyPr>
          <a:lstStyle/>
          <a:p>
            <a:pPr algn="ctr"/>
            <a:r>
              <a:rPr lang="ru-RU" sz="2400" b="1" dirty="0"/>
              <a:t>Медицинский персонал </a:t>
            </a:r>
          </a:p>
          <a:p>
            <a:pPr algn="ctr"/>
            <a:r>
              <a:rPr lang="ru-RU" sz="2400" b="1" dirty="0"/>
              <a:t>(врачи, лаборанты, фармацевты, 23 человека) </a:t>
            </a:r>
          </a:p>
        </p:txBody>
      </p:sp>
      <p:sp>
        <p:nvSpPr>
          <p:cNvPr id="10" name="Прямоугольник 9"/>
          <p:cNvSpPr/>
          <p:nvPr/>
        </p:nvSpPr>
        <p:spPr>
          <a:xfrm>
            <a:off x="781488" y="1088740"/>
            <a:ext cx="2710643" cy="1908215"/>
          </a:xfrm>
          <a:prstGeom prst="rect">
            <a:avLst/>
          </a:prstGeom>
        </p:spPr>
        <p:txBody>
          <a:bodyPr wrap="square">
            <a:spAutoFit/>
          </a:bodyPr>
          <a:lstStyle/>
          <a:p>
            <a:pPr>
              <a:spcBef>
                <a:spcPts val="0"/>
              </a:spcBef>
              <a:spcAft>
                <a:spcPts val="1200"/>
              </a:spcAft>
            </a:pPr>
            <a:r>
              <a:rPr lang="ru-RU" b="1" dirty="0"/>
              <a:t>Лекции:</a:t>
            </a:r>
          </a:p>
          <a:p>
            <a:pPr marL="285750" indent="-285750">
              <a:buFont typeface="Arial" panose="020B0604020202020204" pitchFamily="34" charset="0"/>
              <a:buChar char="•"/>
            </a:pPr>
            <a:r>
              <a:rPr lang="ru-RU" dirty="0"/>
              <a:t>Лихорадка </a:t>
            </a:r>
            <a:r>
              <a:rPr lang="ru-RU" dirty="0" err="1"/>
              <a:t>Эбола</a:t>
            </a:r>
            <a:endParaRPr lang="ru-RU" dirty="0"/>
          </a:p>
          <a:p>
            <a:pPr marL="285750" indent="-285750">
              <a:buFont typeface="Arial" panose="020B0604020202020204" pitchFamily="34" charset="0"/>
              <a:buChar char="•"/>
            </a:pPr>
            <a:r>
              <a:rPr lang="ru-RU" dirty="0"/>
              <a:t>Малярия</a:t>
            </a:r>
          </a:p>
          <a:p>
            <a:pPr marL="285750" indent="-285750">
              <a:buFont typeface="Arial" panose="020B0604020202020204" pitchFamily="34" charset="0"/>
              <a:buChar char="•"/>
            </a:pPr>
            <a:r>
              <a:rPr lang="ru-RU" dirty="0"/>
              <a:t>Холера</a:t>
            </a:r>
          </a:p>
          <a:p>
            <a:pPr marL="285750" indent="-285750">
              <a:buFont typeface="Arial" panose="020B0604020202020204" pitchFamily="34" charset="0"/>
              <a:buChar char="•"/>
            </a:pPr>
            <a:r>
              <a:rPr lang="ru-RU" dirty="0"/>
              <a:t>Менингиты</a:t>
            </a:r>
          </a:p>
          <a:p>
            <a:pPr marL="285750" indent="-285750">
              <a:buFont typeface="Arial" panose="020B0604020202020204" pitchFamily="34" charset="0"/>
              <a:buChar char="•"/>
            </a:pPr>
            <a:r>
              <a:rPr lang="ru-RU" dirty="0"/>
              <a:t>Ветряная оспа и др.</a:t>
            </a:r>
          </a:p>
        </p:txBody>
      </p:sp>
      <p:sp>
        <p:nvSpPr>
          <p:cNvPr id="14" name="Прямоугольник 13"/>
          <p:cNvSpPr/>
          <p:nvPr/>
        </p:nvSpPr>
        <p:spPr>
          <a:xfrm>
            <a:off x="3607268" y="1073074"/>
            <a:ext cx="4680519" cy="1908215"/>
          </a:xfrm>
          <a:prstGeom prst="rect">
            <a:avLst/>
          </a:prstGeom>
        </p:spPr>
        <p:txBody>
          <a:bodyPr wrap="square">
            <a:spAutoFit/>
          </a:bodyPr>
          <a:lstStyle/>
          <a:p>
            <a:pPr>
              <a:spcAft>
                <a:spcPts val="1200"/>
              </a:spcAft>
            </a:pPr>
            <a:r>
              <a:rPr lang="ru-RU" b="1" dirty="0"/>
              <a:t>Практические занятия:</a:t>
            </a:r>
          </a:p>
          <a:p>
            <a:pPr marL="285750" indent="-285750">
              <a:buFont typeface="Arial" panose="020B0604020202020204" pitchFamily="34" charset="0"/>
              <a:buChar char="•"/>
            </a:pPr>
            <a:r>
              <a:rPr lang="ru-RU" dirty="0"/>
              <a:t>По организации работы</a:t>
            </a:r>
          </a:p>
          <a:p>
            <a:pPr marL="285750" indent="-285750">
              <a:buFont typeface="Arial" panose="020B0604020202020204" pitchFamily="34" charset="0"/>
              <a:buChar char="•"/>
            </a:pPr>
            <a:r>
              <a:rPr lang="ru-RU" dirty="0"/>
              <a:t>По соблюдению требований СПЭР при эксплуатации отделений госпиталя</a:t>
            </a:r>
          </a:p>
          <a:p>
            <a:pPr marL="285750" indent="-285750">
              <a:buFont typeface="Arial" panose="020B0604020202020204" pitchFamily="34" charset="0"/>
              <a:buChar char="•"/>
            </a:pPr>
            <a:r>
              <a:rPr lang="ru-RU" dirty="0"/>
              <a:t>По использованию комплектов и наборов оборудования</a:t>
            </a:r>
          </a:p>
        </p:txBody>
      </p:sp>
      <p:pic>
        <p:nvPicPr>
          <p:cNvPr id="7"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01" y="2996955"/>
            <a:ext cx="4215771" cy="280590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531" y="3009868"/>
            <a:ext cx="4160478" cy="276443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06426" y="5823466"/>
            <a:ext cx="4218105" cy="677108"/>
          </a:xfrm>
          <a:prstGeom prst="rect">
            <a:avLst/>
          </a:prstGeom>
        </p:spPr>
        <p:txBody>
          <a:bodyPr wrap="square">
            <a:spAutoFit/>
          </a:bodyPr>
          <a:lstStyle/>
          <a:p>
            <a:pPr algn="ctr">
              <a:spcAft>
                <a:spcPts val="0"/>
              </a:spcAft>
            </a:pPr>
            <a:r>
              <a:rPr lang="ru-RU" dirty="0"/>
              <a:t>Лекция по менингококковой инфекции</a:t>
            </a:r>
            <a:endParaRPr lang="ru-RU" sz="2000" dirty="0">
              <a:latin typeface="Times New Roman" panose="02020603050405020304" pitchFamily="18" charset="0"/>
              <a:ea typeface="Calibri" panose="020F0502020204030204" pitchFamily="34" charset="0"/>
              <a:cs typeface="Arial" panose="020B0604020202020204" pitchFamily="34" charset="0"/>
            </a:endParaRPr>
          </a:p>
        </p:txBody>
      </p:sp>
      <p:sp>
        <p:nvSpPr>
          <p:cNvPr id="11" name="Прямоугольник 10"/>
          <p:cNvSpPr/>
          <p:nvPr/>
        </p:nvSpPr>
        <p:spPr>
          <a:xfrm>
            <a:off x="4624531" y="5823466"/>
            <a:ext cx="4375961" cy="646331"/>
          </a:xfrm>
          <a:prstGeom prst="rect">
            <a:avLst/>
          </a:prstGeom>
        </p:spPr>
        <p:txBody>
          <a:bodyPr wrap="square">
            <a:spAutoFit/>
          </a:bodyPr>
          <a:lstStyle/>
          <a:p>
            <a:pPr algn="ctr"/>
            <a:r>
              <a:rPr lang="ru-RU" dirty="0"/>
              <a:t>Теоретическое занятия по организации работы госпиталя в условиях СПЭР</a:t>
            </a:r>
          </a:p>
        </p:txBody>
      </p:sp>
    </p:spTree>
    <p:extLst>
      <p:ext uri="{BB962C8B-B14F-4D97-AF65-F5344CB8AC3E}">
        <p14:creationId xmlns:p14="http://schemas.microsoft.com/office/powerpoint/2010/main" val="73449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6121" y="512676"/>
            <a:ext cx="7506299" cy="830997"/>
          </a:xfrm>
          <a:prstGeom prst="rect">
            <a:avLst/>
          </a:prstGeom>
          <a:solidFill>
            <a:srgbClr val="92D050"/>
          </a:solidFill>
          <a:ln>
            <a:solidFill>
              <a:srgbClr val="FFC000"/>
            </a:solidFill>
          </a:ln>
        </p:spPr>
        <p:txBody>
          <a:bodyPr wrap="square">
            <a:spAutoFit/>
          </a:bodyPr>
          <a:lstStyle/>
          <a:p>
            <a:pPr algn="ctr"/>
            <a:r>
              <a:rPr lang="ru-RU" sz="2400" b="1" dirty="0"/>
              <a:t>Группа технического и тылового обеспечения</a:t>
            </a:r>
          </a:p>
          <a:p>
            <a:pPr algn="ctr"/>
            <a:r>
              <a:rPr lang="ru-RU" sz="2400" b="1" dirty="0"/>
              <a:t>(12 человек) </a:t>
            </a:r>
          </a:p>
        </p:txBody>
      </p:sp>
      <p:sp>
        <p:nvSpPr>
          <p:cNvPr id="14" name="Прямоугольник 13"/>
          <p:cNvSpPr/>
          <p:nvPr/>
        </p:nvSpPr>
        <p:spPr>
          <a:xfrm>
            <a:off x="710838" y="1736812"/>
            <a:ext cx="7776864" cy="646331"/>
          </a:xfrm>
          <a:prstGeom prst="rect">
            <a:avLst/>
          </a:prstGeom>
          <a:solidFill>
            <a:schemeClr val="accent6">
              <a:lumMod val="40000"/>
              <a:lumOff val="60000"/>
            </a:schemeClr>
          </a:solidFill>
        </p:spPr>
        <p:txBody>
          <a:bodyPr wrap="square">
            <a:spAutoFit/>
          </a:bodyPr>
          <a:lstStyle/>
          <a:p>
            <a:pPr algn="ctr"/>
            <a:r>
              <a:rPr lang="ru-RU" dirty="0"/>
              <a:t>Практические занятия по безопасной эксплуатации и обслуживанию специальной автомобильной техники (ДДА-66, ММП-2, КП-130 и др.)</a:t>
            </a:r>
          </a:p>
        </p:txBody>
      </p:sp>
      <p:pic>
        <p:nvPicPr>
          <p:cNvPr id="6" name="Рисунок 5"/>
          <p:cNvPicPr/>
          <p:nvPr/>
        </p:nvPicPr>
        <p:blipFill>
          <a:blip r:embed="rId3" cstate="email">
            <a:extLst>
              <a:ext uri="{28A0092B-C50C-407E-A947-70E740481C1C}">
                <a14:useLocalDpi xmlns:a14="http://schemas.microsoft.com/office/drawing/2010/main"/>
              </a:ext>
            </a:extLst>
          </a:blip>
          <a:stretch>
            <a:fillRect/>
          </a:stretch>
        </p:blipFill>
        <p:spPr>
          <a:xfrm>
            <a:off x="710838" y="2852936"/>
            <a:ext cx="5302843" cy="3392996"/>
          </a:xfrm>
          <a:prstGeom prst="rect">
            <a:avLst/>
          </a:prstGeom>
        </p:spPr>
      </p:pic>
      <p:sp>
        <p:nvSpPr>
          <p:cNvPr id="3" name="Прямоугольник 2"/>
          <p:cNvSpPr/>
          <p:nvPr/>
        </p:nvSpPr>
        <p:spPr>
          <a:xfrm>
            <a:off x="6264188" y="3319112"/>
            <a:ext cx="2376264" cy="2585323"/>
          </a:xfrm>
          <a:prstGeom prst="rect">
            <a:avLst/>
          </a:prstGeom>
        </p:spPr>
        <p:txBody>
          <a:bodyPr wrap="square">
            <a:spAutoFit/>
          </a:bodyPr>
          <a:lstStyle/>
          <a:p>
            <a:r>
              <a:rPr lang="ru-RU" dirty="0">
                <a:latin typeface="Calibri" panose="020F0502020204030204" pitchFamily="34" charset="0"/>
                <a:ea typeface="Calibri" panose="020F0502020204030204" pitchFamily="34" charset="0"/>
              </a:rPr>
              <a:t>Обучение специалистов группы технического обеспечения правилам безопасной эксплуатации дезинфекционно-душевого автомобиля.</a:t>
            </a:r>
            <a:endParaRPr lang="ru-RU" dirty="0">
              <a:latin typeface="Calibri" panose="020F0502020204030204" pitchFamily="34" charset="0"/>
            </a:endParaRPr>
          </a:p>
        </p:txBody>
      </p:sp>
    </p:spTree>
    <p:extLst>
      <p:ext uri="{BB962C8B-B14F-4D97-AF65-F5344CB8AC3E}">
        <p14:creationId xmlns:p14="http://schemas.microsoft.com/office/powerpoint/2010/main" val="323487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32664" y="296652"/>
            <a:ext cx="7681308" cy="2871555"/>
          </a:xfrm>
          <a:prstGeom prst="rect">
            <a:avLst/>
          </a:prstGeom>
        </p:spPr>
        <p:txBody>
          <a:bodyPr wrap="square">
            <a:spAutoFit/>
          </a:bodyPr>
          <a:lstStyle/>
          <a:p>
            <a:pPr algn="ctr">
              <a:spcBef>
                <a:spcPct val="30000"/>
              </a:spcBef>
              <a:defRPr/>
            </a:pPr>
            <a:r>
              <a:rPr lang="ru-RU" sz="2400" b="1" dirty="0"/>
              <a:t>На завершающем этапе обучения проводились занятия с имитацией поступления в госпиталь больного, с подозрением на заболевание БВВЭ</a:t>
            </a:r>
          </a:p>
          <a:p>
            <a:pPr algn="ctr">
              <a:spcBef>
                <a:spcPct val="30000"/>
              </a:spcBef>
              <a:defRPr/>
            </a:pPr>
            <a:r>
              <a:rPr lang="ru-RU" sz="2400" b="1" dirty="0"/>
              <a:t> </a:t>
            </a:r>
          </a:p>
          <a:p>
            <a:pPr>
              <a:spcBef>
                <a:spcPct val="30000"/>
              </a:spcBef>
              <a:defRPr/>
            </a:pPr>
            <a:r>
              <a:rPr lang="ru-RU" dirty="0"/>
              <a:t>В ходе занятия, отрабатывались все вопросы: начиная от санитарной обработки больного и медицинского персонала, дезинфекции транспорта, порядка использования защитной одежды, до приготовления пищи и стирки белья.</a:t>
            </a:r>
          </a:p>
        </p:txBody>
      </p:sp>
      <p:pic>
        <p:nvPicPr>
          <p:cNvPr id="13" name="Рисунок 12"/>
          <p:cNvPicPr/>
          <p:nvPr/>
        </p:nvPicPr>
        <p:blipFill>
          <a:blip r:embed="rId3" cstate="email">
            <a:extLst>
              <a:ext uri="{28A0092B-C50C-407E-A947-70E740481C1C}">
                <a14:useLocalDpi xmlns:a14="http://schemas.microsoft.com/office/drawing/2010/main"/>
              </a:ext>
            </a:extLst>
          </a:blip>
          <a:stretch>
            <a:fillRect/>
          </a:stretch>
        </p:blipFill>
        <p:spPr>
          <a:xfrm>
            <a:off x="1187624" y="3501008"/>
            <a:ext cx="3177906" cy="2142502"/>
          </a:xfrm>
          <a:prstGeom prst="rect">
            <a:avLst/>
          </a:prstGeom>
        </p:spPr>
      </p:pic>
      <p:pic>
        <p:nvPicPr>
          <p:cNvPr id="14" name="Рисунок 13"/>
          <p:cNvPicPr/>
          <p:nvPr/>
        </p:nvPicPr>
        <p:blipFill>
          <a:blip r:embed="rId4" cstate="email">
            <a:extLst>
              <a:ext uri="{28A0092B-C50C-407E-A947-70E740481C1C}">
                <a14:useLocalDpi xmlns:a14="http://schemas.microsoft.com/office/drawing/2010/main"/>
              </a:ext>
            </a:extLst>
          </a:blip>
          <a:stretch>
            <a:fillRect/>
          </a:stretch>
        </p:blipFill>
        <p:spPr>
          <a:xfrm>
            <a:off x="4567875" y="3498789"/>
            <a:ext cx="3264590" cy="2201191"/>
          </a:xfrm>
          <a:prstGeom prst="rect">
            <a:avLst/>
          </a:prstGeom>
        </p:spPr>
      </p:pic>
      <p:sp>
        <p:nvSpPr>
          <p:cNvPr id="7" name="Прямоугольник 6"/>
          <p:cNvSpPr/>
          <p:nvPr/>
        </p:nvSpPr>
        <p:spPr>
          <a:xfrm>
            <a:off x="171263" y="5851589"/>
            <a:ext cx="8793225" cy="369332"/>
          </a:xfrm>
          <a:prstGeom prst="rect">
            <a:avLst/>
          </a:prstGeom>
        </p:spPr>
        <p:txBody>
          <a:bodyPr wrap="square">
            <a:spAutoFit/>
          </a:bodyPr>
          <a:lstStyle/>
          <a:p>
            <a:pPr algn="ctr"/>
            <a:r>
              <a:rPr lang="ru-RU" dirty="0"/>
              <a:t>Подведение итогов и вручение сертификатов об окончании курса обучения</a:t>
            </a:r>
          </a:p>
        </p:txBody>
      </p:sp>
    </p:spTree>
    <p:extLst>
      <p:ext uri="{BB962C8B-B14F-4D97-AF65-F5344CB8AC3E}">
        <p14:creationId xmlns:p14="http://schemas.microsoft.com/office/powerpoint/2010/main" val="52398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 y="274638"/>
            <a:ext cx="9052560" cy="1143000"/>
          </a:xfrm>
          <a:effectLst/>
        </p:spPr>
        <p:txBody>
          <a:bodyPr/>
          <a:lstStyle/>
          <a:p>
            <a:pPr eaLnBrk="0" hangingPunct="0"/>
            <a:r>
              <a:rPr lang="ru-RU" sz="2800" b="1" dirty="0">
                <a:solidFill>
                  <a:schemeClr val="tx1"/>
                </a:solidFill>
                <a:latin typeface="Arial" pitchFamily="34" charset="0"/>
                <a:cs typeface="Arial" pitchFamily="34" charset="0"/>
              </a:rPr>
              <a:t>Советско-гвинейский Институт Пастера</a:t>
            </a:r>
            <a:br>
              <a:rPr lang="ru-RU" sz="2800" b="1" dirty="0">
                <a:solidFill>
                  <a:schemeClr val="tx1"/>
                </a:solidFill>
                <a:latin typeface="Arial" pitchFamily="34" charset="0"/>
                <a:cs typeface="Arial" pitchFamily="34" charset="0"/>
              </a:rPr>
            </a:br>
            <a:r>
              <a:rPr lang="ru-RU" sz="2800" b="1" dirty="0">
                <a:solidFill>
                  <a:schemeClr val="tx1"/>
                </a:solidFill>
                <a:latin typeface="Arial" pitchFamily="34" charset="0"/>
                <a:cs typeface="Arial" pitchFamily="34" charset="0"/>
              </a:rPr>
              <a:t>(префектура </a:t>
            </a:r>
            <a:r>
              <a:rPr lang="ru-RU" sz="2800" b="1" dirty="0" err="1">
                <a:solidFill>
                  <a:schemeClr val="tx1"/>
                </a:solidFill>
                <a:latin typeface="Arial" pitchFamily="34" charset="0"/>
                <a:cs typeface="Arial" pitchFamily="34" charset="0"/>
              </a:rPr>
              <a:t>Киндия</a:t>
            </a:r>
            <a:r>
              <a:rPr lang="ru-RU" sz="2800" b="1" dirty="0">
                <a:solidFill>
                  <a:schemeClr val="tx1"/>
                </a:solidFill>
                <a:latin typeface="Arial" pitchFamily="34" charset="0"/>
                <a:cs typeface="Arial" pitchFamily="34" charset="0"/>
              </a:rPr>
              <a:t>)</a:t>
            </a:r>
          </a:p>
        </p:txBody>
      </p:sp>
      <p:sp>
        <p:nvSpPr>
          <p:cNvPr id="3" name="Прямоугольник 2"/>
          <p:cNvSpPr/>
          <p:nvPr/>
        </p:nvSpPr>
        <p:spPr>
          <a:xfrm>
            <a:off x="45720" y="1736812"/>
            <a:ext cx="9052560" cy="4487382"/>
          </a:xfrm>
          <a:prstGeom prst="rect">
            <a:avLst/>
          </a:prstGeom>
        </p:spPr>
        <p:txBody>
          <a:bodyPr wrap="square">
            <a:spAutoFit/>
          </a:bodyPr>
          <a:lstStyle/>
          <a:p>
            <a:pPr marL="285750" indent="-285750">
              <a:spcBef>
                <a:spcPct val="30000"/>
              </a:spcBef>
              <a:buFont typeface="Arial" panose="020B0604020202020204" pitchFamily="34" charset="0"/>
              <a:buChar char="•"/>
              <a:defRPr/>
            </a:pPr>
            <a:r>
              <a:rPr lang="ru-RU" sz="2400" dirty="0"/>
              <a:t>На его территории построен Медицинский центр (диагностики, лечения и профилактики ООИ) – один из наиболее современных медицинских учреждений по борьбе с инфекционными болезнями в Западной Африке.</a:t>
            </a:r>
          </a:p>
          <a:p>
            <a:pPr marL="285750" indent="-285750">
              <a:spcBef>
                <a:spcPct val="30000"/>
              </a:spcBef>
              <a:buFont typeface="Arial" panose="020B0604020202020204" pitchFamily="34" charset="0"/>
              <a:buChar char="•"/>
              <a:defRPr/>
            </a:pPr>
            <a:r>
              <a:rPr lang="ru-RU" sz="2400" dirty="0"/>
              <a:t>Строительство спонсировала "</a:t>
            </a:r>
            <a:r>
              <a:rPr lang="ru-RU" sz="2400" dirty="0" err="1"/>
              <a:t>Русал</a:t>
            </a:r>
            <a:r>
              <a:rPr lang="ru-RU" sz="2400" dirty="0"/>
              <a:t>"- одна из крупнейших добывающих российских компаний, работающих в Гвинее.</a:t>
            </a:r>
          </a:p>
          <a:p>
            <a:pPr marL="285750" indent="-285750">
              <a:spcBef>
                <a:spcPct val="30000"/>
              </a:spcBef>
              <a:buFont typeface="Arial" panose="020B0604020202020204" pitchFamily="34" charset="0"/>
              <a:buChar char="•"/>
              <a:defRPr/>
            </a:pPr>
            <a:r>
              <a:rPr lang="ru-RU" sz="2400" dirty="0"/>
              <a:t>Инвестиции в госпиталь составили 10 миллионов долларов. </a:t>
            </a:r>
          </a:p>
          <a:p>
            <a:pPr marL="285750" indent="-285750">
              <a:spcBef>
                <a:spcPct val="30000"/>
              </a:spcBef>
              <a:buFont typeface="Arial" panose="020B0604020202020204" pitchFamily="34" charset="0"/>
              <a:buChar char="•"/>
              <a:defRPr/>
            </a:pPr>
            <a:r>
              <a:rPr lang="ru-RU" sz="2400" dirty="0"/>
              <a:t>Госпиталь рассчитан на 60 койко-мест, в случае необходимости число коек может быть увеличено в два раза.</a:t>
            </a:r>
          </a:p>
        </p:txBody>
      </p:sp>
    </p:spTree>
    <p:extLst>
      <p:ext uri="{BB962C8B-B14F-4D97-AF65-F5344CB8AC3E}">
        <p14:creationId xmlns:p14="http://schemas.microsoft.com/office/powerpoint/2010/main" val="55147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18158"/>
          </a:xfrm>
          <a:effectLst/>
        </p:spPr>
        <p:txBody>
          <a:bodyPr/>
          <a:lstStyle/>
          <a:p>
            <a:pPr eaLnBrk="0" hangingPunct="0"/>
            <a:r>
              <a:rPr lang="ru-RU" sz="2800" b="1" dirty="0">
                <a:solidFill>
                  <a:schemeClr val="tx1"/>
                </a:solidFill>
                <a:latin typeface="Arial" pitchFamily="34" charset="0"/>
                <a:cs typeface="Arial" pitchFamily="34" charset="0"/>
              </a:rPr>
              <a:t>Взаимодействие со специалистами санитарно-противоэпидемической </a:t>
            </a:r>
            <a:br>
              <a:rPr lang="ru-RU" sz="2800" b="1" dirty="0">
                <a:solidFill>
                  <a:schemeClr val="tx1"/>
                </a:solidFill>
                <a:latin typeface="Arial" pitchFamily="34" charset="0"/>
                <a:cs typeface="Arial" pitchFamily="34" charset="0"/>
              </a:rPr>
            </a:br>
            <a:r>
              <a:rPr lang="ru-RU" sz="2800" b="1" dirty="0">
                <a:solidFill>
                  <a:schemeClr val="tx1"/>
                </a:solidFill>
                <a:latin typeface="Arial" pitchFamily="34" charset="0"/>
                <a:cs typeface="Arial" pitchFamily="34" charset="0"/>
              </a:rPr>
              <a:t>бригады (СПЭБ) </a:t>
            </a:r>
            <a:r>
              <a:rPr lang="ru-RU" sz="2800" b="1" dirty="0" err="1">
                <a:solidFill>
                  <a:schemeClr val="tx1"/>
                </a:solidFill>
                <a:latin typeface="Arial" pitchFamily="34" charset="0"/>
                <a:cs typeface="Arial" pitchFamily="34" charset="0"/>
              </a:rPr>
              <a:t>Роспотребнадзора</a:t>
            </a:r>
            <a:r>
              <a:rPr lang="ru-RU" sz="2800" b="1" dirty="0">
                <a:solidFill>
                  <a:schemeClr val="tx1"/>
                </a:solidFill>
                <a:latin typeface="Arial" pitchFamily="34" charset="0"/>
                <a:cs typeface="Arial" pitchFamily="34" charset="0"/>
              </a:rPr>
              <a:t> </a:t>
            </a:r>
          </a:p>
        </p:txBody>
      </p:sp>
      <p:pic>
        <p:nvPicPr>
          <p:cNvPr id="8" name="Рисунок 7" descr="G:\Новая папка\Организация\Гвинея_2015\ВПИГ_Гвинея\Госпиталь_Русал\WP_20150404_18_28_23_Pro.jpg"/>
          <p:cNvPicPr/>
          <p:nvPr/>
        </p:nvPicPr>
        <p:blipFill>
          <a:blip r:embed="rId3" cstate="print"/>
          <a:srcRect/>
          <a:stretch>
            <a:fillRect/>
          </a:stretch>
        </p:blipFill>
        <p:spPr bwMode="auto">
          <a:xfrm>
            <a:off x="287524" y="2132856"/>
            <a:ext cx="4140460" cy="2592288"/>
          </a:xfrm>
          <a:prstGeom prst="rect">
            <a:avLst/>
          </a:prstGeom>
          <a:noFill/>
          <a:ln w="9525">
            <a:noFill/>
            <a:miter lim="800000"/>
            <a:headEnd/>
            <a:tailEnd/>
          </a:ln>
        </p:spPr>
      </p:pic>
      <p:sp>
        <p:nvSpPr>
          <p:cNvPr id="9" name="Прямоугольник 8"/>
          <p:cNvSpPr/>
          <p:nvPr/>
        </p:nvSpPr>
        <p:spPr>
          <a:xfrm>
            <a:off x="287524" y="4864242"/>
            <a:ext cx="4140460" cy="923330"/>
          </a:xfrm>
          <a:prstGeom prst="rect">
            <a:avLst/>
          </a:prstGeom>
        </p:spPr>
        <p:txBody>
          <a:bodyPr wrap="square">
            <a:spAutoFit/>
          </a:bodyPr>
          <a:lstStyle/>
          <a:p>
            <a:r>
              <a:rPr lang="ru-RU" dirty="0"/>
              <a:t>Центр микробиологических исследований и лечения эпидемиологических заболеваний</a:t>
            </a:r>
          </a:p>
        </p:txBody>
      </p:sp>
      <p:pic>
        <p:nvPicPr>
          <p:cNvPr id="10" name="Рисунок 9" descr="G:\Новая папка\Организация\Гвинея_2015\ВПИГ_Гвинея\Госпиталь_Русал\IMAG0231.jpg"/>
          <p:cNvPicPr/>
          <p:nvPr/>
        </p:nvPicPr>
        <p:blipFill>
          <a:blip r:embed="rId4" cstate="print"/>
          <a:srcRect/>
          <a:stretch>
            <a:fillRect/>
          </a:stretch>
        </p:blipFill>
        <p:spPr bwMode="auto">
          <a:xfrm>
            <a:off x="4693009" y="2139872"/>
            <a:ext cx="4149403" cy="2597235"/>
          </a:xfrm>
          <a:prstGeom prst="rect">
            <a:avLst/>
          </a:prstGeom>
          <a:noFill/>
          <a:ln w="9525">
            <a:noFill/>
            <a:miter lim="800000"/>
            <a:headEnd/>
            <a:tailEnd/>
          </a:ln>
        </p:spPr>
      </p:pic>
      <p:sp>
        <p:nvSpPr>
          <p:cNvPr id="11" name="Прямоугольник 10"/>
          <p:cNvSpPr/>
          <p:nvPr/>
        </p:nvSpPr>
        <p:spPr>
          <a:xfrm>
            <a:off x="4693009" y="4869161"/>
            <a:ext cx="4149403" cy="646331"/>
          </a:xfrm>
          <a:prstGeom prst="rect">
            <a:avLst/>
          </a:prstGeom>
        </p:spPr>
        <p:txBody>
          <a:bodyPr wrap="square">
            <a:spAutoFit/>
          </a:bodyPr>
          <a:lstStyle/>
          <a:p>
            <a:r>
              <a:rPr lang="ru-RU" dirty="0"/>
              <a:t>Диагностическая лаборатория </a:t>
            </a:r>
            <a:r>
              <a:rPr lang="ru-RU" dirty="0" err="1"/>
              <a:t>Роспотребнадзора</a:t>
            </a:r>
            <a:endParaRPr lang="ru-RU" dirty="0"/>
          </a:p>
        </p:txBody>
      </p:sp>
    </p:spTree>
    <p:extLst>
      <p:ext uri="{BB962C8B-B14F-4D97-AF65-F5344CB8AC3E}">
        <p14:creationId xmlns:p14="http://schemas.microsoft.com/office/powerpoint/2010/main" val="203501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0" y="0"/>
            <a:ext cx="9144000" cy="6858000"/>
          </a:xfrm>
        </p:spPr>
        <p:txBody>
          <a:bodyPr/>
          <a:lstStyle/>
          <a:p>
            <a:pPr marL="0" indent="0" algn="ctr" eaLnBrk="1" hangingPunct="1">
              <a:spcBef>
                <a:spcPct val="0"/>
              </a:spcBef>
              <a:buFontTx/>
              <a:buNone/>
            </a:pPr>
            <a:r>
              <a:rPr lang="ru-RU" altLang="ru-RU" sz="1700" b="1" dirty="0">
                <a:solidFill>
                  <a:srgbClr val="C00000"/>
                </a:solidFill>
                <a:latin typeface="Arial" pitchFamily="34" charset="0"/>
                <a:cs typeface="Arial" pitchFamily="34" charset="0"/>
              </a:rPr>
              <a:t>Военно-полевой инфекционный госпиталь (ВПИГ) предназначен для оказания специализированной медицинской помощи и лечения инфекционных, туберкулезных больных, и пораженных биологическим оружием</a:t>
            </a:r>
            <a:endParaRPr lang="ru-RU" altLang="ru-RU" sz="1600" b="1" dirty="0">
              <a:solidFill>
                <a:schemeClr val="tx1"/>
              </a:solidFill>
              <a:latin typeface="Arial" pitchFamily="34" charset="0"/>
              <a:cs typeface="Arial" pitchFamily="34" charset="0"/>
            </a:endParaRPr>
          </a:p>
          <a:p>
            <a:pPr marL="0" indent="0" eaLnBrk="1" hangingPunct="1">
              <a:spcBef>
                <a:spcPct val="0"/>
              </a:spcBef>
              <a:buFontTx/>
              <a:buNone/>
            </a:pPr>
            <a:endParaRPr lang="ru-RU" altLang="ru-RU" sz="1600" b="1" dirty="0">
              <a:solidFill>
                <a:schemeClr val="tx1"/>
              </a:solidFill>
              <a:latin typeface="Arial" pitchFamily="34" charset="0"/>
              <a:cs typeface="Arial" pitchFamily="34" charset="0"/>
            </a:endParaRPr>
          </a:p>
          <a:p>
            <a:pPr>
              <a:spcBef>
                <a:spcPct val="0"/>
              </a:spcBef>
              <a:buClr>
                <a:srgbClr val="C00000"/>
              </a:buClr>
              <a:buFont typeface="Wingdings" pitchFamily="2" charset="2"/>
              <a:buChar char="Ø"/>
            </a:pPr>
            <a:r>
              <a:rPr lang="ru-RU" altLang="ru-RU" sz="1600" b="1" dirty="0">
                <a:solidFill>
                  <a:schemeClr val="tx1"/>
                </a:solidFill>
                <a:latin typeface="Arial" pitchFamily="34" charset="0"/>
                <a:cs typeface="Arial" pitchFamily="34" charset="0"/>
              </a:rPr>
              <a:t>ВПИГ является составной частью госпитальной базы, в которую входит   несколько госпиталей различного профиля (сортировочные, многопрофильные, терапевтические, хирургические – общие и специализированные и т.д.). </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a:t>
            </a:r>
          </a:p>
          <a:p>
            <a:pPr>
              <a:spcBef>
                <a:spcPct val="0"/>
              </a:spcBef>
              <a:buClr>
                <a:srgbClr val="C00000"/>
              </a:buClr>
              <a:buFont typeface="Wingdings" pitchFamily="2" charset="2"/>
              <a:buChar char="Ø"/>
            </a:pPr>
            <a:r>
              <a:rPr lang="ru-RU" altLang="ru-RU" sz="1600" b="1" dirty="0">
                <a:solidFill>
                  <a:schemeClr val="tx1"/>
                </a:solidFill>
                <a:latin typeface="Arial" pitchFamily="34" charset="0"/>
                <a:cs typeface="Arial" pitchFamily="34" charset="0"/>
              </a:rPr>
              <a:t>ВПИГ имеет в своем составе управление, лечебно-диагностические отделения, подразделения обеспечения, а также соответствующих специалистов и укомплектован всем необходимым медицинским имуществом для оказания специализированной медицинской помощи и лечения инфекционных и фтизиатрических больных.</a:t>
            </a:r>
          </a:p>
          <a:p>
            <a:pPr marL="0" indent="0" eaLnBrk="1" hangingPunct="1">
              <a:spcBef>
                <a:spcPct val="0"/>
              </a:spcBef>
              <a:buFontTx/>
              <a:buNone/>
            </a:pPr>
            <a:endParaRPr lang="ru-RU" altLang="ru-RU" sz="1600" b="1" dirty="0">
              <a:solidFill>
                <a:schemeClr val="tx1"/>
              </a:solidFill>
              <a:latin typeface="Arial" pitchFamily="34" charset="0"/>
              <a:cs typeface="Arial" pitchFamily="34" charset="0"/>
            </a:endParaRPr>
          </a:p>
          <a:p>
            <a:pPr>
              <a:spcBef>
                <a:spcPct val="0"/>
              </a:spcBef>
              <a:buClr>
                <a:srgbClr val="C00000"/>
              </a:buClr>
              <a:buFont typeface="Wingdings" pitchFamily="2" charset="2"/>
              <a:buChar char="Ø"/>
            </a:pPr>
            <a:r>
              <a:rPr lang="ru-RU" altLang="ru-RU" sz="1600" b="1" dirty="0">
                <a:solidFill>
                  <a:schemeClr val="tx1"/>
                </a:solidFill>
                <a:latin typeface="Arial" pitchFamily="34" charset="0"/>
                <a:cs typeface="Arial" pitchFamily="34" charset="0"/>
              </a:rPr>
              <a:t>Работа функциональных подразделений ВПИГ предусматривает:</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1. Развертывание ВПИГ в составе госпитальной базы для приема инфекционных     </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больных из ВМО </a:t>
            </a:r>
            <a:r>
              <a:rPr lang="ru-RU" altLang="ru-RU" sz="1600" b="1" dirty="0" err="1">
                <a:solidFill>
                  <a:schemeClr val="tx1"/>
                </a:solidFill>
                <a:latin typeface="Arial" pitchFamily="34" charset="0"/>
                <a:cs typeface="Arial" pitchFamily="34" charset="0"/>
              </a:rPr>
              <a:t>догоспитального</a:t>
            </a:r>
            <a:r>
              <a:rPr lang="ru-RU" altLang="ru-RU" sz="1600" b="1" dirty="0">
                <a:solidFill>
                  <a:schemeClr val="tx1"/>
                </a:solidFill>
                <a:latin typeface="Arial" pitchFamily="34" charset="0"/>
                <a:cs typeface="Arial" pitchFamily="34" charset="0"/>
              </a:rPr>
              <a:t> звена и других лечебных учреждений; </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2. Выдвижение и развертывание ВПИГ в районе очага, появившегося в результате  </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бактериологического нападения противника (диверсии) или около  </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a:t>
            </a:r>
            <a:r>
              <a:rPr lang="ru-RU" altLang="ru-RU" sz="1600" b="1" dirty="0" err="1">
                <a:solidFill>
                  <a:schemeClr val="tx1"/>
                </a:solidFill>
                <a:latin typeface="Arial" pitchFamily="34" charset="0"/>
                <a:cs typeface="Arial" pitchFamily="34" charset="0"/>
              </a:rPr>
              <a:t>карантинированных</a:t>
            </a:r>
            <a:r>
              <a:rPr lang="ru-RU" altLang="ru-RU" sz="1600" b="1" dirty="0">
                <a:solidFill>
                  <a:schemeClr val="tx1"/>
                </a:solidFill>
                <a:latin typeface="Arial" pitchFamily="34" charset="0"/>
                <a:cs typeface="Arial" pitchFamily="34" charset="0"/>
              </a:rPr>
              <a:t> частей и соединений. </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Как в первом, так и во втором случае развертывание и организация работы   </a:t>
            </a:r>
          </a:p>
          <a:p>
            <a:pPr marL="0" indent="0" eaLnBrk="1" hangingPunct="1">
              <a:spcBef>
                <a:spcPct val="0"/>
              </a:spcBef>
              <a:buFontTx/>
              <a:buNone/>
            </a:pPr>
            <a:r>
              <a:rPr lang="ru-RU" altLang="ru-RU" sz="1600" b="1" dirty="0">
                <a:solidFill>
                  <a:schemeClr val="tx1"/>
                </a:solidFill>
                <a:latin typeface="Arial" pitchFamily="34" charset="0"/>
                <a:cs typeface="Arial" pitchFamily="34" charset="0"/>
              </a:rPr>
              <a:t>      госпиталя будут осуществляться по единым принципам.</a:t>
            </a:r>
          </a:p>
          <a:p>
            <a:pPr marL="0" indent="0" eaLnBrk="1" hangingPunct="1">
              <a:spcBef>
                <a:spcPct val="0"/>
              </a:spcBef>
              <a:buFontTx/>
              <a:buNone/>
            </a:pPr>
            <a:endParaRPr lang="ru-RU" altLang="ru-RU" sz="1600" b="1" dirty="0">
              <a:solidFill>
                <a:schemeClr val="tx1"/>
              </a:solidFill>
              <a:latin typeface="Arial" pitchFamily="34" charset="0"/>
              <a:cs typeface="Arial" pitchFamily="34" charset="0"/>
            </a:endParaRPr>
          </a:p>
          <a:p>
            <a:pPr>
              <a:spcBef>
                <a:spcPct val="0"/>
              </a:spcBef>
              <a:buClr>
                <a:srgbClr val="C00000"/>
              </a:buClr>
              <a:buFont typeface="Wingdings" pitchFamily="2" charset="2"/>
              <a:buChar char="Ø"/>
            </a:pPr>
            <a:r>
              <a:rPr lang="ru-RU" altLang="ru-RU" sz="1600" b="1" dirty="0">
                <a:solidFill>
                  <a:schemeClr val="tx1"/>
                </a:solidFill>
                <a:latin typeface="Arial" pitchFamily="34" charset="0"/>
                <a:cs typeface="Arial" pitchFamily="34" charset="0"/>
              </a:rPr>
              <a:t>Следует отметить, что в начале 90-х годов XX века в состав госпитальной базы входило 2 ВПИГ-200 и 1 ВПИГ ООИ-100, т.е. общее число инфекционных коек составляло 500 шт. </a:t>
            </a:r>
          </a:p>
          <a:p>
            <a:pPr marL="0" indent="0" eaLnBrk="1" hangingPunct="1">
              <a:spcBef>
                <a:spcPct val="0"/>
              </a:spcBef>
              <a:buFontTx/>
              <a:buNone/>
            </a:pPr>
            <a:endParaRPr lang="ru-RU" altLang="ru-RU" sz="1600" b="1" dirty="0">
              <a:solidFill>
                <a:schemeClr val="tx1"/>
              </a:solidFill>
              <a:latin typeface="Arial" pitchFamily="34" charset="0"/>
              <a:cs typeface="Arial" pitchFamily="34" charset="0"/>
            </a:endParaRPr>
          </a:p>
          <a:p>
            <a:pPr marL="0" eaLnBrk="1" hangingPunct="1">
              <a:spcBef>
                <a:spcPct val="0"/>
              </a:spcBef>
              <a:buFontTx/>
              <a:buNone/>
            </a:pPr>
            <a:endParaRPr lang="ru-RU" altLang="ru-RU"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25690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971600" y="1664804"/>
            <a:ext cx="7236804" cy="4716524"/>
          </a:xfrm>
          <a:prstGeom prst="rect">
            <a:avLst/>
          </a:prstGeom>
        </p:spPr>
      </p:pic>
      <p:sp>
        <p:nvSpPr>
          <p:cNvPr id="7" name="Прямоугольник 6"/>
          <p:cNvSpPr/>
          <p:nvPr/>
        </p:nvSpPr>
        <p:spPr>
          <a:xfrm>
            <a:off x="0" y="116632"/>
            <a:ext cx="9144000" cy="1477328"/>
          </a:xfrm>
          <a:prstGeom prst="rect">
            <a:avLst/>
          </a:prstGeom>
        </p:spPr>
        <p:txBody>
          <a:bodyPr wrap="square">
            <a:spAutoFit/>
          </a:bodyPr>
          <a:lstStyle/>
          <a:p>
            <a:pPr algn="ctr"/>
            <a:r>
              <a:rPr lang="ru-RU" dirty="0"/>
              <a:t>Группа военных специалистов Министерства обороны Российской Федерации, персонал военно-полевого инфекционного госпиталя особо опасных инфекций, руководитель санитарно-противоэпидемической бригады </a:t>
            </a:r>
            <a:r>
              <a:rPr lang="ru-RU" dirty="0" err="1"/>
              <a:t>Роспотребнадзора</a:t>
            </a:r>
            <a:r>
              <a:rPr lang="ru-RU" dirty="0"/>
              <a:t> и представители компании РУСАЛ </a:t>
            </a:r>
          </a:p>
          <a:p>
            <a:pPr algn="ctr"/>
            <a:r>
              <a:rPr lang="ru-RU" dirty="0"/>
              <a:t>(г. </a:t>
            </a:r>
            <a:r>
              <a:rPr lang="ru-RU" dirty="0" err="1"/>
              <a:t>Киндия</a:t>
            </a:r>
            <a:r>
              <a:rPr lang="ru-RU" dirty="0"/>
              <a:t>, Гвинейская Республика).</a:t>
            </a:r>
          </a:p>
        </p:txBody>
      </p:sp>
    </p:spTree>
    <p:extLst>
      <p:ext uri="{BB962C8B-B14F-4D97-AF65-F5344CB8AC3E}">
        <p14:creationId xmlns:p14="http://schemas.microsoft.com/office/powerpoint/2010/main" val="1799386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0" y="0"/>
            <a:ext cx="9144000" cy="6858000"/>
          </a:xfrm>
        </p:spPr>
        <p:txBody>
          <a:bodyPr/>
          <a:lstStyle/>
          <a:p>
            <a:pPr marL="0" indent="0" algn="ctr" eaLnBrk="1" hangingPunct="1">
              <a:lnSpc>
                <a:spcPct val="80000"/>
              </a:lnSpc>
              <a:buNone/>
            </a:pPr>
            <a:endParaRPr lang="ru-RU" altLang="ru-RU" sz="2800" b="1" dirty="0">
              <a:solidFill>
                <a:schemeClr val="tx1"/>
              </a:solidFill>
              <a:latin typeface="Arial" pitchFamily="34" charset="0"/>
              <a:cs typeface="Arial" pitchFamily="34" charset="0"/>
            </a:endParaRPr>
          </a:p>
          <a:p>
            <a:pPr marL="0" indent="0" algn="ctr" eaLnBrk="1" hangingPunct="1">
              <a:lnSpc>
                <a:spcPct val="80000"/>
              </a:lnSpc>
              <a:buNone/>
            </a:pPr>
            <a:r>
              <a:rPr lang="ru-RU" altLang="ru-RU" sz="3600" b="1" dirty="0">
                <a:solidFill>
                  <a:srgbClr val="C00000"/>
                </a:solidFill>
                <a:latin typeface="Arial" pitchFamily="34" charset="0"/>
                <a:cs typeface="Arial" pitchFamily="34" charset="0"/>
              </a:rPr>
              <a:t>ЗАКЛЮЧЕНИЕ</a:t>
            </a:r>
          </a:p>
          <a:p>
            <a:pPr marL="0" indent="0" eaLnBrk="1" hangingPunct="1">
              <a:lnSpc>
                <a:spcPct val="80000"/>
              </a:lnSpc>
              <a:buNone/>
            </a:pPr>
            <a:endParaRPr lang="ru-RU" altLang="ru-RU" sz="2000" b="1" dirty="0">
              <a:solidFill>
                <a:schemeClr val="tx1"/>
              </a:solidFill>
              <a:latin typeface="Arial" pitchFamily="34" charset="0"/>
              <a:cs typeface="Arial" pitchFamily="34" charset="0"/>
            </a:endParaRPr>
          </a:p>
          <a:p>
            <a:pPr marL="457200" indent="-457200">
              <a:lnSpc>
                <a:spcPct val="80000"/>
              </a:lnSpc>
              <a:buClr>
                <a:srgbClr val="C00000"/>
              </a:buClr>
              <a:buSzPct val="100000"/>
              <a:buFont typeface="+mj-lt"/>
              <a:buAutoNum type="arabicPeriod"/>
            </a:pPr>
            <a:r>
              <a:rPr lang="ru-RU" altLang="ru-RU" sz="2000" b="1" dirty="0">
                <a:solidFill>
                  <a:schemeClr val="tx1"/>
                </a:solidFill>
                <a:latin typeface="Arial" pitchFamily="34" charset="0"/>
                <a:cs typeface="Arial" pitchFamily="34" charset="0"/>
              </a:rPr>
              <a:t>По итогам работы, официальные представители Гвинейской Республики высоко оценили вклад России в борьбу с лихорадкой </a:t>
            </a:r>
            <a:r>
              <a:rPr lang="ru-RU" altLang="ru-RU" sz="2000" b="1" dirty="0" err="1">
                <a:solidFill>
                  <a:schemeClr val="tx1"/>
                </a:solidFill>
                <a:latin typeface="Arial" pitchFamily="34" charset="0"/>
                <a:cs typeface="Arial" pitchFamily="34" charset="0"/>
              </a:rPr>
              <a:t>Эбола</a:t>
            </a:r>
            <a:r>
              <a:rPr lang="ru-RU" altLang="ru-RU" sz="2000" b="1" dirty="0">
                <a:solidFill>
                  <a:schemeClr val="tx1"/>
                </a:solidFill>
                <a:latin typeface="Arial" pitchFamily="34" charset="0"/>
                <a:cs typeface="Arial" pitchFamily="34" charset="0"/>
              </a:rPr>
              <a:t> в Западной Африке и выразили мнение о необходимости дальнейшего сотрудничества с Российской Федерацией</a:t>
            </a:r>
          </a:p>
          <a:p>
            <a:pPr marL="457200" indent="-457200">
              <a:lnSpc>
                <a:spcPct val="80000"/>
              </a:lnSpc>
              <a:buClr>
                <a:srgbClr val="C00000"/>
              </a:buClr>
              <a:buSzPct val="100000"/>
              <a:buFont typeface="+mj-lt"/>
              <a:buAutoNum type="arabicPeriod"/>
            </a:pPr>
            <a:endParaRPr lang="ru-RU" altLang="ru-RU" sz="2000" b="1" dirty="0">
              <a:solidFill>
                <a:schemeClr val="tx1"/>
              </a:solidFill>
              <a:latin typeface="Arial" pitchFamily="34" charset="0"/>
              <a:cs typeface="Arial" pitchFamily="34" charset="0"/>
            </a:endParaRPr>
          </a:p>
          <a:p>
            <a:pPr marL="457200" indent="-457200">
              <a:lnSpc>
                <a:spcPct val="80000"/>
              </a:lnSpc>
              <a:buClr>
                <a:srgbClr val="C00000"/>
              </a:buClr>
              <a:buSzPct val="100000"/>
              <a:buFont typeface="+mj-lt"/>
              <a:buAutoNum type="arabicPeriod"/>
            </a:pPr>
            <a:r>
              <a:rPr lang="ru-RU" altLang="ru-RU" sz="2000" b="1" dirty="0">
                <a:solidFill>
                  <a:schemeClr val="tx1"/>
                </a:solidFill>
                <a:latin typeface="Arial" pitchFamily="34" charset="0"/>
                <a:cs typeface="Arial" pitchFamily="34" charset="0"/>
              </a:rPr>
              <a:t>Международная стратегия борьбы с инфекционными заболеваниями не будет успешной, если в каждой стране не будут разработаны национальные планы действия для борьбы   с инфекционными болезнями. Первыми с возбудителями инфекционных заболеваний сталкиваются врачи, и именно состояние здравоохранения определяет готовность страны, региона и города к своевременному обнаружению и ликвидации последствий любой инфекционной вспышки. </a:t>
            </a:r>
          </a:p>
          <a:p>
            <a:pPr marL="457200" indent="-457200">
              <a:lnSpc>
                <a:spcPct val="80000"/>
              </a:lnSpc>
              <a:buClr>
                <a:srgbClr val="C00000"/>
              </a:buClr>
              <a:buSzPct val="100000"/>
              <a:buFont typeface="+mj-lt"/>
              <a:buAutoNum type="arabicPeriod"/>
            </a:pPr>
            <a:endParaRPr lang="ru-RU" altLang="ru-RU" sz="2000" b="1" dirty="0">
              <a:solidFill>
                <a:schemeClr val="tx1"/>
              </a:solidFill>
              <a:latin typeface="Arial" pitchFamily="34" charset="0"/>
              <a:cs typeface="Arial" pitchFamily="34" charset="0"/>
            </a:endParaRPr>
          </a:p>
          <a:p>
            <a:pPr marL="457200" indent="-457200">
              <a:lnSpc>
                <a:spcPct val="80000"/>
              </a:lnSpc>
              <a:buClr>
                <a:srgbClr val="C00000"/>
              </a:buClr>
              <a:buSzPct val="100000"/>
              <a:buFont typeface="+mj-lt"/>
              <a:buAutoNum type="arabicPeriod"/>
            </a:pPr>
            <a:r>
              <a:rPr lang="ru-RU" altLang="ru-RU" sz="2000" b="1" dirty="0">
                <a:solidFill>
                  <a:schemeClr val="tx1"/>
                </a:solidFill>
                <a:latin typeface="Arial" pitchFamily="34" charset="0"/>
                <a:cs typeface="Arial" pitchFamily="34" charset="0"/>
              </a:rPr>
              <a:t>Очевидно, что необходимым главным условием успешного  предотвращения и устранения последствий инфекционных эпидемий и пандемий является объединение сил всего мирового сообщества путем участия в совместных программах, создания сети взаимодействующих международных структур, разработки международных  законов и правил, направленных на борьбу с инфекционными болезнями и, в частности, биотерроризмом.</a:t>
            </a:r>
          </a:p>
        </p:txBody>
      </p:sp>
    </p:spTree>
    <p:extLst>
      <p:ext uri="{BB962C8B-B14F-4D97-AF65-F5344CB8AC3E}">
        <p14:creationId xmlns:p14="http://schemas.microsoft.com/office/powerpoint/2010/main" val="153908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512" y="9026"/>
            <a:ext cx="8735887" cy="772824"/>
          </a:xfrm>
        </p:spPr>
        <p:style>
          <a:lnRef idx="2">
            <a:schemeClr val="accent3"/>
          </a:lnRef>
          <a:fillRef idx="1">
            <a:schemeClr val="lt1"/>
          </a:fillRef>
          <a:effectRef idx="0">
            <a:schemeClr val="accent3"/>
          </a:effectRef>
          <a:fontRef idx="minor">
            <a:schemeClr val="dk1"/>
          </a:fontRef>
        </p:style>
        <p:txBody>
          <a:bodyPr/>
          <a:lstStyle/>
          <a:p>
            <a:r>
              <a:rPr lang="ru-RU" sz="2400" b="1" dirty="0">
                <a:solidFill>
                  <a:srgbClr val="C00000"/>
                </a:solidFill>
                <a:latin typeface="Arial" pitchFamily="34" charset="0"/>
                <a:cs typeface="Arial" pitchFamily="34" charset="0"/>
              </a:rPr>
              <a:t>Эпидемия болезни, вызываемой вирусом Эбола (2014)</a:t>
            </a:r>
          </a:p>
        </p:txBody>
      </p:sp>
      <p:graphicFrame>
        <p:nvGraphicFramePr>
          <p:cNvPr id="3" name="Объект 2"/>
          <p:cNvGraphicFramePr>
            <a:graphicFrameLocks noGrp="1"/>
          </p:cNvGraphicFramePr>
          <p:nvPr>
            <p:ph idx="1"/>
            <p:extLst>
              <p:ext uri="{D42A27DB-BD31-4B8C-83A1-F6EECF244321}">
                <p14:modId xmlns:p14="http://schemas.microsoft.com/office/powerpoint/2010/main" val="896749327"/>
              </p:ext>
            </p:extLst>
          </p:nvPr>
        </p:nvGraphicFramePr>
        <p:xfrm>
          <a:off x="457019" y="872716"/>
          <a:ext cx="867696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06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16632"/>
            <a:ext cx="9144000" cy="1152128"/>
          </a:xfrm>
        </p:spPr>
        <p:txBody>
          <a:bodyPr/>
          <a:lstStyle/>
          <a:p>
            <a:r>
              <a:rPr lang="ru-RU" sz="2800" b="1" dirty="0">
                <a:solidFill>
                  <a:schemeClr val="tx1"/>
                </a:solidFill>
              </a:rPr>
              <a:t>Разгрузка ВПИГ МО РФ в аэропорт г. Конакри </a:t>
            </a:r>
            <a:br>
              <a:rPr lang="ru-RU" sz="2800" b="1" dirty="0">
                <a:solidFill>
                  <a:schemeClr val="tx1"/>
                </a:solidFill>
              </a:rPr>
            </a:br>
            <a:r>
              <a:rPr lang="ru-RU" sz="2800" i="1" dirty="0">
                <a:solidFill>
                  <a:schemeClr val="tx1"/>
                </a:solidFill>
              </a:rPr>
              <a:t>(16 ноября 2014 г.)</a:t>
            </a:r>
          </a:p>
        </p:txBody>
      </p:sp>
      <p:pic>
        <p:nvPicPr>
          <p:cNvPr id="7" name="Объект 6"/>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539552" y="1341425"/>
            <a:ext cx="4038600" cy="2692400"/>
          </a:xfrm>
        </p:spPr>
      </p:pic>
      <p:pic>
        <p:nvPicPr>
          <p:cNvPr id="8" name="Объект 7"/>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860032" y="1340768"/>
            <a:ext cx="4038600" cy="2692400"/>
          </a:xfrm>
        </p:spPr>
      </p:pic>
      <p:pic>
        <p:nvPicPr>
          <p:cNvPr id="11" name="Picture 2"/>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539552" y="4603673"/>
            <a:ext cx="2672574" cy="178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3563888" y="4603673"/>
            <a:ext cx="2597785" cy="173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6372199" y="4602845"/>
            <a:ext cx="2597785" cy="173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4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p:spPr>
        <p:txBody>
          <a:bodyPr/>
          <a:lstStyle/>
          <a:p>
            <a:r>
              <a:rPr lang="ru-RU" sz="2800" b="1" dirty="0">
                <a:solidFill>
                  <a:srgbClr val="C00000"/>
                </a:solidFill>
              </a:rPr>
              <a:t>Властям Гвинейской Республики передано свыше 150 тонн медицинского и специального оборудования для оснащения ВПИГ</a:t>
            </a:r>
          </a:p>
        </p:txBody>
      </p:sp>
      <p:sp>
        <p:nvSpPr>
          <p:cNvPr id="3" name="Прямоугольник 2"/>
          <p:cNvSpPr/>
          <p:nvPr/>
        </p:nvSpPr>
        <p:spPr>
          <a:xfrm>
            <a:off x="0" y="1556792"/>
            <a:ext cx="9144000" cy="5078313"/>
          </a:xfrm>
          <a:prstGeom prst="rect">
            <a:avLst/>
          </a:prstGeom>
        </p:spPr>
        <p:txBody>
          <a:bodyPr wrap="square">
            <a:spAutoFit/>
          </a:bodyPr>
          <a:lstStyle/>
          <a:p>
            <a:r>
              <a:rPr lang="ru-RU" dirty="0"/>
              <a:t>- палатки (10 палаток УСТ-56, 25 палаток УСБ-56);</a:t>
            </a:r>
          </a:p>
          <a:p>
            <a:r>
              <a:rPr lang="ru-RU" dirty="0"/>
              <a:t>- автомобили (легковой автомобиль УАЗ-3151; санитарный автомобиль УАЗ-3962;    </a:t>
            </a:r>
          </a:p>
          <a:p>
            <a:r>
              <a:rPr lang="ru-RU" dirty="0"/>
              <a:t>  5 грузовых автомобилей КамАЗ-53501; 2 транспортных прицепа 2-ПН-5); </a:t>
            </a:r>
          </a:p>
          <a:p>
            <a:r>
              <a:rPr lang="ru-RU" dirty="0"/>
              <a:t>- горюче-смазочные материалы (бензин, дизтопливо, тосол); </a:t>
            </a:r>
          </a:p>
          <a:p>
            <a:r>
              <a:rPr lang="ru-RU" dirty="0"/>
              <a:t>- техника вещевой службы (полевая прачечная ММП-2); </a:t>
            </a:r>
          </a:p>
          <a:p>
            <a:r>
              <a:rPr lang="ru-RU" dirty="0"/>
              <a:t>- техника продовольственной службы (2 кухни прицепные КП-130; 2 плиты  </a:t>
            </a:r>
          </a:p>
          <a:p>
            <a:r>
              <a:rPr lang="ru-RU" dirty="0"/>
              <a:t>  прицепные ПП-170; прицеп-фургон хлебный ПФХ-1; автофургон изотермический  </a:t>
            </a:r>
          </a:p>
          <a:p>
            <a:r>
              <a:rPr lang="ru-RU" dirty="0"/>
              <a:t>  АФИ-53; автофургон комбинированный АФК-53; </a:t>
            </a:r>
            <a:r>
              <a:rPr lang="ru-RU" dirty="0" err="1"/>
              <a:t>автоводоцистерна</a:t>
            </a:r>
            <a:r>
              <a:rPr lang="ru-RU" dirty="0"/>
              <a:t> АЦПТ-4,7;  </a:t>
            </a:r>
          </a:p>
          <a:p>
            <a:r>
              <a:rPr lang="ru-RU" dirty="0"/>
              <a:t>  прицеп-цистерна для воды  ЦВ-1,2); </a:t>
            </a:r>
          </a:p>
          <a:p>
            <a:r>
              <a:rPr lang="ru-RU" dirty="0"/>
              <a:t>- медицинская техника (3 дезинфекционно-душевых установки ДДА-66,  </a:t>
            </a:r>
          </a:p>
          <a:p>
            <a:r>
              <a:rPr lang="ru-RU" dirty="0"/>
              <a:t>  стерилизационно-</a:t>
            </a:r>
            <a:r>
              <a:rPr lang="ru-RU" dirty="0" err="1"/>
              <a:t>дестилляционная</a:t>
            </a:r>
            <a:r>
              <a:rPr lang="ru-RU" dirty="0"/>
              <a:t> установка СДП-3); </a:t>
            </a:r>
          </a:p>
          <a:p>
            <a:r>
              <a:rPr lang="ru-RU" dirty="0"/>
              <a:t>- медицинское имущество (станция кислородно-ингаляционная «КИС-2»;  </a:t>
            </a:r>
          </a:p>
          <a:p>
            <a:r>
              <a:rPr lang="ru-RU" dirty="0"/>
              <a:t>  комплекты В-1; В-2; Г-10; АН; Г-12; Г-13; ОФ; ОЭ; Б-3; Б-2; ПЧО; Л-2; ЛМ; Г-5; Г-6;  </a:t>
            </a:r>
          </a:p>
          <a:p>
            <a:r>
              <a:rPr lang="ru-RU" dirty="0"/>
              <a:t>  Г-15; Г-14; В-5; СО; расходное медицинское имущество, врачебные предметы, </a:t>
            </a:r>
          </a:p>
          <a:p>
            <a:r>
              <a:rPr lang="ru-RU" dirty="0"/>
              <a:t>  аппараты и хирургические инструменты; санитарно-хозяйственное имущество, </a:t>
            </a:r>
          </a:p>
          <a:p>
            <a:r>
              <a:rPr lang="ru-RU" dirty="0"/>
              <a:t>  типовое оборудование, мебель); </a:t>
            </a:r>
          </a:p>
          <a:p>
            <a:r>
              <a:rPr lang="ru-RU" dirty="0"/>
              <a:t>- средства РХБ защиты; </a:t>
            </a:r>
          </a:p>
          <a:p>
            <a:r>
              <a:rPr lang="ru-RU" dirty="0"/>
              <a:t>- средства инженерного вооружения (4 электростанции ЭСБ-4-ВО-1-М1).</a:t>
            </a:r>
          </a:p>
        </p:txBody>
      </p:sp>
    </p:spTree>
    <p:extLst>
      <p:ext uri="{BB962C8B-B14F-4D97-AF65-F5344CB8AC3E}">
        <p14:creationId xmlns:p14="http://schemas.microsoft.com/office/powerpoint/2010/main" val="180216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332"/>
            <a:ext cx="9144000" cy="906388"/>
          </a:xfrm>
        </p:spPr>
        <p:txBody>
          <a:bodyPr/>
          <a:lstStyle/>
          <a:p>
            <a:r>
              <a:rPr lang="ru-RU" sz="2800" b="1" dirty="0">
                <a:solidFill>
                  <a:schemeClr val="tx1"/>
                </a:solidFill>
              </a:rPr>
              <a:t>Площадка под развертывание ВПИГ</a:t>
            </a:r>
            <a:br>
              <a:rPr lang="ru-RU" sz="2800" b="1" dirty="0">
                <a:solidFill>
                  <a:schemeClr val="tx1"/>
                </a:solidFill>
              </a:rPr>
            </a:br>
            <a:r>
              <a:rPr lang="ru-RU" sz="1600" i="1" dirty="0">
                <a:solidFill>
                  <a:schemeClr val="tx1"/>
                </a:solidFill>
              </a:rPr>
              <a:t>(префектура </a:t>
            </a:r>
            <a:r>
              <a:rPr lang="ru-RU" sz="1600" i="1" dirty="0" err="1">
                <a:solidFill>
                  <a:schemeClr val="tx1"/>
                </a:solidFill>
              </a:rPr>
              <a:t>Киндия</a:t>
            </a:r>
            <a:r>
              <a:rPr lang="ru-RU" sz="1600" i="1" dirty="0">
                <a:solidFill>
                  <a:schemeClr val="tx1"/>
                </a:solidFill>
              </a:rPr>
              <a:t>, Гвинея)</a:t>
            </a:r>
          </a:p>
        </p:txBody>
      </p:sp>
      <p:sp>
        <p:nvSpPr>
          <p:cNvPr id="5" name="Текст 4"/>
          <p:cNvSpPr>
            <a:spLocks noGrp="1"/>
          </p:cNvSpPr>
          <p:nvPr>
            <p:ph type="body" idx="1"/>
          </p:nvPr>
        </p:nvSpPr>
        <p:spPr>
          <a:xfrm>
            <a:off x="683568" y="800708"/>
            <a:ext cx="4040188" cy="639762"/>
          </a:xfrm>
        </p:spPr>
        <p:txBody>
          <a:bodyPr/>
          <a:lstStyle/>
          <a:p>
            <a:endParaRPr lang="ru-RU" dirty="0"/>
          </a:p>
          <a:p>
            <a:pPr algn="ctr"/>
            <a:r>
              <a:rPr lang="ru-RU" sz="1800" dirty="0">
                <a:latin typeface="+mj-lt"/>
              </a:rPr>
              <a:t>Площадка под ВПИГ</a:t>
            </a:r>
          </a:p>
          <a:p>
            <a:pPr algn="ctr"/>
            <a:r>
              <a:rPr lang="ru-RU" sz="1800" dirty="0">
                <a:latin typeface="+mj-lt"/>
              </a:rPr>
              <a:t> 3 декабря 2014 г.</a:t>
            </a:r>
          </a:p>
        </p:txBody>
      </p:sp>
      <p:pic>
        <p:nvPicPr>
          <p:cNvPr id="9" name="Объект 8"/>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83568" y="1412776"/>
            <a:ext cx="4037003" cy="3027753"/>
          </a:xfrm>
        </p:spPr>
      </p:pic>
      <p:sp>
        <p:nvSpPr>
          <p:cNvPr id="7" name="Текст 6"/>
          <p:cNvSpPr>
            <a:spLocks noGrp="1"/>
          </p:cNvSpPr>
          <p:nvPr>
            <p:ph type="body" sz="quarter" idx="3"/>
          </p:nvPr>
        </p:nvSpPr>
        <p:spPr>
          <a:xfrm>
            <a:off x="4896036" y="764704"/>
            <a:ext cx="4041775" cy="639762"/>
          </a:xfrm>
        </p:spPr>
        <p:txBody>
          <a:bodyPr/>
          <a:lstStyle/>
          <a:p>
            <a:pPr algn="ctr"/>
            <a:r>
              <a:rPr lang="ru-RU" sz="1800" dirty="0">
                <a:latin typeface="+mj-lt"/>
              </a:rPr>
              <a:t>Там же </a:t>
            </a:r>
          </a:p>
          <a:p>
            <a:pPr algn="ctr"/>
            <a:r>
              <a:rPr lang="ru-RU" sz="1800" dirty="0">
                <a:latin typeface="+mj-lt"/>
              </a:rPr>
              <a:t>19 декабря 2014 г.</a:t>
            </a:r>
          </a:p>
        </p:txBody>
      </p:sp>
      <p:pic>
        <p:nvPicPr>
          <p:cNvPr id="10" name="Объект 9"/>
          <p:cNvPicPr>
            <a:picLocks noGrp="1" noChangeAspect="1"/>
          </p:cNvPicPr>
          <p:nvPr>
            <p:ph sz="quarter" idx="4"/>
          </p:nvPr>
        </p:nvPicPr>
        <p:blipFill>
          <a:blip r:embed="rId4" cstate="screen">
            <a:extLst>
              <a:ext uri="{28A0092B-C50C-407E-A947-70E740481C1C}">
                <a14:useLocalDpi xmlns:a14="http://schemas.microsoft.com/office/drawing/2010/main" val="0"/>
              </a:ext>
            </a:extLst>
          </a:blip>
          <a:stretch>
            <a:fillRect/>
          </a:stretch>
        </p:blipFill>
        <p:spPr>
          <a:xfrm>
            <a:off x="4896036" y="1412776"/>
            <a:ext cx="4041775" cy="3031331"/>
          </a:xfrm>
        </p:spPr>
      </p:pic>
      <p:sp>
        <p:nvSpPr>
          <p:cNvPr id="2" name="Прямоугольник 1"/>
          <p:cNvSpPr/>
          <p:nvPr/>
        </p:nvSpPr>
        <p:spPr>
          <a:xfrm>
            <a:off x="11866" y="4403039"/>
            <a:ext cx="9144000" cy="2462213"/>
          </a:xfrm>
          <a:prstGeom prst="rect">
            <a:avLst/>
          </a:prstGeom>
        </p:spPr>
        <p:txBody>
          <a:bodyPr wrap="square">
            <a:spAutoFit/>
          </a:bodyPr>
          <a:lstStyle/>
          <a:p>
            <a:pPr algn="ctr"/>
            <a:r>
              <a:rPr lang="ru-RU" sz="1400" b="1" dirty="0"/>
              <a:t>При выборе земельного участка для ВПИГ следует учитывать:</a:t>
            </a:r>
          </a:p>
          <a:p>
            <a:r>
              <a:rPr lang="ru-RU" sz="1000" b="1" dirty="0"/>
              <a:t>- характер и масштаб чрезвычайной ситуации;</a:t>
            </a:r>
          </a:p>
          <a:p>
            <a:r>
              <a:rPr lang="ru-RU" sz="1000" b="1" dirty="0"/>
              <a:t>- санитарно-эпидемиологическую обстановку;</a:t>
            </a:r>
          </a:p>
          <a:p>
            <a:r>
              <a:rPr lang="ru-RU" sz="1000" b="1" dirty="0"/>
              <a:t>- территориальную розу ветров;</a:t>
            </a:r>
          </a:p>
          <a:p>
            <a:r>
              <a:rPr lang="ru-RU" sz="1000" b="1" dirty="0"/>
              <a:t>- возможность использования сохранившихся водопроводов, артезианских скважин, открытых водоемов, систем энергоснабжения;</a:t>
            </a:r>
          </a:p>
          <a:p>
            <a:r>
              <a:rPr lang="ru-RU" sz="1000" b="1" dirty="0"/>
              <a:t>- возможность использования автомобильных дорог и других путей сообщения для эвакуации пораженных (больных).</a:t>
            </a:r>
          </a:p>
          <a:p>
            <a:endParaRPr lang="ru-RU" sz="1000" b="1" i="1" dirty="0"/>
          </a:p>
          <a:p>
            <a:r>
              <a:rPr lang="ru-RU" sz="1000" b="1" i="1" dirty="0"/>
              <a:t>Земельная площадка для ВПИГ должна отвечать определенным требованиям   </a:t>
            </a:r>
            <a:r>
              <a:rPr lang="ru-RU" sz="1000" dirty="0"/>
              <a:t>(быть сухой, иметь ровный вертикальный профиль, обеспечивающий естественный склон и отведение атмосферных осадков; иметь низкий уровень стояния грунтовых вод (не выше 1,5 м) и чистую, хорошо фильтрующую почву; хорошо освещаться солнцем и проветриваться; иметь санитарно-защитный разрыв с очагом опасных инфекционных заболеваний; размещаться вне территории природных очагов, эндемичных по особо опасным инфекционным заболеваниям; быть удаленной от зоны возможных оползней, селевых потоков, снежных лавин, а также от зон санитарной охраны источников питьевого водоснабжения; не допускается размещение на территориях, использованных ранее под полигоны промышленных отходов, свалки, поля ассенизации, скотомогильники, кладбища; через территорию не должны проходить магистральные инженерные коммуникации: водоснабжение, канализация, теплоснабжение, электроснабжение).</a:t>
            </a:r>
          </a:p>
        </p:txBody>
      </p:sp>
    </p:spTree>
    <p:extLst>
      <p:ext uri="{BB962C8B-B14F-4D97-AF65-F5344CB8AC3E}">
        <p14:creationId xmlns:p14="http://schemas.microsoft.com/office/powerpoint/2010/main" val="87310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 name="TextBox 38"/>
          <p:cNvSpPr txBox="1">
            <a:spLocks noChangeArrowheads="1"/>
          </p:cNvSpPr>
          <p:nvPr/>
        </p:nvSpPr>
        <p:spPr bwMode="auto">
          <a:xfrm>
            <a:off x="4643113" y="7395740"/>
            <a:ext cx="1071570" cy="246221"/>
          </a:xfrm>
          <a:prstGeom prst="rect">
            <a:avLst/>
          </a:prstGeom>
          <a:noFill/>
          <a:ln w="9525">
            <a:noFill/>
            <a:miter lim="800000"/>
            <a:headEnd/>
            <a:tailEnd/>
          </a:ln>
        </p:spPr>
        <p:txBody>
          <a:bodyPr wrap="square">
            <a:spAutoFit/>
          </a:bodyPr>
          <a:lstStyle/>
          <a:p>
            <a:r>
              <a:rPr lang="ru-RU" sz="1000" b="1" dirty="0">
                <a:solidFill>
                  <a:srgbClr val="000000"/>
                </a:solidFill>
              </a:rPr>
              <a:t>130 м</a:t>
            </a:r>
          </a:p>
        </p:txBody>
      </p:sp>
      <p:pic>
        <p:nvPicPr>
          <p:cNvPr id="1026" name="Picture 2" descr="E:\Госпиталь\Военный\схема ВПИГ.bmp"/>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6064" y="1124744"/>
            <a:ext cx="8388424" cy="567224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a:off x="395536" y="5949280"/>
            <a:ext cx="590465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4"/>
          <p:cNvSpPr>
            <a:spLocks noChangeArrowheads="1"/>
          </p:cNvSpPr>
          <p:nvPr/>
        </p:nvSpPr>
        <p:spPr bwMode="auto">
          <a:xfrm>
            <a:off x="0" y="0"/>
            <a:ext cx="9144000" cy="872716"/>
          </a:xfrm>
          <a:prstGeom prst="rect">
            <a:avLst/>
          </a:prstGeom>
          <a:noFill/>
          <a:ln w="9525">
            <a:noFill/>
            <a:miter lim="800000"/>
            <a:headEnd/>
            <a:tailEnd/>
          </a:ln>
        </p:spPr>
        <p:txBody>
          <a:bodyPr/>
          <a:lstStyle/>
          <a:p>
            <a:r>
              <a:rPr lang="ru-RU" altLang="ru-RU" sz="2800" b="1" dirty="0">
                <a:solidFill>
                  <a:srgbClr val="000000"/>
                </a:solidFill>
              </a:rPr>
              <a:t>Общая схема развертывания ВПИГ МО РФ </a:t>
            </a:r>
          </a:p>
          <a:p>
            <a:r>
              <a:rPr lang="ru-RU" altLang="ru-RU" sz="2800" b="1" dirty="0">
                <a:solidFill>
                  <a:srgbClr val="000000"/>
                </a:solidFill>
              </a:rPr>
              <a:t>в Гвинейской Республике</a:t>
            </a:r>
          </a:p>
        </p:txBody>
      </p:sp>
      <p:sp>
        <p:nvSpPr>
          <p:cNvPr id="2" name="Прямоугольник 1"/>
          <p:cNvSpPr/>
          <p:nvPr/>
        </p:nvSpPr>
        <p:spPr>
          <a:xfrm>
            <a:off x="4643113" y="454465"/>
            <a:ext cx="4500887" cy="553998"/>
          </a:xfrm>
          <a:prstGeom prst="rect">
            <a:avLst/>
          </a:prstGeom>
        </p:spPr>
        <p:txBody>
          <a:bodyPr wrap="square">
            <a:spAutoFit/>
          </a:bodyPr>
          <a:lstStyle/>
          <a:p>
            <a:r>
              <a:rPr lang="ru-RU" sz="1000" b="1" dirty="0"/>
              <a:t>Размеры площадки должны соответствовать тройной величине суммы площадей всех сооружений или определяются из расчета 60 м</a:t>
            </a:r>
            <a:r>
              <a:rPr lang="ru-RU" sz="1000" b="1" baseline="30000" dirty="0"/>
              <a:t>2</a:t>
            </a:r>
            <a:r>
              <a:rPr lang="ru-RU" sz="1000" b="1" dirty="0"/>
              <a:t> земельной площади на одного пострадавшего</a:t>
            </a:r>
          </a:p>
        </p:txBody>
      </p:sp>
    </p:spTree>
    <p:extLst>
      <p:ext uri="{BB962C8B-B14F-4D97-AF65-F5344CB8AC3E}">
        <p14:creationId xmlns:p14="http://schemas.microsoft.com/office/powerpoint/2010/main" val="298808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864096"/>
          </a:xfrm>
        </p:spPr>
        <p:txBody>
          <a:bodyPr/>
          <a:lstStyle/>
          <a:p>
            <a:r>
              <a:rPr lang="ru-RU" sz="2800" b="1" dirty="0">
                <a:solidFill>
                  <a:schemeClr val="tx1"/>
                </a:solidFill>
              </a:rPr>
              <a:t>Методический семинар для гвинейских медиков </a:t>
            </a:r>
            <a:br>
              <a:rPr lang="ru-RU" sz="2800" b="1" dirty="0">
                <a:solidFill>
                  <a:schemeClr val="tx1"/>
                </a:solidFill>
              </a:rPr>
            </a:br>
            <a:r>
              <a:rPr lang="ru-RU" sz="2800" i="1" dirty="0">
                <a:solidFill>
                  <a:schemeClr val="tx1"/>
                </a:solidFill>
              </a:rPr>
              <a:t>(г. Конакри,16 декабря 2014 г.)</a:t>
            </a:r>
          </a:p>
        </p:txBody>
      </p:sp>
      <p:pic>
        <p:nvPicPr>
          <p:cNvPr id="12" name="Объект 4"/>
          <p:cNvPicPr>
            <a:picLocks noGrp="1"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873829" y="1279597"/>
            <a:ext cx="3606008" cy="2388395"/>
          </a:xfrm>
          <a:prstGeom prst="rect">
            <a:avLst/>
          </a:prstGeom>
        </p:spPr>
      </p:pic>
      <p:pic>
        <p:nvPicPr>
          <p:cNvPr id="13" name="Объект 5"/>
          <p:cNvPicPr>
            <a:picLocks noGrp="1"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3568" y="3978076"/>
            <a:ext cx="3316855" cy="2254939"/>
          </a:xfrm>
          <a:prstGeom prst="rect">
            <a:avLst/>
          </a:prstGeom>
        </p:spPr>
      </p:pic>
      <p:pic>
        <p:nvPicPr>
          <p:cNvPr id="1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03948" y="4709577"/>
            <a:ext cx="2024481" cy="151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279818" y="3980257"/>
            <a:ext cx="2226865" cy="167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103948" y="3980257"/>
            <a:ext cx="2024481" cy="149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Объект 6"/>
          <p:cNvPicPr>
            <a:picLocks noGrp="1" noChangeAspect="1"/>
          </p:cNvPicPr>
          <p:nvPr>
            <p:ph sz="half" idx="1"/>
          </p:nvPr>
        </p:nvPicPr>
        <p:blipFill>
          <a:blip r:embed="rId7" cstate="screen">
            <a:extLst>
              <a:ext uri="{28A0092B-C50C-407E-A947-70E740481C1C}">
                <a14:useLocalDpi xmlns:a14="http://schemas.microsoft.com/office/drawing/2010/main" val="0"/>
              </a:ext>
            </a:extLst>
          </a:blip>
          <a:stretch>
            <a:fillRect/>
          </a:stretch>
        </p:blipFill>
        <p:spPr>
          <a:xfrm>
            <a:off x="683568" y="1279597"/>
            <a:ext cx="3544568" cy="2346891"/>
          </a:xfrm>
        </p:spPr>
      </p:pic>
    </p:spTree>
    <p:extLst>
      <p:ext uri="{BB962C8B-B14F-4D97-AF65-F5344CB8AC3E}">
        <p14:creationId xmlns:p14="http://schemas.microsoft.com/office/powerpoint/2010/main" val="187483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012974"/>
          </a:xfrm>
        </p:spPr>
        <p:txBody>
          <a:bodyPr/>
          <a:lstStyle/>
          <a:p>
            <a:r>
              <a:rPr lang="ru-RU" sz="2800" b="1" dirty="0">
                <a:solidFill>
                  <a:schemeClr val="tx1"/>
                </a:solidFill>
              </a:rPr>
              <a:t>Развертывание ВПИГ МО РФ в префектуре </a:t>
            </a:r>
            <a:r>
              <a:rPr lang="ru-RU" sz="2800" b="1" dirty="0" err="1">
                <a:solidFill>
                  <a:schemeClr val="tx1"/>
                </a:solidFill>
              </a:rPr>
              <a:t>Киндия</a:t>
            </a:r>
            <a:r>
              <a:rPr lang="ru-RU" sz="2800" b="1" dirty="0">
                <a:solidFill>
                  <a:schemeClr val="tx1"/>
                </a:solidFill>
              </a:rPr>
              <a:t> </a:t>
            </a:r>
            <a:r>
              <a:rPr lang="ru-RU" sz="2800" i="1" dirty="0">
                <a:solidFill>
                  <a:schemeClr val="tx1"/>
                </a:solidFill>
              </a:rPr>
              <a:t>(14-18 декабря 2014 г.)</a:t>
            </a:r>
          </a:p>
        </p:txBody>
      </p:sp>
      <p:pic>
        <p:nvPicPr>
          <p:cNvPr id="8" name="Объект 7"/>
          <p:cNvPicPr>
            <a:picLocks noGrp="1" noChangeAspect="1"/>
          </p:cNvPicPr>
          <p:nvPr>
            <p:ph sz="half" idx="2"/>
          </p:nvPr>
        </p:nvPicPr>
        <p:blipFill>
          <a:blip r:embed="rId2" cstate="screen">
            <a:extLst>
              <a:ext uri="{28A0092B-C50C-407E-A947-70E740481C1C}">
                <a14:useLocalDpi xmlns:a14="http://schemas.microsoft.com/office/drawing/2010/main" val="0"/>
              </a:ext>
            </a:extLst>
          </a:blip>
          <a:stretch>
            <a:fillRect/>
          </a:stretch>
        </p:blipFill>
        <p:spPr>
          <a:xfrm>
            <a:off x="3701281" y="1270083"/>
            <a:ext cx="3351324" cy="2513493"/>
          </a:xfrm>
        </p:spPr>
      </p:pic>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212226" y="4414946"/>
            <a:ext cx="2141788" cy="160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2411760" y="4423516"/>
            <a:ext cx="2139595" cy="16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7157924" y="1270083"/>
            <a:ext cx="1865327" cy="248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4608004" y="4431348"/>
            <a:ext cx="2139595" cy="16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6852197" y="4408759"/>
            <a:ext cx="2150036" cy="161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226" y="1270083"/>
            <a:ext cx="3351028" cy="251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3786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BL">
  <a:themeElements>
    <a:clrScheme name="1_OBL 14">
      <a:dk1>
        <a:srgbClr val="000000"/>
      </a:dk1>
      <a:lt1>
        <a:srgbClr val="FFFFFF"/>
      </a:lt1>
      <a:dk2>
        <a:srgbClr val="C90128"/>
      </a:dk2>
      <a:lt2>
        <a:srgbClr val="666666"/>
      </a:lt2>
      <a:accent1>
        <a:srgbClr val="F3F3F3"/>
      </a:accent1>
      <a:accent2>
        <a:srgbClr val="B8B8B8"/>
      </a:accent2>
      <a:accent3>
        <a:srgbClr val="FFFFFF"/>
      </a:accent3>
      <a:accent4>
        <a:srgbClr val="000000"/>
      </a:accent4>
      <a:accent5>
        <a:srgbClr val="F8F8F8"/>
      </a:accent5>
      <a:accent6>
        <a:srgbClr val="A6A6A6"/>
      </a:accent6>
      <a:hlink>
        <a:srgbClr val="C90128"/>
      </a:hlink>
      <a:folHlink>
        <a:srgbClr val="C90128"/>
      </a:folHlink>
    </a:clrScheme>
    <a:fontScheme name="1_OB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B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B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B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B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B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B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B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B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B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B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B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B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OBL 13">
        <a:dk1>
          <a:srgbClr val="000000"/>
        </a:dk1>
        <a:lt1>
          <a:srgbClr val="FFFFFF"/>
        </a:lt1>
        <a:dk2>
          <a:srgbClr val="C90128"/>
        </a:dk2>
        <a:lt2>
          <a:srgbClr val="666666"/>
        </a:lt2>
        <a:accent1>
          <a:srgbClr val="F3F3F3"/>
        </a:accent1>
        <a:accent2>
          <a:srgbClr val="B8B8B8"/>
        </a:accent2>
        <a:accent3>
          <a:srgbClr val="FFFFFF"/>
        </a:accent3>
        <a:accent4>
          <a:srgbClr val="000000"/>
        </a:accent4>
        <a:accent5>
          <a:srgbClr val="F8F8F8"/>
        </a:accent5>
        <a:accent6>
          <a:srgbClr val="A6A6A6"/>
        </a:accent6>
        <a:hlink>
          <a:srgbClr val="666666"/>
        </a:hlink>
        <a:folHlink>
          <a:srgbClr val="C90128"/>
        </a:folHlink>
      </a:clrScheme>
      <a:clrMap bg1="lt1" tx1="dk1" bg2="lt2" tx2="dk2" accent1="accent1" accent2="accent2" accent3="accent3" accent4="accent4" accent5="accent5" accent6="accent6" hlink="hlink" folHlink="folHlink"/>
    </a:extraClrScheme>
    <a:extraClrScheme>
      <a:clrScheme name="1_OBL 14">
        <a:dk1>
          <a:srgbClr val="000000"/>
        </a:dk1>
        <a:lt1>
          <a:srgbClr val="FFFFFF"/>
        </a:lt1>
        <a:dk2>
          <a:srgbClr val="C90128"/>
        </a:dk2>
        <a:lt2>
          <a:srgbClr val="666666"/>
        </a:lt2>
        <a:accent1>
          <a:srgbClr val="F3F3F3"/>
        </a:accent1>
        <a:accent2>
          <a:srgbClr val="B8B8B8"/>
        </a:accent2>
        <a:accent3>
          <a:srgbClr val="FFFFFF"/>
        </a:accent3>
        <a:accent4>
          <a:srgbClr val="000000"/>
        </a:accent4>
        <a:accent5>
          <a:srgbClr val="F8F8F8"/>
        </a:accent5>
        <a:accent6>
          <a:srgbClr val="A6A6A6"/>
        </a:accent6>
        <a:hlink>
          <a:srgbClr val="C90128"/>
        </a:hlink>
        <a:folHlink>
          <a:srgbClr val="C90128"/>
        </a:folHlink>
      </a:clrScheme>
      <a:clrMap bg1="lt1" tx1="dk1" bg2="lt2" tx2="dk2" accent1="accent1" accent2="accent2" accent3="accent3" accent4="accent4" accent5="accent5" accent6="accent6" hlink="hlink" folHlink="folHlink"/>
    </a:extraClrScheme>
    <a:extraClrScheme>
      <a:clrScheme name="1_OBL 15">
        <a:dk1>
          <a:srgbClr val="000000"/>
        </a:dk1>
        <a:lt1>
          <a:srgbClr val="FFFFFF"/>
        </a:lt1>
        <a:dk2>
          <a:srgbClr val="C90128"/>
        </a:dk2>
        <a:lt2>
          <a:srgbClr val="666666"/>
        </a:lt2>
        <a:accent1>
          <a:srgbClr val="F3F3F3"/>
        </a:accent1>
        <a:accent2>
          <a:srgbClr val="B8B8B8"/>
        </a:accent2>
        <a:accent3>
          <a:srgbClr val="FFFFFF"/>
        </a:accent3>
        <a:accent4>
          <a:srgbClr val="000000"/>
        </a:accent4>
        <a:accent5>
          <a:srgbClr val="F8F8F8"/>
        </a:accent5>
        <a:accent6>
          <a:srgbClr val="A6A6A6"/>
        </a:accent6>
        <a:hlink>
          <a:srgbClr val="C90128"/>
        </a:hlink>
        <a:folHlink>
          <a:srgbClr val="666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EGASYs medical template">
  <a:themeElements>
    <a:clrScheme name="Small Molecules AASLD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all Molecules AASLD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4450">
          <a:solidFill>
            <a:srgbClr val="FFFF00"/>
          </a:solidFill>
          <a:miter lim="800000"/>
          <a:headEnd/>
          <a:tailEnd/>
        </a:ln>
      </a:spPr>
      <a:bodyPr rtlCol="0" anchor="ctr"/>
      <a:lstStyle>
        <a:defPPr algn="ctr" eaLnBrk="1" hangingPunct="1">
          <a:spcBef>
            <a:spcPct val="0"/>
          </a:spcBef>
          <a:defRPr sz="1600">
            <a:solidFill>
              <a:schemeClr val="bg1"/>
            </a:solidFill>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3175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1600" b="0" i="1" u="none" strike="noStrike" cap="none" normalizeH="0" baseline="0" smtClean="0">
            <a:ln>
              <a:noFill/>
            </a:ln>
            <a:solidFill>
              <a:schemeClr val="tx1"/>
            </a:solidFill>
            <a:effectLst/>
            <a:latin typeface="Arial" charset="0"/>
          </a:defRPr>
        </a:defPPr>
      </a:lstStyle>
    </a:lnDef>
    <a:txDef>
      <a:spPr>
        <a:noFill/>
      </a:spPr>
      <a:bodyPr wrap="none" lIns="0" tIns="0" rIns="0" bIns="0" rtlCol="0" anchor="ctr">
        <a:spAutoFit/>
      </a:bodyPr>
      <a:lstStyle>
        <a:defPPr>
          <a:defRPr sz="1600" dirty="0" smtClean="0"/>
        </a:defPPr>
      </a:lstStyle>
    </a:txDef>
  </a:objectDefaults>
  <a:extraClrSchemeLst>
    <a:extraClrScheme>
      <a:clrScheme name="Small Molecules AASLD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all Molecules AASLD 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all Molecules AASLD 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all Molecules AASLD 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all Molecules AASLD 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all Molecules AASLD 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all Molecules AASLD 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all Molecules AASLD 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all Molecules AASLD 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all Molecules AASLD 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all Molecules AASLD 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all Molecules AASLD 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8569</TotalTime>
  <Words>2194</Words>
  <Application>Microsoft Office PowerPoint</Application>
  <PresentationFormat>Экран (4:3)</PresentationFormat>
  <Paragraphs>150</Paragraphs>
  <Slides>21</Slides>
  <Notes>11</Notes>
  <HiddenSlides>0</HiddenSlides>
  <MMClips>0</MMClips>
  <ScaleCrop>false</ScaleCrop>
  <HeadingPairs>
    <vt:vector size="8" baseType="variant">
      <vt:variant>
        <vt:lpstr>Использованные шрифты</vt:lpstr>
      </vt:variant>
      <vt:variant>
        <vt:i4>6</vt:i4>
      </vt:variant>
      <vt:variant>
        <vt:lpstr>Тема</vt:lpstr>
      </vt:variant>
      <vt:variant>
        <vt:i4>3</vt:i4>
      </vt:variant>
      <vt:variant>
        <vt:lpstr>Внедренные серверы OLE</vt:lpstr>
      </vt:variant>
      <vt:variant>
        <vt:i4>1</vt:i4>
      </vt:variant>
      <vt:variant>
        <vt:lpstr>Заголовки слайдов</vt:lpstr>
      </vt:variant>
      <vt:variant>
        <vt:i4>21</vt:i4>
      </vt:variant>
    </vt:vector>
  </HeadingPairs>
  <TitlesOfParts>
    <vt:vector size="31" baseType="lpstr">
      <vt:lpstr>Arial</vt:lpstr>
      <vt:lpstr>Calibri</vt:lpstr>
      <vt:lpstr>Times New Roman</vt:lpstr>
      <vt:lpstr>Verdana</vt:lpstr>
      <vt:lpstr>Wingdings</vt:lpstr>
      <vt:lpstr>Wingdings 3</vt:lpstr>
      <vt:lpstr>Default Design</vt:lpstr>
      <vt:lpstr>1_OBL</vt:lpstr>
      <vt:lpstr>1_PEGASYs medical template</vt:lpstr>
      <vt:lpstr>Image</vt:lpstr>
      <vt:lpstr>Жданов Константин Валерьевич Начальник кафедры инфекционных болезней ВМедА имени С.М.Кирова – Главный инфекционист МО РФ член-корреспондент РАН доктор медицинских наук профессор полковник медицинской службы</vt:lpstr>
      <vt:lpstr>Презентация PowerPoint</vt:lpstr>
      <vt:lpstr>Эпидемия болезни, вызываемой вирусом Эбола (2014)</vt:lpstr>
      <vt:lpstr>Разгрузка ВПИГ МО РФ в аэропорт г. Конакри  (16 ноября 2014 г.)</vt:lpstr>
      <vt:lpstr>Властям Гвинейской Республики передано свыше 150 тонн медицинского и специального оборудования для оснащения ВПИГ</vt:lpstr>
      <vt:lpstr>Площадка под развертывание ВПИГ (префектура Киндия, Гвинея)</vt:lpstr>
      <vt:lpstr>Презентация PowerPoint</vt:lpstr>
      <vt:lpstr>Методический семинар для гвинейских медиков  (г. Конакри,16 декабря 2014 г.)</vt:lpstr>
      <vt:lpstr>Развертывание ВПИГ МО РФ в префектуре Киндия (14-18 декабря 2014 г.)</vt:lpstr>
      <vt:lpstr>Налажено автономное снабжения ВПИГ  водой и электричеством</vt:lpstr>
      <vt:lpstr>Передача символического ключа от ВПИГ (19 декабря 2014 г.)</vt:lpstr>
      <vt:lpstr>Демонстрация развернутого ВПИГ министрам  Гвинейского правительства (19 декабря 2014 г.)</vt:lpstr>
      <vt:lpstr>31 марта - 7 апреля 2015 г.</vt:lpstr>
      <vt:lpstr>Презентация PowerPoint</vt:lpstr>
      <vt:lpstr>Презентация PowerPoint</vt:lpstr>
      <vt:lpstr>Презентация PowerPoint</vt:lpstr>
      <vt:lpstr>Презентация PowerPoint</vt:lpstr>
      <vt:lpstr>Советско-гвинейский Институт Пастера (префектура Киндия)</vt:lpstr>
      <vt:lpstr>Взаимодействие со специалистами санитарно-противоэпидемической  бригады (СПЭБ) Роспотребнадзора </vt:lpstr>
      <vt:lpstr>Презентация PowerPoint</vt:lpstr>
      <vt:lpstr>Презентация PowerPoint</vt:lpstr>
    </vt:vector>
  </TitlesOfParts>
  <Company>CVM, 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Hemorrhagic Fever Presentation</dc:title>
  <dc:creator>Aleksandr Kovalenko</dc:creator>
  <dc:description>Author: Jamie Snow, DVM; Co-author: Radford G. Davis, DVM, MPH, DACVPM</dc:description>
  <cp:lastModifiedBy>Константин Пользователь</cp:lastModifiedBy>
  <cp:revision>301</cp:revision>
  <cp:lastPrinted>2016-07-22T06:00:32Z</cp:lastPrinted>
  <dcterms:created xsi:type="dcterms:W3CDTF">2002-11-14T18:45:01Z</dcterms:created>
  <dcterms:modified xsi:type="dcterms:W3CDTF">2017-12-04T20:59:39Z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3892347</vt:lpwstr>
  </property>
  <property fmtid="{D5CDD505-2E9C-101B-9397-08002B2CF9AE}" pid="3" name="NXPowerLiteSettings">
    <vt:lpwstr>F7000400038000</vt:lpwstr>
  </property>
  <property fmtid="{D5CDD505-2E9C-101B-9397-08002B2CF9AE}" pid="4" name="NXPowerLiteVersion">
    <vt:lpwstr>D6.2.10</vt:lpwstr>
  </property>
</Properties>
</file>