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98" r:id="rId3"/>
    <p:sldId id="499" r:id="rId4"/>
    <p:sldId id="500" r:id="rId5"/>
    <p:sldId id="502" r:id="rId6"/>
    <p:sldId id="503" r:id="rId7"/>
    <p:sldId id="504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501" r:id="rId17"/>
    <p:sldId id="508" r:id="rId18"/>
    <p:sldId id="507" r:id="rId19"/>
    <p:sldId id="505" r:id="rId20"/>
    <p:sldId id="506" r:id="rId21"/>
    <p:sldId id="494" r:id="rId22"/>
    <p:sldId id="496" r:id="rId23"/>
    <p:sldId id="509" r:id="rId2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99"/>
    <a:srgbClr val="00FF00"/>
    <a:srgbClr val="339933"/>
    <a:srgbClr val="009999"/>
    <a:srgbClr val="FFCCFF"/>
    <a:srgbClr val="CCFFFF"/>
    <a:srgbClr val="FFFF99"/>
    <a:srgbClr val="0066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706" autoAdjust="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Mix</a:t>
            </a:r>
            <a:r>
              <a:rPr lang="en-US" baseline="0"/>
              <a:t> </a:t>
            </a:r>
            <a:r>
              <a:rPr lang="ru-RU" baseline="0"/>
              <a:t>1</a:t>
            </a:r>
            <a:endParaRPr lang="ru-RU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543189249927407E-2"/>
          <c:y val="0.1369251968503937"/>
          <c:w val="0.92107786900768884"/>
          <c:h val="0.47483359580052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Mix 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0"/>
                  <c:y val="1.8003647849103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Burkholderia mallei           B-7146</c:v>
                </c:pt>
                <c:pt idx="1">
                  <c:v>Klebsiella pneumoniae B-7487</c:v>
                </c:pt>
                <c:pt idx="2">
                  <c:v>Escherichia coli B-2393</c:v>
                </c:pt>
                <c:pt idx="3">
                  <c:v>Enterococcus faecalis                B-4826</c:v>
                </c:pt>
                <c:pt idx="4">
                  <c:v>Clostridium perfingens  B-6433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0.92</c:v>
                </c:pt>
                <c:pt idx="1">
                  <c:v>21.77</c:v>
                </c:pt>
                <c:pt idx="2">
                  <c:v>37.31</c:v>
                </c:pt>
                <c:pt idx="3">
                  <c:v>31.48</c:v>
                </c:pt>
                <c:pt idx="4">
                  <c:v>10.06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415666896"/>
        <c:axId val="415664656"/>
      </c:barChart>
      <c:catAx>
        <c:axId val="41566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5664656"/>
        <c:crosses val="autoZero"/>
        <c:auto val="1"/>
        <c:lblAlgn val="ctr"/>
        <c:lblOffset val="100"/>
        <c:noMultiLvlLbl val="0"/>
      </c:catAx>
      <c:valAx>
        <c:axId val="415664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5666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0199F7-E98E-4C71-9714-A440CDB859C6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CFF320-1255-4AA3-B309-426BC09CD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4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BADB7D-A2D8-4CA0-9469-08C950936EB2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2B86AF-DD44-4CDF-9E0E-B4E2D1BDE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04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ltGray">
          <a:xfrm>
            <a:off x="0" y="898525"/>
            <a:ext cx="9144000" cy="260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684213" y="908050"/>
            <a:ext cx="7488237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>
                <a:solidFill>
                  <a:schemeClr val="bg1"/>
                </a:solidFill>
                <a:latin typeface="Verdana" pitchFamily="34" charset="0"/>
              </a:rPr>
              <a:t>Федеральная служба по надзору в сфере защиты прав потребителей и благополучия человека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5867400"/>
            <a:ext cx="655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FF56-192F-4437-A8BD-DFA26D7B3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EE6F-8269-439F-9D3E-A84AE9B7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1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ltGray">
            <a:xfrm>
              <a:off x="294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ltGray">
            <a:xfrm>
              <a:off x="566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ltGray">
            <a:xfrm>
              <a:off x="-1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ltGray">
            <a:xfrm>
              <a:off x="294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ltGray">
            <a:xfrm>
              <a:off x="566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ltGray">
            <a:xfrm>
              <a:off x="838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17" name="Rectangle 16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139141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5F5D-4FE0-4847-9218-489A0A666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50CAC-5C9E-4F84-94E2-29047DA8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70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70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3E1A-C833-46C0-8042-5337E6A9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7817-FFC1-4F72-B6AA-D9F18EE7F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6650-29A3-4771-BE78-5A206F2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BA00-6E86-4805-BEE7-4985CB99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F0B6-01E7-4482-B8C3-430D3DC8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3D90-A9B1-4343-BDFE-004AD9D5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fon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-26988"/>
            <a:ext cx="91440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6B6A71CE-7D83-4E8A-B565-99B20C583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gray">
          <a:xfrm>
            <a:off x="0" y="1096963"/>
            <a:ext cx="9144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4288" y="1096963"/>
            <a:ext cx="84582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ria.ru/science/20100215/209271079.html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utbreaknewstoday.com/guinea-anthrax-outbreak-sickens-5-one-dead-%2056198/%20&#8211;%2008.05.20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23528" y="1772816"/>
            <a:ext cx="8425185" cy="2308324"/>
          </a:xfrm>
          <a:ex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2400" dirty="0"/>
              <a:t>Современная методология и подходы для выявления и идентификации патогенных бактерий в биологических образцах и объектах внешней среды </a:t>
            </a:r>
            <a:r>
              <a:rPr lang="ru-RU" sz="2400" b="0" dirty="0"/>
              <a:t>	</a:t>
            </a:r>
            <a:br>
              <a:rPr lang="ru-RU" sz="2400" b="0" dirty="0"/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5949280"/>
            <a:ext cx="259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И.А.Дятлов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58200" cy="1080120"/>
          </a:xfrm>
        </p:spPr>
        <p:txBody>
          <a:bodyPr/>
          <a:lstStyle/>
          <a:p>
            <a:r>
              <a:rPr lang="ru-RU" sz="2400" dirty="0"/>
              <a:t>Исследование образцов почвы </a:t>
            </a:r>
            <a:r>
              <a:rPr lang="ru-RU" sz="2400" dirty="0" smtClean="0"/>
              <a:t>из Гвинеи на </a:t>
            </a:r>
            <a:r>
              <a:rPr lang="ru-RU" sz="2400" dirty="0" smtClean="0"/>
              <a:t>содержание бактерий </a:t>
            </a:r>
            <a:r>
              <a:rPr lang="ru-RU" sz="2400" dirty="0" err="1" smtClean="0"/>
              <a:t>общемикробиологическими</a:t>
            </a:r>
            <a:r>
              <a:rPr lang="ru-RU" sz="2400" dirty="0" smtClean="0"/>
              <a:t> методами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Использовано 18 наименований питательных сред</a:t>
            </a:r>
          </a:p>
          <a:p>
            <a:r>
              <a:rPr lang="ru-RU" sz="2400" dirty="0" smtClean="0"/>
              <a:t>Исследование проведено на основании 19-ти нормативно-методических документов.</a:t>
            </a:r>
          </a:p>
          <a:p>
            <a:r>
              <a:rPr lang="ru-RU" sz="2400" dirty="0"/>
              <a:t>В представленных образцах почвы при культивировании в аэробных и анаэробных условиях было выделено более 70 культур возбудителей 3-4 групп патогенности 16 родов. Работы по типированию и выявлению вирулентности выделенных культур продолжаются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Выделенные культуры идентифицировали </a:t>
            </a:r>
            <a:r>
              <a:rPr lang="ru-RU" sz="2400" dirty="0" err="1" smtClean="0"/>
              <a:t>общемикробиологичскими</a:t>
            </a:r>
            <a:r>
              <a:rPr lang="ru-RU" sz="2400" dirty="0" smtClean="0"/>
              <a:t> методами и на </a:t>
            </a:r>
            <a:r>
              <a:rPr lang="ru-RU" sz="2400" dirty="0"/>
              <a:t>основе системы </a:t>
            </a:r>
            <a:r>
              <a:rPr lang="en-US" sz="2400" dirty="0"/>
              <a:t>MALDI </a:t>
            </a:r>
            <a:r>
              <a:rPr lang="en-US" sz="2400" dirty="0" err="1"/>
              <a:t>Biotyper</a:t>
            </a:r>
            <a:r>
              <a:rPr lang="ru-RU" sz="2400" dirty="0"/>
              <a:t> (</a:t>
            </a:r>
            <a:r>
              <a:rPr lang="en-US" sz="2400" dirty="0" err="1"/>
              <a:t>Bruker</a:t>
            </a:r>
            <a:r>
              <a:rPr lang="en-US" sz="2400" dirty="0"/>
              <a:t> </a:t>
            </a:r>
            <a:r>
              <a:rPr lang="en-US" sz="2400" dirty="0" err="1"/>
              <a:t>Daltonik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2934072" cy="482901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Нзерекоре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pumilus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megaterium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mojavensis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n-US" i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sacchari</a:t>
            </a:r>
            <a:endParaRPr lang="ru-RU" sz="1400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n-US" i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pyrrocinia</a:t>
            </a:r>
            <a:endParaRPr lang="ru-RU" sz="1400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n-US" i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vietnamiensis</a:t>
            </a:r>
            <a:endParaRPr lang="ru-RU" sz="1400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asburiae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kobei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monteilii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plecoglossida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fulva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nitroreduccens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Clostridium </a:t>
            </a:r>
            <a:r>
              <a:rPr lang="en-US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perfringens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0968" y="1473899"/>
            <a:ext cx="2943200" cy="514756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Масента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megaterium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pumilus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subtilus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n-US" i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vietnamiensis</a:t>
            </a:r>
            <a:endParaRPr lang="ru-RU" sz="1400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n-US" i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cenocepacia</a:t>
            </a:r>
            <a:endParaRPr lang="ru-RU" sz="1400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aeogenes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asburiae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cloaceae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sphaericus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glucanoliticus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nitroreduccens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chlororaphis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Serratia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marcescens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Clostridium </a:t>
            </a:r>
            <a:r>
              <a:rPr lang="en-US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perfringens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3560" y="1473899"/>
            <a:ext cx="2880320" cy="451046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Кисидугу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Acinetobacter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baumannii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asburiae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licheniformis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mojavensis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pumilus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subtilus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n-US" i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vietnamiensis</a:t>
            </a:r>
            <a:endParaRPr lang="ru-RU" sz="1400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nitroreduccens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fulva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Serratia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marcescens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</a:t>
            </a:r>
            <a:r>
              <a:rPr lang="en-US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perfringens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Clostridium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sordellii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58200" cy="1080120"/>
          </a:xfrm>
        </p:spPr>
        <p:txBody>
          <a:bodyPr/>
          <a:lstStyle/>
          <a:p>
            <a:r>
              <a:rPr lang="ru-RU" sz="2800" dirty="0" smtClean="0"/>
              <a:t>Культуры, выделенные из почвы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920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798" y="185684"/>
            <a:ext cx="8458200" cy="707579"/>
          </a:xfrm>
        </p:spPr>
        <p:txBody>
          <a:bodyPr/>
          <a:lstStyle/>
          <a:p>
            <a:r>
              <a:rPr lang="ru-RU" dirty="0"/>
              <a:t>Культуры, выделенные из почвы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43558" y="692696"/>
            <a:ext cx="2808312" cy="51475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Фарана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bataviensis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megaterium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Leclercia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adecarboxylata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fusiformis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Klebsiella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pneumonia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nitroreduccens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putida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Serratia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marcescens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silvestris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perfringens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Clostridium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sordellii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41558" y="692696"/>
            <a:ext cx="3006080" cy="578466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Маму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megaterium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shackletonii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oshimensis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thuringiensis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Brevibacillus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laterospores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fusiformis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illinoises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rhizoshaerae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pabulli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monteilii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nitroreduccens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putida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Serratia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marcescens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perfringens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sordellii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Clostridium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sardiense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0239" y="692696"/>
            <a:ext cx="2819400" cy="419191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Киндия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Acinetobacter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baumannii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Aeromonas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caviae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Aeromonas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pumilus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cereus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amalonaticus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Enterobacter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cloacae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Lysinibacillus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fusiformis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Pseudomonas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perfringens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Clostridium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bifermentas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8442" y="5847080"/>
            <a:ext cx="5583115" cy="92333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Все патогенные и условно патогенные штаммы депонированы в </a:t>
            </a:r>
            <a:r>
              <a:rPr lang="ru-RU" dirty="0" err="1" smtClean="0"/>
              <a:t>Госколлекции</a:t>
            </a:r>
            <a:r>
              <a:rPr lang="ru-RU" dirty="0" smtClean="0"/>
              <a:t> ГНЦ ПМБ – 118 штаммов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4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04664"/>
            <a:ext cx="8458200" cy="563563"/>
          </a:xfrm>
        </p:spPr>
        <p:txBody>
          <a:bodyPr/>
          <a:lstStyle/>
          <a:p>
            <a:r>
              <a:rPr lang="ru-RU" sz="1900" dirty="0"/>
              <a:t>Разработка  и внедрение методов экспресс – диагностики актуальных для Гвинейской Республики инфекционных болезней бактериальной этиологии</a:t>
            </a:r>
            <a:br>
              <a:rPr lang="ru-RU" sz="1900" dirty="0"/>
            </a:br>
            <a:endParaRPr lang="ru-RU" sz="1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58" y="1389635"/>
            <a:ext cx="8856984" cy="225538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Исследование образцов почвы с использованием </a:t>
            </a:r>
            <a:r>
              <a:rPr lang="ru-RU" sz="2000" b="1" dirty="0" err="1"/>
              <a:t>метагеномного</a:t>
            </a:r>
            <a:r>
              <a:rPr lang="ru-RU" sz="2000" b="1" dirty="0"/>
              <a:t> подхода.</a:t>
            </a:r>
            <a:endParaRPr lang="ru-RU" sz="2000" dirty="0"/>
          </a:p>
          <a:p>
            <a:r>
              <a:rPr lang="ru-RU" sz="2000" b="1" dirty="0"/>
              <a:t>Выделение ДНК из образцов земли для </a:t>
            </a:r>
            <a:r>
              <a:rPr lang="ru-RU" sz="2000" b="1" dirty="0" err="1"/>
              <a:t>метагеномного</a:t>
            </a:r>
            <a:r>
              <a:rPr lang="ru-RU" sz="2000" b="1" dirty="0"/>
              <a:t> анализа</a:t>
            </a:r>
            <a:endParaRPr lang="ru-RU" sz="2000" dirty="0"/>
          </a:p>
          <a:p>
            <a:r>
              <a:rPr lang="ru-RU" sz="2000" b="1" dirty="0"/>
              <a:t>Экстракция</a:t>
            </a:r>
            <a:endParaRPr lang="ru-RU" sz="2000" dirty="0"/>
          </a:p>
          <a:p>
            <a:r>
              <a:rPr lang="ru-RU" sz="2000" b="1" dirty="0"/>
              <a:t>Фильтрация, лизис и белковая преципитация</a:t>
            </a:r>
            <a:endParaRPr lang="ru-RU" sz="2000" dirty="0"/>
          </a:p>
          <a:p>
            <a:r>
              <a:rPr lang="ru-RU" sz="2000" b="1" dirty="0" err="1"/>
              <a:t>Секвенирование</a:t>
            </a:r>
            <a:r>
              <a:rPr lang="ru-RU" sz="2000" b="1" dirty="0"/>
              <a:t> образцов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4526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879" y="5668640"/>
            <a:ext cx="3987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электрофореза на системе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Size-select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Маркер 50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13525"/>
              </p:ext>
            </p:extLst>
          </p:nvPr>
        </p:nvGraphicFramePr>
        <p:xfrm>
          <a:off x="4067944" y="3648214"/>
          <a:ext cx="4543703" cy="1747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7445"/>
                <a:gridCol w="1273129"/>
                <a:gridCol w="127312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</a:t>
                      </a:r>
                      <a:r>
                        <a:rPr lang="ru-RU" sz="1400" dirty="0" err="1">
                          <a:effectLst/>
                        </a:rPr>
                        <a:t>ридов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нуклеотидов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Образец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334722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71087481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Образец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134930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18559912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Образец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349192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77400795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Образец4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255058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56002497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80669" y="566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секвенирования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метагеномных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образцов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32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458200" cy="779587"/>
          </a:xfrm>
        </p:spPr>
        <p:txBody>
          <a:bodyPr/>
          <a:lstStyle/>
          <a:p>
            <a:r>
              <a:rPr lang="ru-RU" sz="2400" dirty="0"/>
              <a:t>В</a:t>
            </a:r>
            <a:r>
              <a:rPr lang="ru-RU" sz="2400" dirty="0" smtClean="0"/>
              <a:t>ыбор </a:t>
            </a:r>
            <a:r>
              <a:rPr lang="ru-RU" sz="2400" dirty="0"/>
              <a:t>оптимальной стратегии исследования </a:t>
            </a:r>
            <a:r>
              <a:rPr lang="ru-RU" sz="2400" dirty="0" smtClean="0"/>
              <a:t> образцов почвы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381" y="5372299"/>
            <a:ext cx="4362772" cy="1088826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анализа качества прочтения образцов. А–Образец 1, Б – образец 2, В – образец 3, Г – образец 4.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0456"/>
            <a:ext cx="4270112" cy="50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464331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использованием пакета </a:t>
            </a:r>
            <a:r>
              <a:rPr lang="en-US" dirty="0" err="1"/>
              <a:t>NextGenSequenceWorkbench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построены диаграммы показателей качества прочтения нуклеотидов для каждой позиции в </a:t>
            </a:r>
            <a:r>
              <a:rPr lang="ru-RU" dirty="0" err="1" smtClean="0"/>
              <a:t>риде</a:t>
            </a:r>
            <a:r>
              <a:rPr lang="ru-RU" dirty="0" smtClean="0"/>
              <a:t>. </a:t>
            </a:r>
            <a:r>
              <a:rPr lang="ru-RU" dirty="0"/>
              <a:t>Н</a:t>
            </a:r>
            <a:r>
              <a:rPr lang="ru-RU" dirty="0" smtClean="0"/>
              <a:t>ачиная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с 150 позиции </a:t>
            </a:r>
            <a:r>
              <a:rPr lang="ru-RU" dirty="0" smtClean="0"/>
              <a:t>наблюдается </a:t>
            </a:r>
            <a:r>
              <a:rPr lang="ru-RU" dirty="0"/>
              <a:t>снижение достоверности определения нуклеотидов. Поэтому, для анализа </a:t>
            </a:r>
            <a:r>
              <a:rPr lang="ru-RU" dirty="0" err="1"/>
              <a:t>метагеномных</a:t>
            </a:r>
            <a:r>
              <a:rPr lang="ru-RU" dirty="0"/>
              <a:t> </a:t>
            </a:r>
            <a:r>
              <a:rPr lang="ru-RU" dirty="0" smtClean="0"/>
              <a:t>образцов, экономически </a:t>
            </a:r>
            <a:r>
              <a:rPr lang="ru-RU" dirty="0"/>
              <a:t>оправдано использование наборов реактивов с меньшей длиной индивидуальных прочтений.</a:t>
            </a:r>
          </a:p>
        </p:txBody>
      </p:sp>
    </p:spTree>
    <p:extLst>
      <p:ext uri="{BB962C8B-B14F-4D97-AF65-F5344CB8AC3E}">
        <p14:creationId xmlns:p14="http://schemas.microsoft.com/office/powerpoint/2010/main" val="255386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</a:t>
            </a:r>
            <a:r>
              <a:rPr lang="ru-RU" sz="2400" dirty="0" smtClean="0"/>
              <a:t>нализ </a:t>
            </a:r>
            <a:r>
              <a:rPr lang="ru-RU" sz="2400" dirty="0"/>
              <a:t>ГЦ состава для </a:t>
            </a:r>
            <a:r>
              <a:rPr lang="ru-RU" sz="2400" dirty="0" err="1"/>
              <a:t>ридов</a:t>
            </a:r>
            <a:r>
              <a:rPr lang="ru-RU" sz="2400" dirty="0"/>
              <a:t>, формирующих архивы данных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976" y="1412776"/>
            <a:ext cx="4617856" cy="425360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Риды, полученные из образцов 1-3 имели в распределении два максимума, характерные для </a:t>
            </a:r>
            <a:r>
              <a:rPr lang="en-US" sz="1800" dirty="0"/>
              <a:t>AT</a:t>
            </a:r>
            <a:r>
              <a:rPr lang="ru-RU" sz="1800" dirty="0"/>
              <a:t>и ГЦ богатых геномов. Для сравнения приведены также данные для ГЦ состава </a:t>
            </a:r>
            <a:r>
              <a:rPr lang="ru-RU" sz="1800" i="1" dirty="0" err="1"/>
              <a:t>Bacillus</a:t>
            </a:r>
            <a:r>
              <a:rPr lang="ru-RU" sz="1800" i="1" dirty="0"/>
              <a:t> </a:t>
            </a:r>
            <a:r>
              <a:rPr lang="ru-RU" sz="1800" i="1" dirty="0" err="1"/>
              <a:t>anthracis</a:t>
            </a:r>
            <a:r>
              <a:rPr lang="ru-RU" sz="1800" dirty="0"/>
              <a:t> и </a:t>
            </a:r>
            <a:r>
              <a:rPr lang="ru-RU" sz="1800" i="1" dirty="0" err="1"/>
              <a:t>Brucella</a:t>
            </a:r>
            <a:r>
              <a:rPr lang="ru-RU" sz="1800" i="1" dirty="0"/>
              <a:t> </a:t>
            </a:r>
            <a:r>
              <a:rPr lang="ru-RU" sz="1800" i="1" dirty="0" err="1"/>
              <a:t>abortus</a:t>
            </a:r>
            <a:r>
              <a:rPr lang="ru-RU" sz="1800" dirty="0"/>
              <a:t>. В образце №4 количество АТ богатых </a:t>
            </a:r>
            <a:r>
              <a:rPr lang="ru-RU" sz="1800" dirty="0" err="1"/>
              <a:t>ридов</a:t>
            </a:r>
            <a:r>
              <a:rPr lang="ru-RU" sz="1800" dirty="0"/>
              <a:t> оказалось заметно ниже, что свидетельствует об ином составе микробного </a:t>
            </a:r>
            <a:r>
              <a:rPr lang="ru-RU" sz="1800" dirty="0" smtClean="0"/>
              <a:t>сообщества из </a:t>
            </a:r>
            <a:r>
              <a:rPr lang="ru-RU" sz="1800" dirty="0" err="1" smtClean="0"/>
              <a:t>Киндия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Поиск </a:t>
            </a:r>
            <a:r>
              <a:rPr lang="ru-RU" sz="1800" dirty="0"/>
              <a:t>гомологий с использованием алгоритма </a:t>
            </a:r>
            <a:r>
              <a:rPr lang="en-US" sz="1800" dirty="0" smtClean="0"/>
              <a:t>Blast</a:t>
            </a:r>
            <a:r>
              <a:rPr lang="ru-RU" sz="1800" dirty="0"/>
              <a:t> </a:t>
            </a:r>
            <a:r>
              <a:rPr lang="ru-RU" sz="1800" dirty="0" smtClean="0"/>
              <a:t>показал </a:t>
            </a:r>
            <a:r>
              <a:rPr lang="ru-RU" sz="1800" dirty="0"/>
              <a:t>высокий уровень </a:t>
            </a:r>
            <a:r>
              <a:rPr lang="ru-RU" sz="1800" dirty="0" smtClean="0"/>
              <a:t>гомологии </a:t>
            </a:r>
            <a:r>
              <a:rPr lang="ru-RU" sz="1800" dirty="0"/>
              <a:t>только для последовательностей генов 16</a:t>
            </a:r>
            <a:r>
              <a:rPr lang="en-US" sz="1800" dirty="0" err="1"/>
              <a:t>SrRNA</a:t>
            </a:r>
            <a:r>
              <a:rPr lang="en-US" sz="1800" dirty="0"/>
              <a:t> </a:t>
            </a:r>
            <a:r>
              <a:rPr lang="ru-RU" sz="1800" dirty="0"/>
              <a:t>некультивируемых микроорганизмов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0705"/>
            <a:ext cx="4177464" cy="497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5828903"/>
            <a:ext cx="475252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 – образец 1, Б – образец 2, В – образец 3, Г- образец 4, Д – </a:t>
            </a:r>
            <a:r>
              <a:rPr lang="en-US" i="1" dirty="0"/>
              <a:t>Bacillus </a:t>
            </a:r>
            <a:r>
              <a:rPr lang="en-US" i="1" dirty="0" err="1"/>
              <a:t>anthracis</a:t>
            </a:r>
            <a:r>
              <a:rPr lang="ru-RU" dirty="0"/>
              <a:t>, Е –</a:t>
            </a:r>
            <a:r>
              <a:rPr lang="en-US" i="1" dirty="0" err="1"/>
              <a:t>Brucella</a:t>
            </a:r>
            <a:r>
              <a:rPr lang="en-US" i="1" dirty="0"/>
              <a:t> </a:t>
            </a:r>
            <a:r>
              <a:rPr lang="en-US" i="1" dirty="0" err="1"/>
              <a:t>abortus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242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5068"/>
          <a:stretch/>
        </p:blipFill>
        <p:spPr>
          <a:xfrm>
            <a:off x="3129143" y="1289600"/>
            <a:ext cx="5849536" cy="400803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40199" y="232402"/>
            <a:ext cx="4881736" cy="563562"/>
          </a:xfrm>
        </p:spPr>
        <p:txBody>
          <a:bodyPr/>
          <a:lstStyle/>
          <a:p>
            <a:r>
              <a:rPr lang="ru-RU" sz="2800" dirty="0" smtClean="0"/>
              <a:t>Метагеномный анализ смеси патогенов</a:t>
            </a:r>
            <a:endParaRPr lang="ru-RU" sz="2800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F37D8A8-EFBA-4231-8683-03A26B5184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3183" r="46476" b="14059"/>
          <a:stretch/>
        </p:blipFill>
        <p:spPr bwMode="auto">
          <a:xfrm>
            <a:off x="0" y="2635"/>
            <a:ext cx="31318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3" t="33673" r="2783" b="22770"/>
          <a:stretch/>
        </p:blipFill>
        <p:spPr bwMode="auto">
          <a:xfrm>
            <a:off x="194052" y="4220918"/>
            <a:ext cx="2937788" cy="23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5717026"/>
            <a:ext cx="5898455" cy="832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818" y="1338618"/>
            <a:ext cx="2952328" cy="166199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Филогенетический анализ для штамма туляремийного микроба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сборка </a:t>
            </a:r>
            <a:r>
              <a:rPr lang="ru-RU" sz="1600" dirty="0">
                <a:solidFill>
                  <a:srgbClr val="C00000"/>
                </a:solidFill>
              </a:rPr>
              <a:t>метагеномных данных по алгоритму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i="1" dirty="0" smtClean="0">
                <a:solidFill>
                  <a:srgbClr val="C00000"/>
                </a:solidFill>
              </a:rPr>
              <a:t>de </a:t>
            </a:r>
            <a:r>
              <a:rPr lang="en-US" sz="1600" i="1" dirty="0">
                <a:solidFill>
                  <a:srgbClr val="C00000"/>
                </a:solidFill>
              </a:rPr>
              <a:t>novo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103149"/>
            <a:ext cx="1872208" cy="147732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отнесения к </a:t>
            </a:r>
            <a:r>
              <a:rPr lang="ru-RU" dirty="0" err="1" smtClean="0"/>
              <a:t>геногруппе</a:t>
            </a:r>
            <a:r>
              <a:rPr lang="ru-RU" dirty="0" smtClean="0"/>
              <a:t> при содержании ДНК менее 1%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716016" y="2276872"/>
            <a:ext cx="0" cy="1830219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7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01663" y="135424"/>
            <a:ext cx="8496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/>
                </a:solidFill>
              </a:rPr>
              <a:t>Эффективность </a:t>
            </a:r>
            <a:r>
              <a:rPr lang="ru-RU" sz="2400" b="1" dirty="0">
                <a:solidFill>
                  <a:schemeClr val="accent3"/>
                </a:solidFill>
              </a:rPr>
              <a:t>обнаружения нуклеиновых </a:t>
            </a:r>
            <a:r>
              <a:rPr lang="ru-RU" sz="2400" b="1" dirty="0" smtClean="0">
                <a:solidFill>
                  <a:schemeClr val="accent3"/>
                </a:solidFill>
              </a:rPr>
              <a:t>кислот</a:t>
            </a:r>
            <a:r>
              <a:rPr lang="ru-RU" sz="2400" b="1" dirty="0">
                <a:solidFill>
                  <a:schemeClr val="accent3"/>
                </a:solidFill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</a:rPr>
              <a:t>патогенов </a:t>
            </a:r>
            <a:r>
              <a:rPr lang="ru-RU" sz="2400" b="1" dirty="0">
                <a:solidFill>
                  <a:schemeClr val="accent3"/>
                </a:solidFill>
              </a:rPr>
              <a:t>на модельных образцах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07504" y="4530389"/>
            <a:ext cx="424847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Распределение нуклеотидов в </a:t>
            </a:r>
            <a:r>
              <a:rPr lang="ru-RU" altLang="ru-RU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метагеномном</a:t>
            </a:r>
            <a:r>
              <a:rPr lang="ru-RU" alt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образце </a:t>
            </a:r>
            <a:r>
              <a:rPr lang="en-US" alt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Mix </a:t>
            </a:r>
            <a:r>
              <a:rPr lang="ru-RU" alt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1 при картировании на </a:t>
            </a:r>
            <a:r>
              <a:rPr lang="ru-RU" altLang="ru-RU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референсные</a:t>
            </a:r>
            <a:r>
              <a:rPr lang="ru-RU" altLang="ru-RU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геномы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1205" r="3008" b="14849"/>
          <a:stretch/>
        </p:blipFill>
        <p:spPr bwMode="auto">
          <a:xfrm>
            <a:off x="4849813" y="3795935"/>
            <a:ext cx="4176464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Диаграмма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640575"/>
              </p:ext>
            </p:extLst>
          </p:nvPr>
        </p:nvGraphicFramePr>
        <p:xfrm>
          <a:off x="179512" y="1377235"/>
          <a:ext cx="5760640" cy="313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28184" y="19888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программы</a:t>
            </a:r>
            <a:endParaRPr lang="ru-RU" b="1" dirty="0"/>
          </a:p>
        </p:txBody>
      </p:sp>
      <p:pic>
        <p:nvPicPr>
          <p:cNvPr id="19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3077317" cy="5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>
            <a:off x="8388424" y="3222864"/>
            <a:ext cx="144016" cy="42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403648" y="3884647"/>
            <a:ext cx="72008" cy="645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B4BA00-6E86-4805-BEE7-4985CB99A9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67544" y="0"/>
            <a:ext cx="8244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kern="0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А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нализа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сложных смесей, содержащих нуклеиновые кислоты представителей вирусных кишечных инфекций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Рисунок 6" descr="образец 10 NCB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/>
          <a:stretch/>
        </p:blipFill>
        <p:spPr bwMode="auto">
          <a:xfrm>
            <a:off x="179512" y="1042090"/>
            <a:ext cx="8784976" cy="56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5364088" y="2132856"/>
            <a:ext cx="3348111" cy="12003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ru-RU" alt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образец </a:t>
            </a:r>
            <a:r>
              <a:rPr lang="ru-RU" alt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копрофильтрата</a:t>
            </a:r>
            <a:r>
              <a:rPr lang="ru-RU" alt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содержащий </a:t>
            </a:r>
            <a:r>
              <a:rPr lang="ru-RU" alt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ротавирус</a:t>
            </a:r>
            <a:r>
              <a:rPr lang="ru-RU" alt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астровирус</a:t>
            </a:r>
            <a:r>
              <a:rPr lang="ru-RU" alt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норовирус</a:t>
            </a:r>
            <a:r>
              <a:rPr lang="ru-RU" alt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энтеровирус</a:t>
            </a:r>
            <a:endParaRPr lang="ru-RU" alt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3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B4BA00-6E86-4805-BEE7-4985CB99A9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black">
          <a:xfrm>
            <a:off x="131029" y="133850"/>
            <a:ext cx="5737115" cy="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Новые методы выявления и идентификации патогенов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Picture 5" descr="_DSC0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29944" r="15846" b="33601"/>
          <a:stretch>
            <a:fillRect/>
          </a:stretch>
        </p:blipFill>
        <p:spPr bwMode="auto">
          <a:xfrm>
            <a:off x="82074" y="1541856"/>
            <a:ext cx="2235563" cy="7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1760" y="1340768"/>
            <a:ext cx="6447921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Иммунохроматографические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тесты на основе парных МКА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Легионеллы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листерии, чума (+ антитела), туляремия, холера (+токсин), сибирская язва (+споры), грипп всего 11 препаратов – полностью отечественные</a:t>
            </a:r>
          </a:p>
        </p:txBody>
      </p:sp>
      <p:pic>
        <p:nvPicPr>
          <p:cNvPr id="14" name="Picture 8" descr="N16 BoNT hypothe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b="54424"/>
          <a:stretch>
            <a:fillRect/>
          </a:stretch>
        </p:blipFill>
        <p:spPr bwMode="auto">
          <a:xfrm>
            <a:off x="107504" y="2510459"/>
            <a:ext cx="3062937" cy="16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65700" y="2819828"/>
            <a:ext cx="4993981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Аптамеры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– инновационные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биодетекторы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на основе скрининга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in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vitro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из библиотек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олигонуклеотидов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E.coli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O157:H7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ботулотоксин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 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шига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-токсин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5700" y="4310889"/>
            <a:ext cx="4993981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Иммуно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-ПЦР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- сочетание RT-ПЦР и ELISA, фиксирующие и детектирующие (парные) МКА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ботулинический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нейротоксин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типа 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летальный фактор  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протективный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антиген сибирской язвы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E.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coli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O157:Н7,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Listeria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monocytogenes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Pseudomonas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aeruginosa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7" name="Picture 2" descr="immuno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9"/>
          <a:stretch/>
        </p:blipFill>
        <p:spPr>
          <a:xfrm>
            <a:off x="82074" y="4168907"/>
            <a:ext cx="3816425" cy="2392148"/>
          </a:xfrm>
          <a:prstGeom prst="rect">
            <a:avLst/>
          </a:prstGeom>
          <a:solidFill>
            <a:srgbClr val="FFFFCC"/>
          </a:solidFill>
          <a:ln/>
          <a:extLst/>
        </p:spPr>
      </p:pic>
      <p:pic>
        <p:nvPicPr>
          <p:cNvPr id="18" name="Рисунок 17" descr="Ученые научили ДНК кодировать искусственные белки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1307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64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2656"/>
            <a:ext cx="8458200" cy="563563"/>
          </a:xfrm>
        </p:spPr>
        <p:txBody>
          <a:bodyPr/>
          <a:lstStyle/>
          <a:p>
            <a:r>
              <a:rPr lang="ru-RU" sz="2800" dirty="0" smtClean="0"/>
              <a:t>Предпосылки для исследований </a:t>
            </a:r>
            <a:r>
              <a:rPr lang="ru-RU" sz="2800" dirty="0" smtClean="0"/>
              <a:t>материала из Гвинеи на </a:t>
            </a:r>
            <a:r>
              <a:rPr lang="ru-RU" sz="2800" dirty="0" err="1" smtClean="0"/>
              <a:t>тубуркулез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484784"/>
            <a:ext cx="8784976" cy="5256584"/>
          </a:xfrm>
        </p:spPr>
        <p:txBody>
          <a:bodyPr/>
          <a:lstStyle/>
          <a:p>
            <a:r>
              <a:rPr lang="ru-RU" sz="1800" dirty="0"/>
              <a:t>В медучреждениях </a:t>
            </a:r>
            <a:r>
              <a:rPr lang="ru-RU" sz="1800" dirty="0" smtClean="0"/>
              <a:t>гг. </a:t>
            </a:r>
            <a:r>
              <a:rPr lang="ru-RU" sz="1800" dirty="0" err="1"/>
              <a:t>Киндии</a:t>
            </a:r>
            <a:r>
              <a:rPr lang="ru-RU" sz="1800" dirty="0"/>
              <a:t>, </a:t>
            </a:r>
            <a:r>
              <a:rPr lang="ru-RU" sz="1800" dirty="0" err="1"/>
              <a:t>Дюбрека</a:t>
            </a:r>
            <a:r>
              <a:rPr lang="ru-RU" sz="1800" dirty="0"/>
              <a:t> и Конакри обследовано </a:t>
            </a:r>
            <a:r>
              <a:rPr lang="ru-RU" sz="1800" b="1" dirty="0"/>
              <a:t>646</a:t>
            </a:r>
            <a:r>
              <a:rPr lang="ru-RU" sz="1800" dirty="0"/>
              <a:t> </a:t>
            </a:r>
            <a:r>
              <a:rPr lang="ru-RU" sz="1800" dirty="0" smtClean="0"/>
              <a:t>больных </a:t>
            </a:r>
            <a:r>
              <a:rPr lang="ru-RU" sz="1800" dirty="0"/>
              <a:t>с легочными заболеваниями, у </a:t>
            </a:r>
            <a:r>
              <a:rPr lang="ru-RU" sz="1800" b="1" dirty="0"/>
              <a:t>200 </a:t>
            </a:r>
            <a:r>
              <a:rPr lang="ru-RU" sz="1800" dirty="0"/>
              <a:t>из которых был диагностирован ТБ легких методами микроскопии, культуральных посевов и </a:t>
            </a:r>
            <a:r>
              <a:rPr lang="ru-RU" sz="1800" dirty="0" smtClean="0"/>
              <a:t>рентгенодиагностики</a:t>
            </a:r>
          </a:p>
          <a:p>
            <a:r>
              <a:rPr lang="ru-RU" sz="1800" dirty="0"/>
              <a:t>Наибольшему риску подвержена возрастная группа 15 – 44 лет. В клиническом плане у больных были типичные признаки ТБ. Рентген выявил преимущественное затемнение основания легких (40%). </a:t>
            </a:r>
            <a:endParaRPr lang="ru-RU" sz="1800" dirty="0" smtClean="0"/>
          </a:p>
          <a:p>
            <a:r>
              <a:rPr lang="ru-RU" sz="1800" dirty="0" smtClean="0"/>
              <a:t>Среди </a:t>
            </a:r>
            <a:r>
              <a:rPr lang="ru-RU" sz="1800" dirty="0"/>
              <a:t>прочих 12 </a:t>
            </a:r>
            <a:r>
              <a:rPr lang="ru-RU" sz="1800" dirty="0" smtClean="0"/>
              <a:t>заболеваний </a:t>
            </a:r>
            <a:r>
              <a:rPr lang="ru-RU" sz="1800" dirty="0"/>
              <a:t>у больных ТБ и ВИЧ-инфекцией в г. Конакри </a:t>
            </a:r>
            <a:r>
              <a:rPr lang="ru-RU" sz="1800" dirty="0" smtClean="0"/>
              <a:t>преобладала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тропическая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малярия – 69,4% и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кишечные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паразитозы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– 40%.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dirty="0" smtClean="0"/>
              <a:t>Среди </a:t>
            </a:r>
            <a:r>
              <a:rPr lang="ru-RU" sz="1800" dirty="0"/>
              <a:t>патологий оппортунистических инфекций отмечены анемия – 92,4%, кандидоз ЖКТ – 61,2%, зона – 3,5%, токсоплазмоз – 3,5% и саркома </a:t>
            </a:r>
            <a:r>
              <a:rPr lang="ru-RU" sz="1800" dirty="0" err="1"/>
              <a:t>Капоши</a:t>
            </a:r>
            <a:r>
              <a:rPr lang="ru-RU" sz="1800" dirty="0"/>
              <a:t> – 2,3% случаев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>
                <a:solidFill>
                  <a:srgbClr val="339933"/>
                </a:solidFill>
              </a:rPr>
              <a:t>Предлагается внедрить ПЦР-диагностику, тест-наборы ГНЦ ПМБ для выявления и определения резистентности, </a:t>
            </a:r>
            <a:r>
              <a:rPr lang="ru-RU" sz="1800" b="1" dirty="0" err="1" smtClean="0">
                <a:solidFill>
                  <a:srgbClr val="339933"/>
                </a:solidFill>
              </a:rPr>
              <a:t>генотипирование</a:t>
            </a:r>
            <a:r>
              <a:rPr lang="ru-RU" sz="1800" b="1" dirty="0" smtClean="0">
                <a:solidFill>
                  <a:srgbClr val="339933"/>
                </a:solidFill>
              </a:rPr>
              <a:t> </a:t>
            </a:r>
            <a:r>
              <a:rPr lang="ru-RU" sz="1800" b="1" dirty="0" err="1" smtClean="0">
                <a:solidFill>
                  <a:srgbClr val="339933"/>
                </a:solidFill>
              </a:rPr>
              <a:t>изолятов</a:t>
            </a:r>
            <a:r>
              <a:rPr lang="ru-RU" sz="1800" b="1" dirty="0" smtClean="0">
                <a:solidFill>
                  <a:srgbClr val="339933"/>
                </a:solidFill>
              </a:rPr>
              <a:t> туберкулезного микроба. </a:t>
            </a:r>
            <a:endParaRPr lang="ru-RU" sz="1800" b="1" dirty="0">
              <a:solidFill>
                <a:srgbClr val="339933"/>
              </a:solidFill>
            </a:endParaRP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B4BA00-6E86-4805-BEE7-4985CB99A9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" y="36282"/>
            <a:ext cx="9016765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3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63880" cy="995611"/>
          </a:xfrm>
        </p:spPr>
        <p:txBody>
          <a:bodyPr/>
          <a:lstStyle/>
          <a:p>
            <a:r>
              <a:rPr lang="ru-RU" sz="2000" smtClean="0"/>
              <a:t>Испытания </a:t>
            </a:r>
            <a:r>
              <a:rPr lang="ru-RU" sz="2000" dirty="0"/>
              <a:t>наборов реагентов для быстрой идентификации </a:t>
            </a:r>
            <a:r>
              <a:rPr lang="ru-RU" sz="2000" i="1" dirty="0" smtClean="0"/>
              <a:t> </a:t>
            </a:r>
            <a:r>
              <a:rPr lang="en-US" sz="2000" i="1" dirty="0"/>
              <a:t>Yersinia </a:t>
            </a:r>
            <a:r>
              <a:rPr lang="en-US" sz="2000" i="1" dirty="0" err="1"/>
              <a:t>enterocolitica</a:t>
            </a:r>
            <a:r>
              <a:rPr lang="ru-RU" sz="2000" dirty="0"/>
              <a:t> </a:t>
            </a:r>
            <a:r>
              <a:rPr lang="ru-RU" sz="2000" i="1" dirty="0" smtClean="0"/>
              <a:t> </a:t>
            </a:r>
            <a:r>
              <a:rPr lang="en-US" sz="2000" i="1" dirty="0"/>
              <a:t>Yersinia </a:t>
            </a:r>
            <a:r>
              <a:rPr lang="en-US" sz="2000" i="1" dirty="0" err="1"/>
              <a:t>pseudotuberculosis</a:t>
            </a:r>
            <a:r>
              <a:rPr lang="en-US" sz="2000" dirty="0"/>
              <a:t>  </a:t>
            </a:r>
            <a:r>
              <a:rPr lang="ru-RU" sz="2000" dirty="0"/>
              <a:t>в реакции </a:t>
            </a:r>
            <a:r>
              <a:rPr lang="ru-RU" sz="2000" dirty="0" smtClean="0"/>
              <a:t>латекс–агглютинации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39962"/>
            <a:ext cx="8735888" cy="5184576"/>
          </a:xfrm>
        </p:spPr>
        <p:txBody>
          <a:bodyPr/>
          <a:lstStyle/>
          <a:p>
            <a:r>
              <a:rPr lang="ru-RU" sz="1900" dirty="0"/>
              <a:t>В ФБУН ГНЦП МБ разработаны латексные тест-системы для быстрой идентификации возбудителя кишечного </a:t>
            </a:r>
            <a:r>
              <a:rPr lang="ru-RU" sz="1900" dirty="0" err="1" smtClean="0"/>
              <a:t>йерсиниоза</a:t>
            </a:r>
            <a:r>
              <a:rPr lang="ru-RU" sz="1900" dirty="0" smtClean="0"/>
              <a:t> </a:t>
            </a:r>
            <a:r>
              <a:rPr lang="ru-RU" sz="1900" dirty="0"/>
              <a:t>и возбудителя </a:t>
            </a:r>
            <a:r>
              <a:rPr lang="ru-RU" sz="1900" dirty="0" smtClean="0"/>
              <a:t>псевдотуберкулеза. </a:t>
            </a:r>
            <a:r>
              <a:rPr lang="ru-RU" sz="1900" dirty="0"/>
              <a:t>Они основаны на полученных </a:t>
            </a:r>
            <a:r>
              <a:rPr lang="ru-RU" sz="1900" dirty="0" err="1"/>
              <a:t>высокоаффинных</a:t>
            </a:r>
            <a:r>
              <a:rPr lang="ru-RU" sz="1900" dirty="0"/>
              <a:t> иммуноглобулинах </a:t>
            </a:r>
            <a:r>
              <a:rPr lang="en-US" sz="1900" dirty="0"/>
              <a:t>G</a:t>
            </a:r>
            <a:r>
              <a:rPr lang="ru-RU" sz="1900" dirty="0"/>
              <a:t> кролика против полисахаридных фракций ЛПС </a:t>
            </a:r>
            <a:r>
              <a:rPr lang="ru-RU" sz="1900" i="1" dirty="0"/>
              <a:t>Y. </a:t>
            </a:r>
            <a:r>
              <a:rPr lang="ru-RU" sz="1900" i="1" dirty="0" err="1"/>
              <a:t>еnterocolitica</a:t>
            </a:r>
            <a:r>
              <a:rPr lang="ru-RU" sz="1900" dirty="0"/>
              <a:t> и</a:t>
            </a:r>
            <a:r>
              <a:rPr lang="ru-RU" sz="1900" i="1" dirty="0"/>
              <a:t> </a:t>
            </a:r>
            <a:r>
              <a:rPr lang="en-US" sz="1900" i="1" dirty="0"/>
              <a:t>Y</a:t>
            </a:r>
            <a:r>
              <a:rPr lang="ru-RU" sz="1900" i="1" dirty="0"/>
              <a:t>. р</a:t>
            </a:r>
            <a:r>
              <a:rPr lang="en-US" sz="1900" i="1" dirty="0" err="1"/>
              <a:t>seudotuberculosis</a:t>
            </a:r>
            <a:r>
              <a:rPr lang="ru-RU" sz="1900" i="1" dirty="0"/>
              <a:t>.</a:t>
            </a:r>
            <a:r>
              <a:rPr lang="ru-RU" sz="1900" dirty="0"/>
              <a:t>. Сенсибилизацию латексных частиц антителами </a:t>
            </a:r>
            <a:r>
              <a:rPr lang="ru-RU" sz="1900" dirty="0" smtClean="0"/>
              <a:t>проводят </a:t>
            </a:r>
            <a:r>
              <a:rPr lang="ru-RU" sz="1900" dirty="0"/>
              <a:t>через биотин-</a:t>
            </a:r>
            <a:r>
              <a:rPr lang="ru-RU" sz="1900" dirty="0" err="1"/>
              <a:t>авидиновую</a:t>
            </a:r>
            <a:r>
              <a:rPr lang="ru-RU" sz="1900" dirty="0"/>
              <a:t> связь, что </a:t>
            </a:r>
            <a:r>
              <a:rPr lang="ru-RU" sz="1900" dirty="0" smtClean="0"/>
              <a:t>обеспечивает </a:t>
            </a:r>
            <a:r>
              <a:rPr lang="ru-RU" sz="1900" dirty="0"/>
              <a:t>высокую чувствительность </a:t>
            </a:r>
            <a:r>
              <a:rPr lang="ru-RU" sz="1900" dirty="0" smtClean="0"/>
              <a:t> </a:t>
            </a:r>
            <a:r>
              <a:rPr lang="ru-RU" sz="1900" dirty="0"/>
              <a:t>тест–систем. </a:t>
            </a:r>
          </a:p>
          <a:p>
            <a:r>
              <a:rPr lang="ru-RU" sz="1900" dirty="0"/>
              <a:t>Н</a:t>
            </a:r>
            <a:r>
              <a:rPr lang="ru-RU" sz="1900" dirty="0" smtClean="0"/>
              <a:t>аработаны </a:t>
            </a:r>
            <a:r>
              <a:rPr lang="ru-RU" sz="1900" dirty="0"/>
              <a:t>опытные партии тест-систем для проведения лабораторных испытаний их чувствительности и специфичности.</a:t>
            </a:r>
          </a:p>
          <a:p>
            <a:r>
              <a:rPr lang="ru-RU" sz="1900" dirty="0"/>
              <a:t>Н</a:t>
            </a:r>
            <a:r>
              <a:rPr lang="ru-RU" sz="1900" dirty="0" smtClean="0"/>
              <a:t>а </a:t>
            </a:r>
            <a:r>
              <a:rPr lang="ru-RU" sz="1900" dirty="0"/>
              <a:t>основе </a:t>
            </a:r>
            <a:r>
              <a:rPr lang="ru-RU" sz="1900" dirty="0" smtClean="0"/>
              <a:t>полученных </a:t>
            </a:r>
            <a:r>
              <a:rPr lang="ru-RU" sz="1900" dirty="0" err="1"/>
              <a:t>высокоаффинных</a:t>
            </a:r>
            <a:r>
              <a:rPr lang="ru-RU" sz="1900" dirty="0"/>
              <a:t> иммуноглобулинах </a:t>
            </a:r>
            <a:r>
              <a:rPr lang="en-US" sz="1900" dirty="0"/>
              <a:t>G</a:t>
            </a:r>
            <a:r>
              <a:rPr lang="ru-RU" sz="1900" dirty="0"/>
              <a:t> кролика против полисахаридных фракций ЛПС </a:t>
            </a:r>
            <a:r>
              <a:rPr lang="ru-RU" sz="1900" i="1" dirty="0"/>
              <a:t>Y. </a:t>
            </a:r>
            <a:r>
              <a:rPr lang="ru-RU" sz="1900" i="1" dirty="0" err="1"/>
              <a:t>еnterocolitica</a:t>
            </a:r>
            <a:r>
              <a:rPr lang="ru-RU" sz="1900" dirty="0"/>
              <a:t> и</a:t>
            </a:r>
            <a:r>
              <a:rPr lang="ru-RU" sz="1900" i="1" dirty="0"/>
              <a:t> </a:t>
            </a:r>
            <a:r>
              <a:rPr lang="en-US" sz="1900" i="1" dirty="0"/>
              <a:t>Y</a:t>
            </a:r>
            <a:r>
              <a:rPr lang="ru-RU" sz="1900" i="1" dirty="0"/>
              <a:t>. р</a:t>
            </a:r>
            <a:r>
              <a:rPr lang="en-US" sz="1900" i="1" dirty="0" err="1"/>
              <a:t>seudotuberculosis</a:t>
            </a:r>
            <a:r>
              <a:rPr lang="ru-RU" sz="1900" dirty="0"/>
              <a:t> ведется разработка комплексных тест–систем, совмещающих </a:t>
            </a:r>
            <a:r>
              <a:rPr lang="ru-RU" sz="1900" dirty="0" err="1"/>
              <a:t>иммуномагнитную</a:t>
            </a:r>
            <a:r>
              <a:rPr lang="ru-RU" sz="1900" dirty="0"/>
              <a:t> сепарацию и полимеразную цепную реакцию (ПЦР) для быстрого выделения и идентификации возбудителей </a:t>
            </a:r>
            <a:r>
              <a:rPr lang="ru-RU" sz="1900" dirty="0" err="1"/>
              <a:t>йерсиниозов</a:t>
            </a:r>
            <a:r>
              <a:rPr lang="ru-RU" sz="1900" dirty="0"/>
              <a:t> из клинического материала и объектов внешней среды, включая пищевые продукты.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2900" y="404664"/>
            <a:ext cx="8458200" cy="563563"/>
          </a:xfrm>
        </p:spPr>
        <p:txBody>
          <a:bodyPr/>
          <a:lstStyle/>
          <a:p>
            <a:r>
              <a:rPr lang="ru-RU" sz="2400" dirty="0" smtClean="0"/>
              <a:t>Работа, предполагаемая при выезде сотрудников ГНЦ ПМБ в Гвинею совместно с ЦНИИ Эпидемиологии в декабре 2017 года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24390"/>
              </p:ext>
            </p:extLst>
          </p:nvPr>
        </p:nvGraphicFramePr>
        <p:xfrm>
          <a:off x="533400" y="1628800"/>
          <a:ext cx="8229600" cy="44866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0"/>
              </a:tblGrid>
              <a:tr h="463292">
                <a:tc>
                  <a:txBody>
                    <a:bodyPr/>
                    <a:lstStyle/>
                    <a:p>
                      <a:pPr marL="0" indent="5429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 Выделение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, идентификация и характеристика возбудителя сибирской язвы и близкородственных бацилл из полевого и клинического материала, поступившего из Гвинейской Республики</a:t>
                      </a:r>
                      <a:endParaRPr lang="ru-RU" sz="16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46" marR="58046" marT="0" marB="0">
                    <a:solidFill>
                      <a:srgbClr val="FFFFCC"/>
                    </a:solidFill>
                  </a:tcPr>
                </a:tc>
              </a:tr>
              <a:tr h="472812">
                <a:tc>
                  <a:txBody>
                    <a:bodyPr/>
                    <a:lstStyle/>
                    <a:p>
                      <a:pPr marL="0" indent="5429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 Выделение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, идентификация и характеристика возбудителя туберкулеза из полевого и клинического материала, поступившего из Гвинейской Республики </a:t>
                      </a:r>
                    </a:p>
                  </a:txBody>
                  <a:tcPr marL="58046" marR="58046" marT="0" marB="0">
                    <a:solidFill>
                      <a:srgbClr val="FFFF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5429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3. Наработка 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питательных сред Левенштейна-</a:t>
                      </a:r>
                      <a:r>
                        <a:rPr lang="ru-RU" sz="16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Йенсена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для выделения микобактерий туберкулеза (на 200 образцов) и отправка в Республику Гвинея. </a:t>
                      </a:r>
                    </a:p>
                  </a:txBody>
                  <a:tcPr marL="58046" marR="58046" marT="0" marB="0">
                    <a:solidFill>
                      <a:srgbClr val="FFFFCC"/>
                    </a:solidFill>
                  </a:tcPr>
                </a:tc>
              </a:tr>
              <a:tr h="926582">
                <a:tc>
                  <a:txBody>
                    <a:bodyPr/>
                    <a:lstStyle/>
                    <a:p>
                      <a:pPr marL="0" indent="542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4. Определение 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потребности в разработке диагностических тест-систем для детекции возбудителей бактериальных инфекционных болезней, актуальных для Гвинейской Республики. </a:t>
                      </a:r>
                    </a:p>
                    <a:p>
                      <a:pPr marL="0" indent="5429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5. Наработка 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и поставка тест-систем для индикации возбудителей актуальных для Гвинейской Республики инфекционных болезней бактериальной этиологии в Республику Гвинея.</a:t>
                      </a:r>
                      <a:endParaRPr lang="ru-RU" sz="16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46" marR="58046" marT="0" marB="0">
                    <a:solidFill>
                      <a:srgbClr val="FFFFCC"/>
                    </a:solidFill>
                  </a:tcPr>
                </a:tc>
              </a:tr>
              <a:tr h="463292">
                <a:tc>
                  <a:txBody>
                    <a:bodyPr/>
                    <a:lstStyle/>
                    <a:p>
                      <a:pPr marL="0" indent="542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 Апробация </a:t>
                      </a:r>
                      <a:r>
                        <a:rPr lang="ru-RU" sz="16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диагностических тест-систем производства ФБУН ГНЦ ПМБ для индикации возбудителей, актуальных для Гвинейской Республики.</a:t>
                      </a:r>
                      <a:endParaRPr lang="ru-RU" sz="16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46" marR="58046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27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795367" y="4780702"/>
            <a:ext cx="7920037" cy="72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2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 !</a:t>
            </a:r>
          </a:p>
        </p:txBody>
      </p:sp>
      <p:pic>
        <p:nvPicPr>
          <p:cNvPr id="6" name="Picture 2" descr="C:\Users\Dyatlov\Desktop\Конф РПН 5.12.13\cube-biohazard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08606"/>
            <a:ext cx="824706" cy="8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55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58200" cy="563563"/>
          </a:xfrm>
        </p:spPr>
        <p:txBody>
          <a:bodyPr/>
          <a:lstStyle/>
          <a:p>
            <a:r>
              <a:rPr lang="ru-RU" sz="2800" dirty="0" smtClean="0"/>
              <a:t>Предпосылки для исследований по </a:t>
            </a:r>
            <a:r>
              <a:rPr lang="ru-RU" sz="2800" dirty="0" smtClean="0"/>
              <a:t>сибирской язве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69024"/>
          </a:xfrm>
        </p:spPr>
        <p:txBody>
          <a:bodyPr/>
          <a:lstStyle/>
          <a:p>
            <a:r>
              <a:rPr lang="ru-RU" sz="1800" dirty="0" smtClean="0"/>
              <a:t>В 2015 г. заболевания </a:t>
            </a:r>
            <a:r>
              <a:rPr lang="ru-RU" sz="1800" dirty="0"/>
              <a:t>сибирской язвы </a:t>
            </a:r>
            <a:r>
              <a:rPr lang="ru-RU" sz="1800" dirty="0" smtClean="0"/>
              <a:t>людей, </a:t>
            </a:r>
            <a:r>
              <a:rPr lang="ru-RU" sz="1800" dirty="0"/>
              <a:t>были выявлены в Африке: </a:t>
            </a:r>
            <a:r>
              <a:rPr lang="ru-RU" sz="1800" b="1" dirty="0"/>
              <a:t>Гвинея</a:t>
            </a:r>
            <a:r>
              <a:rPr lang="ru-RU" sz="1800" dirty="0"/>
              <a:t> -19 подозрительных случаев, из них - 11 с летальным исходом; Зимбабве - 36; Кения - 23, из которых 7 летальных, 2000 человек после употребления в пищу мяса павшего гиппопотама и 100 человек после употребления мяса павшего КРС подверглись экстренной </a:t>
            </a:r>
            <a:r>
              <a:rPr lang="ru-RU" sz="1800" dirty="0" smtClean="0"/>
              <a:t>антибиотикопрофилактике.</a:t>
            </a:r>
          </a:p>
          <a:p>
            <a:r>
              <a:rPr lang="ru-RU" sz="1800" dirty="0" smtClean="0"/>
              <a:t>В 2016 г. В </a:t>
            </a:r>
            <a:r>
              <a:rPr lang="ru-RU" sz="1800" dirty="0"/>
              <a:t>Африке </a:t>
            </a:r>
            <a:r>
              <a:rPr lang="ru-RU" sz="1800" dirty="0" smtClean="0"/>
              <a:t>эпизоотические </a:t>
            </a:r>
            <a:r>
              <a:rPr lang="ru-RU" sz="1800" dirty="0"/>
              <a:t>очаги </a:t>
            </a:r>
            <a:r>
              <a:rPr lang="ru-RU" sz="1800" dirty="0" smtClean="0"/>
              <a:t>выявлены </a:t>
            </a:r>
            <a:r>
              <a:rPr lang="ru-RU" sz="1800" dirty="0"/>
              <a:t>в </a:t>
            </a:r>
            <a:r>
              <a:rPr lang="ru-RU" sz="1800" dirty="0" err="1"/>
              <a:t>Буркипа</a:t>
            </a:r>
            <a:r>
              <a:rPr lang="ru-RU" sz="1800" dirty="0"/>
              <a:t>-Фасо (4 вспышки на 1 территории - 5 КРС), Гане (3 вспышки в 1районе - 49 КРС), </a:t>
            </a:r>
            <a:r>
              <a:rPr lang="ru-RU" sz="1800" b="1" dirty="0"/>
              <a:t>Гвинее </a:t>
            </a:r>
            <a:r>
              <a:rPr lang="ru-RU" sz="1800" dirty="0"/>
              <a:t>(8 вспышек в 6 регионах - 71 КРС,45 МРС), Гвинее-Бисау (б вспышек - 23 КРС), Зимбабве (18 вспышек в 4 округах - 116 КРС</a:t>
            </a:r>
            <a:r>
              <a:rPr lang="ru-RU" sz="1800" dirty="0" smtClean="0"/>
              <a:t>) и т.д.</a:t>
            </a:r>
          </a:p>
          <a:p>
            <a:r>
              <a:rPr lang="ru-RU" sz="1800" dirty="0" smtClean="0"/>
              <a:t>В 2017 г. апрель </a:t>
            </a:r>
            <a:r>
              <a:rPr lang="ru-RU" sz="1800" dirty="0"/>
              <a:t>в Гвинее округе </a:t>
            </a:r>
            <a:r>
              <a:rPr lang="ru-RU" sz="1800" dirty="0" err="1" smtClean="0"/>
              <a:t>Koubia</a:t>
            </a:r>
            <a:r>
              <a:rPr lang="ru-RU" sz="1800" dirty="0" smtClean="0"/>
              <a:t> заболели </a:t>
            </a:r>
            <a:r>
              <a:rPr lang="ru-RU" sz="1800" dirty="0"/>
              <a:t>5, и умер один </a:t>
            </a:r>
            <a:r>
              <a:rPr lang="ru-RU" sz="1800" dirty="0" smtClean="0"/>
              <a:t>человек, </a:t>
            </a:r>
            <a:r>
              <a:rPr lang="ru-RU" sz="1800" dirty="0"/>
              <a:t>у него был жар, припухлость с черной коркой на нижней губе, </a:t>
            </a:r>
            <a:r>
              <a:rPr lang="ru-RU" sz="1800" dirty="0" smtClean="0"/>
              <a:t>затрудненное </a:t>
            </a:r>
            <a:r>
              <a:rPr lang="ru-RU" sz="1800" dirty="0"/>
              <a:t>глотание и </a:t>
            </a:r>
            <a:r>
              <a:rPr lang="ru-RU" sz="1800" dirty="0" smtClean="0"/>
              <a:t>дыхание, семья употребляла мясо коровы, </a:t>
            </a:r>
            <a:r>
              <a:rPr lang="ru-RU" sz="1800" dirty="0"/>
              <a:t>более 48 человек из 6 семей сообщества приобрели и употребили данное </a:t>
            </a:r>
            <a:r>
              <a:rPr lang="ru-RU" sz="1800" dirty="0" smtClean="0"/>
              <a:t>мясо, лабораторный диагноз не ставился, проведена АБ-терапия, вакцинация коров и коз. </a:t>
            </a:r>
            <a:r>
              <a:rPr lang="en-US" sz="1800" dirty="0" smtClean="0"/>
              <a:t> </a:t>
            </a:r>
            <a:r>
              <a:rPr lang="en-US" sz="1400" dirty="0"/>
              <a:t>URL: </a:t>
            </a:r>
            <a:r>
              <a:rPr lang="en-US" sz="1400" dirty="0">
                <a:hlinkClick r:id="rId2"/>
              </a:rPr>
              <a:t>http://outbreaknewstoday.com/guinea-anthrax-outbreak-sickens-5-one-dead- 56198/ – 08.05.2017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r>
              <a:rPr lang="ru-RU" sz="1800" dirty="0" smtClean="0">
                <a:solidFill>
                  <a:srgbClr val="339933"/>
                </a:solidFill>
              </a:rPr>
              <a:t>Необходимо оснащение лабораторной базы средствами диагностики, выделение и </a:t>
            </a:r>
            <a:r>
              <a:rPr lang="ru-RU" sz="1800" dirty="0" err="1" smtClean="0">
                <a:solidFill>
                  <a:srgbClr val="339933"/>
                </a:solidFill>
              </a:rPr>
              <a:t>генотипирование</a:t>
            </a:r>
            <a:r>
              <a:rPr lang="ru-RU" sz="1800" dirty="0" smtClean="0">
                <a:solidFill>
                  <a:srgbClr val="339933"/>
                </a:solidFill>
              </a:rPr>
              <a:t> штаммов, среды, ИХ-тесты, МП-ПЦР и т.д. </a:t>
            </a:r>
            <a:endParaRPr lang="ru-RU" sz="1800" dirty="0">
              <a:solidFill>
                <a:srgbClr val="3399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12" y="888058"/>
            <a:ext cx="8784976" cy="5709294"/>
          </a:xfrm>
          <a:solidFill>
            <a:srgbClr val="FFFFCC"/>
          </a:solidFill>
        </p:spPr>
        <p:txBody>
          <a:bodyPr/>
          <a:lstStyle/>
          <a:p>
            <a:r>
              <a:rPr lang="ru-RU" sz="1800" dirty="0" smtClean="0"/>
              <a:t>С институтом Пастер (Гвинея) у ГНЦ ПМБ 1 прямой договор (соглашение) и </a:t>
            </a:r>
            <a:r>
              <a:rPr lang="ru-RU" sz="1800" dirty="0" err="1" smtClean="0"/>
              <a:t>и</a:t>
            </a:r>
            <a:r>
              <a:rPr lang="ru-RU" sz="1800" dirty="0" smtClean="0"/>
              <a:t> 1 с НИИ Пастера , ЦНИИЭ и ГНЦ ПМБ</a:t>
            </a:r>
          </a:p>
          <a:p>
            <a:r>
              <a:rPr lang="ru-RU" sz="1800" dirty="0" smtClean="0"/>
              <a:t>Получено   </a:t>
            </a:r>
            <a:r>
              <a:rPr lang="ru-RU" sz="1800" dirty="0"/>
              <a:t>разрешение   этического  комитета Гвинеи  на  проведение  работ  по  </a:t>
            </a:r>
            <a:r>
              <a:rPr lang="ru-RU" sz="1800" dirty="0" smtClean="0"/>
              <a:t>ТБ </a:t>
            </a:r>
            <a:r>
              <a:rPr lang="ru-RU" sz="1800" dirty="0"/>
              <a:t>от 15 мая  </a:t>
            </a:r>
            <a:r>
              <a:rPr lang="ru-RU" sz="1800" dirty="0" smtClean="0"/>
              <a:t>2017 г  </a:t>
            </a:r>
            <a:r>
              <a:rPr lang="ru-RU" sz="1800" dirty="0"/>
              <a:t>С</a:t>
            </a:r>
            <a:r>
              <a:rPr lang="ru-RU" sz="1800" dirty="0" smtClean="0"/>
              <a:t>овместные  </a:t>
            </a:r>
            <a:r>
              <a:rPr lang="ru-RU" sz="1800" dirty="0"/>
              <a:t>работы НИИ </a:t>
            </a:r>
            <a:r>
              <a:rPr lang="ru-RU" sz="1800" dirty="0" smtClean="0"/>
              <a:t>Пастера, </a:t>
            </a:r>
            <a:r>
              <a:rPr lang="ru-RU" sz="1800" dirty="0"/>
              <a:t>ЦНИИЭ , </a:t>
            </a:r>
            <a:r>
              <a:rPr lang="ru-RU" sz="1800" dirty="0" smtClean="0"/>
              <a:t>Института </a:t>
            </a:r>
            <a:r>
              <a:rPr lang="ru-RU" sz="1800" dirty="0"/>
              <a:t>Прикладной микробиологии (Гвинея)  </a:t>
            </a:r>
            <a:r>
              <a:rPr lang="ru-RU" sz="1800" dirty="0" smtClean="0"/>
              <a:t>и ГНЦ ПМБ</a:t>
            </a:r>
            <a:r>
              <a:rPr lang="ru-RU" sz="1800" dirty="0"/>
              <a:t>.</a:t>
            </a:r>
          </a:p>
          <a:p>
            <a:r>
              <a:rPr lang="ru-RU" sz="1800" dirty="0"/>
              <a:t> При изучении полученного материала из 6 различных мест Гвинеи выделен  один штамм подозрительный на возбудителя сибирской язвы </a:t>
            </a:r>
            <a:r>
              <a:rPr lang="ru-RU" sz="1800" dirty="0" err="1"/>
              <a:t>В.а</a:t>
            </a:r>
            <a:r>
              <a:rPr lang="en-US" sz="1800" dirty="0" err="1"/>
              <a:t>ntracis</a:t>
            </a:r>
            <a:r>
              <a:rPr lang="ru-RU" sz="1800" dirty="0" smtClean="0"/>
              <a:t>. Оказался </a:t>
            </a:r>
            <a:r>
              <a:rPr lang="en-US" sz="1800" dirty="0" smtClean="0"/>
              <a:t>B. cereus</a:t>
            </a:r>
            <a:r>
              <a:rPr lang="ru-RU" sz="1800" dirty="0" smtClean="0"/>
              <a:t>.   </a:t>
            </a:r>
            <a:endParaRPr lang="ru-RU" sz="1800" dirty="0"/>
          </a:p>
          <a:p>
            <a:r>
              <a:rPr lang="ru-RU" sz="1800" dirty="0"/>
              <a:t>Возбудитель  туберкулеза не выделен. </a:t>
            </a:r>
          </a:p>
          <a:p>
            <a:r>
              <a:rPr lang="ru-RU" sz="1800" dirty="0"/>
              <a:t>Выделены, </a:t>
            </a:r>
            <a:r>
              <a:rPr lang="ru-RU" sz="1800" dirty="0" err="1" smtClean="0"/>
              <a:t>типированы</a:t>
            </a:r>
            <a:r>
              <a:rPr lang="ru-RU" sz="1800" dirty="0" smtClean="0"/>
              <a:t> </a:t>
            </a:r>
            <a:r>
              <a:rPr lang="ru-RU" sz="1800" dirty="0"/>
              <a:t>и  внесены  в  коллекцию  более </a:t>
            </a:r>
            <a:r>
              <a:rPr lang="en-US" sz="1800" dirty="0" smtClean="0"/>
              <a:t>120</a:t>
            </a:r>
            <a:r>
              <a:rPr lang="ru-RU" sz="1800" dirty="0" smtClean="0"/>
              <a:t> </a:t>
            </a:r>
            <a:r>
              <a:rPr lang="ru-RU" sz="1800" dirty="0"/>
              <a:t>новых штаммов возбудителей 3-4 групп  патогенности  различных  родов  и видов. </a:t>
            </a:r>
          </a:p>
          <a:p>
            <a:r>
              <a:rPr lang="ru-RU" sz="1800" dirty="0"/>
              <a:t>Проведены  испытания  латексных  </a:t>
            </a:r>
            <a:r>
              <a:rPr lang="ru-RU" sz="1800" dirty="0" err="1"/>
              <a:t>диагностикумов</a:t>
            </a:r>
            <a:r>
              <a:rPr lang="ru-RU" sz="1800" dirty="0"/>
              <a:t>  на кишечный </a:t>
            </a:r>
            <a:r>
              <a:rPr lang="ru-RU" sz="1800" dirty="0" err="1" smtClean="0"/>
              <a:t>иерсиниоз</a:t>
            </a:r>
            <a:r>
              <a:rPr lang="ru-RU" sz="1800" dirty="0" smtClean="0"/>
              <a:t> </a:t>
            </a:r>
            <a:r>
              <a:rPr lang="ru-RU" sz="1800" dirty="0"/>
              <a:t>и псевдотуберкулез. </a:t>
            </a:r>
          </a:p>
          <a:p>
            <a:r>
              <a:rPr lang="ru-RU" sz="1800" dirty="0" smtClean="0"/>
              <a:t>Закончена </a:t>
            </a:r>
            <a:r>
              <a:rPr lang="ru-RU" sz="1800" dirty="0"/>
              <a:t>работа  по  </a:t>
            </a:r>
            <a:r>
              <a:rPr lang="ru-RU" sz="1800" dirty="0" err="1" smtClean="0"/>
              <a:t>метагеномному</a:t>
            </a:r>
            <a:r>
              <a:rPr lang="ru-RU" sz="1800" dirty="0" smtClean="0"/>
              <a:t> анализу </a:t>
            </a:r>
            <a:r>
              <a:rPr lang="ru-RU" sz="1800" dirty="0"/>
              <a:t>материала из </a:t>
            </a:r>
            <a:r>
              <a:rPr lang="ru-RU" sz="1800" dirty="0" smtClean="0"/>
              <a:t>проб – </a:t>
            </a:r>
            <a:r>
              <a:rPr lang="ru-RU" sz="1800" dirty="0" smtClean="0"/>
              <a:t>генетического </a:t>
            </a:r>
            <a:r>
              <a:rPr lang="ru-RU" sz="1800" dirty="0" smtClean="0"/>
              <a:t>материала ООИ не выявлено.</a:t>
            </a:r>
          </a:p>
          <a:p>
            <a:r>
              <a:rPr lang="ru-RU" sz="1800" dirty="0" smtClean="0"/>
              <a:t>В Гвинее произведен сбор материала для исследования на сибирскую язву и туберкулез, который будет исследован на месте и доставлен в ГНЦ ПМБ</a:t>
            </a:r>
          </a:p>
          <a:p>
            <a:r>
              <a:rPr lang="ru-RU" sz="1800" dirty="0" smtClean="0"/>
              <a:t>С 12 по 24 декабря трое сотрудников ГНЦ ПМБ будут находится в Гвинее.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B4BA00-6E86-4805-BEE7-4985CB99A9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949ED-CAAA-47AA-810A-FC646C598CE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0A83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A83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960580" y="-97477"/>
            <a:ext cx="7081563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ru-RU" sz="3200" kern="0" dirty="0" smtClean="0">
                <a:solidFill>
                  <a:srgbClr val="FFFFFF"/>
                </a:solidFill>
                <a:latin typeface="Arial"/>
              </a:rPr>
              <a:t>Развитие культуральных методов</a:t>
            </a:r>
            <a:endParaRPr lang="ru-RU" sz="3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Номер слайда 3"/>
          <p:cNvSpPr txBox="1">
            <a:spLocks/>
          </p:cNvSpPr>
          <p:nvPr/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55007-D9C0-4244-B1B9-FA4D5011CC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0A83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A83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06986" y="270884"/>
            <a:ext cx="8570913" cy="3168760"/>
            <a:chOff x="250825" y="2728311"/>
            <a:chExt cx="8570913" cy="3168760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540862" y="2728311"/>
              <a:ext cx="3095625" cy="577850"/>
            </a:xfrm>
            <a:prstGeom prst="roundRect">
              <a:avLst>
                <a:gd name="adj" fmla="val 10889"/>
              </a:avLst>
            </a:prstGeom>
            <a:solidFill>
              <a:srgbClr val="FF9933">
                <a:lumMod val="20000"/>
                <a:lumOff val="80000"/>
              </a:srgb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Отбор и подготовка 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проб</a:t>
              </a: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>
              <a:off x="515197" y="5177934"/>
              <a:ext cx="7561262" cy="719137"/>
            </a:xfrm>
            <a:prstGeom prst="roundRect">
              <a:avLst>
                <a:gd name="adj" fmla="val 10889"/>
              </a:avLst>
            </a:prstGeom>
            <a:solidFill>
              <a:srgbClr val="BAFF75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Использование элективных и селективных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питательных сред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для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выделения возбудителя и его идентификации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250825" y="2754313"/>
              <a:ext cx="0" cy="302418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50825" y="5778500"/>
              <a:ext cx="2254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250825" y="4843463"/>
              <a:ext cx="2889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250825" y="3978275"/>
              <a:ext cx="2889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250825" y="3186113"/>
              <a:ext cx="2889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gray">
            <a:xfrm>
              <a:off x="515197" y="3430899"/>
              <a:ext cx="7993062" cy="576263"/>
            </a:xfrm>
            <a:prstGeom prst="roundRect">
              <a:avLst>
                <a:gd name="adj" fmla="val 10889"/>
              </a:avLst>
            </a:prstGeom>
            <a:solidFill>
              <a:srgbClr val="ABB0D3">
                <a:lumMod val="60000"/>
                <a:lumOff val="40000"/>
              </a:srgb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Выделение патогенного агента с помощью 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биологической пробы</a:t>
              </a:r>
            </a:p>
          </p:txBody>
        </p:sp>
        <p:sp>
          <p:nvSpPr>
            <p:cNvPr id="35" name="AutoShape 16"/>
            <p:cNvSpPr>
              <a:spLocks noChangeArrowheads="1"/>
            </p:cNvSpPr>
            <p:nvPr/>
          </p:nvSpPr>
          <p:spPr bwMode="gray">
            <a:xfrm>
              <a:off x="468313" y="4187367"/>
              <a:ext cx="8353425" cy="79216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FFFF"/>
                </a:gs>
                <a:gs pos="50000">
                  <a:srgbClr val="CCFFFF"/>
                </a:gs>
                <a:gs pos="100000">
                  <a:srgbClr val="00FFFF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Использование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транспортных сред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для доставки материала в Центры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Индикации и диагностики и Центры верификации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507849" y="3662294"/>
            <a:ext cx="41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Инновационные разработки –  хромогенные среды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</a:endParaRPr>
          </a:p>
        </p:txBody>
      </p:sp>
      <p:pic>
        <p:nvPicPr>
          <p:cNvPr id="37" name="Picture 9" descr="Дифференциация йерсиний и колиформ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7" y="4247069"/>
            <a:ext cx="1194310" cy="11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Агар МакКонки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90" y="4104431"/>
            <a:ext cx="1746945" cy="13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Рисунок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43744"/>
            <a:ext cx="1357471" cy="11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Рисунок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87" y="5378952"/>
            <a:ext cx="1755775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83" y="3466049"/>
            <a:ext cx="2392417" cy="33931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" y="3466049"/>
            <a:ext cx="2346769" cy="33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B4BA00-6E86-4805-BEE7-4985CB99A9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57620"/>
            <a:ext cx="8858256" cy="6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7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B4BA00-6E86-4805-BEE7-4985CB99A9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949ED-CAAA-47AA-810A-FC646C598CE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0A83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0A83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309290"/>
            <a:ext cx="8640959" cy="6463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4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СРЕДЫ ДЛЯ САНИТАРНОЙ МКРОБИОЛОГИИ</a:t>
            </a:r>
          </a:p>
          <a:p>
            <a:endParaRPr lang="ru-RU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73729" y="1406533"/>
            <a:ext cx="4470279" cy="47678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Среда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КМАФАнМ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- определения количества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мезофильных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аэробов и факультативных анаэробов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Железосульфитный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агар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типа Вильсон – Блэра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perfringens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2045A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Забуференная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пептонная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вода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45A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Селенитовый бульон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Магниевая среда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MRS –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агар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Lactobacillus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2045A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ЕС – бульон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ПАЛКАМ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агар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UVM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бульон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DC5C5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2045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0" y="1315722"/>
            <a:ext cx="2092091" cy="183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8464" r="12657" b="10231"/>
          <a:stretch/>
        </p:blipFill>
        <p:spPr bwMode="auto">
          <a:xfrm>
            <a:off x="6804248" y="1333763"/>
            <a:ext cx="215025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40261" y="2889510"/>
            <a:ext cx="231424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aureus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FDA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209-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" name="Рисунок 20" descr="F:\Среды для санитарной фото\железо-сульфитный\DSC_01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2610" r="31206" b="12650"/>
          <a:stretch/>
        </p:blipFill>
        <p:spPr bwMode="auto">
          <a:xfrm>
            <a:off x="3635896" y="3822832"/>
            <a:ext cx="1382403" cy="274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4" descr="G:\Ф\Фото Оля\ПБЛ_листерии_16_05_13\IMGP00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7" t="16946" r="43239" b="31425"/>
          <a:stretch/>
        </p:blipFill>
        <p:spPr bwMode="auto">
          <a:xfrm>
            <a:off x="5164752" y="4054073"/>
            <a:ext cx="1452784" cy="25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5337" r="19413" b="21968"/>
          <a:stretch/>
        </p:blipFill>
        <p:spPr bwMode="auto">
          <a:xfrm>
            <a:off x="6807639" y="3228064"/>
            <a:ext cx="2172467" cy="181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701225" y="4724816"/>
            <a:ext cx="233527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cereus NCTC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8035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5" name="Picture 2" descr="D:\Мои документы\фото питательных сред\олькеницкий новые\DSC_06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5110" r="17314" b="27299"/>
          <a:stretch/>
        </p:blipFill>
        <p:spPr bwMode="auto">
          <a:xfrm>
            <a:off x="6819965" y="5020451"/>
            <a:ext cx="2149901" cy="15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04248" y="6221568"/>
            <a:ext cx="953359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Listeria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7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458200" cy="563563"/>
          </a:xfrm>
        </p:spPr>
        <p:txBody>
          <a:bodyPr/>
          <a:lstStyle/>
          <a:p>
            <a:r>
              <a:rPr lang="ru-RU" sz="1800" dirty="0"/>
              <a:t>Выделение, идентификация и характеристика возбудителя сибирской язвы и близкородственных бацилл из полевого и клинического материала, поступившего из Гвинейской Республики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10.01.17 </a:t>
            </a:r>
            <a:r>
              <a:rPr lang="ru-RU" sz="1800" dirty="0"/>
              <a:t>года в </a:t>
            </a:r>
            <a:r>
              <a:rPr lang="ru-RU" sz="1800" dirty="0" smtClean="0"/>
              <a:t>ГНЦ ПМБ </a:t>
            </a:r>
            <a:r>
              <a:rPr lang="ru-RU" sz="1800" dirty="0"/>
              <a:t>поступили пробы почвы, отобранные на территориях боен в 6 городах Гвинеи (Африка). Пробы были отобраны 20-27 октября 2016 г. (</a:t>
            </a:r>
            <a:r>
              <a:rPr lang="ru-RU" sz="1800" dirty="0" smtClean="0"/>
              <a:t>40 </a:t>
            </a:r>
            <a:r>
              <a:rPr lang="ru-RU" sz="1800" dirty="0"/>
              <a:t>полиэтиленовых </a:t>
            </a:r>
            <a:r>
              <a:rPr lang="ru-RU" sz="1800" dirty="0" smtClean="0"/>
              <a:t>пакетов, всего </a:t>
            </a:r>
            <a:r>
              <a:rPr lang="ru-RU" sz="1800" dirty="0"/>
              <a:t>0,5 кг </a:t>
            </a:r>
            <a:r>
              <a:rPr lang="ru-RU" sz="1800" dirty="0" smtClean="0"/>
              <a:t>почвы). </a:t>
            </a:r>
          </a:p>
          <a:p>
            <a:pPr algn="just"/>
            <a:r>
              <a:rPr lang="ru-RU" sz="1800" dirty="0" smtClean="0"/>
              <a:t>Пробы из мест</a:t>
            </a:r>
            <a:r>
              <a:rPr lang="en-US" sz="1800" dirty="0" smtClean="0"/>
              <a:t>:</a:t>
            </a:r>
            <a:r>
              <a:rPr lang="ru-RU" sz="1800" dirty="0" smtClean="0"/>
              <a:t> 1</a:t>
            </a:r>
            <a:r>
              <a:rPr lang="ru-RU" sz="1800" dirty="0"/>
              <a:t>. </a:t>
            </a:r>
            <a:r>
              <a:rPr lang="ru-RU" sz="1800" dirty="0" err="1"/>
              <a:t>Нзерекоре</a:t>
            </a:r>
            <a:r>
              <a:rPr lang="ru-RU" sz="1800" dirty="0"/>
              <a:t>–пробы № </a:t>
            </a:r>
            <a:r>
              <a:rPr lang="ru-RU" sz="1800" dirty="0" smtClean="0"/>
              <a:t>1-6. 2</a:t>
            </a:r>
            <a:r>
              <a:rPr lang="ru-RU" sz="1800" dirty="0"/>
              <a:t>. </a:t>
            </a:r>
            <a:r>
              <a:rPr lang="ru-RU" sz="1800" dirty="0" err="1"/>
              <a:t>Масента</a:t>
            </a:r>
            <a:r>
              <a:rPr lang="ru-RU" sz="1800" dirty="0"/>
              <a:t>–пробы № 7-12. </a:t>
            </a:r>
            <a:r>
              <a:rPr lang="ru-RU" sz="1800" dirty="0" smtClean="0"/>
              <a:t>3</a:t>
            </a:r>
            <a:r>
              <a:rPr lang="ru-RU" sz="1800" dirty="0"/>
              <a:t>. </a:t>
            </a:r>
            <a:r>
              <a:rPr lang="ru-RU" sz="1800" dirty="0" err="1"/>
              <a:t>Кисидугу</a:t>
            </a:r>
            <a:r>
              <a:rPr lang="ru-RU" sz="1800" dirty="0"/>
              <a:t>–пробы № </a:t>
            </a:r>
            <a:r>
              <a:rPr lang="ru-RU" sz="1800" dirty="0" smtClean="0"/>
              <a:t>13-18. 4</a:t>
            </a:r>
            <a:r>
              <a:rPr lang="ru-RU" sz="1800" dirty="0"/>
              <a:t>. </a:t>
            </a:r>
            <a:r>
              <a:rPr lang="ru-RU" sz="1800" dirty="0" err="1"/>
              <a:t>Фарана</a:t>
            </a:r>
            <a:r>
              <a:rPr lang="ru-RU" sz="1800" dirty="0"/>
              <a:t> - пробы № </a:t>
            </a:r>
            <a:r>
              <a:rPr lang="ru-RU" sz="1800" dirty="0" smtClean="0"/>
              <a:t>19-24. 5</a:t>
            </a:r>
            <a:r>
              <a:rPr lang="ru-RU" sz="1800" dirty="0"/>
              <a:t>. Маму –пробы № </a:t>
            </a:r>
            <a:r>
              <a:rPr lang="ru-RU" sz="1800" dirty="0" smtClean="0"/>
              <a:t>25-33.6</a:t>
            </a:r>
            <a:r>
              <a:rPr lang="ru-RU" sz="1800" dirty="0"/>
              <a:t>. </a:t>
            </a:r>
            <a:r>
              <a:rPr lang="ru-RU" sz="1800" dirty="0" err="1"/>
              <a:t>Киндия</a:t>
            </a:r>
            <a:r>
              <a:rPr lang="ru-RU" sz="1800" dirty="0"/>
              <a:t>–пробы № 34-40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Исследования по </a:t>
            </a:r>
            <a:r>
              <a:rPr lang="ru-RU" sz="1800" dirty="0"/>
              <a:t>МУК 4.2.2413-08 «Лабораторная диагностика и обнаружение возбудителя сибирской язвы» и Методическими указаниями МУК 4.2.2941-11 «Порядок организации и проведение лабораторной диагностики сибирской язвы для лабораторий территориального, регионального и федерального уровней</a:t>
            </a:r>
            <a:r>
              <a:rPr lang="ru-RU" sz="1800" dirty="0" smtClean="0"/>
              <a:t>».</a:t>
            </a:r>
          </a:p>
          <a:p>
            <a:pPr algn="just"/>
            <a:r>
              <a:rPr lang="ru-RU" sz="1800" dirty="0"/>
              <a:t>На данный момент для дальнейшего анализа отобрано 18 бациллярных культур - по три из каждого смешанного образца, представляющего один географический регион.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3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2656"/>
            <a:ext cx="8458200" cy="779587"/>
          </a:xfrm>
        </p:spPr>
        <p:txBody>
          <a:bodyPr/>
          <a:lstStyle/>
          <a:p>
            <a:r>
              <a:rPr lang="ru-RU" sz="2000" dirty="0"/>
              <a:t>Совершенствование лабораторной диагностики и проведение эпидемиологических исследований туберкулезной инфекции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Те же почвенные образцы были посеяны </a:t>
            </a:r>
            <a:r>
              <a:rPr lang="ru-RU" sz="2000" dirty="0"/>
              <a:t>на дифференциально-диагностические среды для выделения </a:t>
            </a:r>
            <a:r>
              <a:rPr lang="en-US" sz="2000" i="1" dirty="0"/>
              <a:t>Mycobacterium tuberculosis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Посевы просматривают ежедневно в течение первых семи дней, а далее еженедельно. На настоящий момент рост микобактерий во всех засеянных пробирках со средами Левенштейна-</a:t>
            </a:r>
            <a:r>
              <a:rPr lang="ru-RU" sz="2000" dirty="0" err="1"/>
              <a:t>Йенсена</a:t>
            </a:r>
            <a:r>
              <a:rPr lang="ru-RU" sz="2000" dirty="0"/>
              <a:t> и Финна-2 отсутствует.</a:t>
            </a:r>
          </a:p>
          <a:p>
            <a:r>
              <a:rPr lang="ru-RU" sz="2000" dirty="0" smtClean="0"/>
              <a:t>Проводится наработка </a:t>
            </a:r>
            <a:r>
              <a:rPr lang="ru-RU" sz="2000" dirty="0"/>
              <a:t>питательных сред Левенштейна-</a:t>
            </a:r>
            <a:r>
              <a:rPr lang="ru-RU" sz="2000" dirty="0" err="1"/>
              <a:t>Йенсена</a:t>
            </a:r>
            <a:r>
              <a:rPr lang="ru-RU" sz="2000" dirty="0"/>
              <a:t> для выделения микобактерий туберкулеза (на 200 образцов) и отправка в Республику Гвинея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Интерес представляют </a:t>
            </a:r>
            <a:r>
              <a:rPr lang="ru-RU" sz="2000" dirty="0" err="1" smtClean="0"/>
              <a:t>сапрофитические</a:t>
            </a:r>
            <a:r>
              <a:rPr lang="ru-RU" sz="2000" dirty="0"/>
              <a:t> </a:t>
            </a:r>
            <a:r>
              <a:rPr lang="ru-RU" sz="2000" dirty="0" smtClean="0"/>
              <a:t>микобактерии и выделенные из клинического материала, так как в ГНЦ ПМБ имеется обширная коллекция  лекарственно устойчивых микобактерий из разных регионов мира.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65F5D-4FE0-4847-9218-489A0A666D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017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c003l">
  <a:themeElements>
    <a:clrScheme name="cdb2004c003l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cdb2004c003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03l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3l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3l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ECD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ECD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cdb2004c003l</Template>
  <TotalTime>7541</TotalTime>
  <Words>1717</Words>
  <Application>Microsoft Office PowerPoint</Application>
  <PresentationFormat>Экран (4:3)</PresentationFormat>
  <Paragraphs>240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cdb2004c003l</vt:lpstr>
      <vt:lpstr>Современная методология и подходы для выявления и идентификации патогенных бактерий в биологических образцах и объектах внешней среды   </vt:lpstr>
      <vt:lpstr>Предпосылки для исследований материала из Гвинеи на тубуркулез </vt:lpstr>
      <vt:lpstr>Предпосылки для исследований по сибирской язве</vt:lpstr>
      <vt:lpstr>Выполненная работа</vt:lpstr>
      <vt:lpstr>Презентация PowerPoint</vt:lpstr>
      <vt:lpstr>Презентация PowerPoint</vt:lpstr>
      <vt:lpstr>Презентация PowerPoint</vt:lpstr>
      <vt:lpstr>Выделение, идентификация и характеристика возбудителя сибирской язвы и близкородственных бацилл из полевого и клинического материала, поступившего из Гвинейской Республики </vt:lpstr>
      <vt:lpstr>Совершенствование лабораторной диагностики и проведение эпидемиологических исследований туберкулезной инфекции </vt:lpstr>
      <vt:lpstr>Исследование образцов почвы из Гвинеи на содержание бактерий общемикробиологическими методами </vt:lpstr>
      <vt:lpstr>Культуры, выделенные из почвы </vt:lpstr>
      <vt:lpstr>Культуры, выделенные из почвы </vt:lpstr>
      <vt:lpstr>Разработка  и внедрение методов экспресс – диагностики актуальных для Гвинейской Республики инфекционных болезней бактериальной этиологии </vt:lpstr>
      <vt:lpstr>Выбор оптимальной стратегии исследования  образцов почвы </vt:lpstr>
      <vt:lpstr>Анализ ГЦ состава для ридов, формирующих архивы данных </vt:lpstr>
      <vt:lpstr>Метагеномный анализ смеси патогенов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Испытания наборов реагентов для быстрой идентификации  Yersinia enterocolitica  Yersinia pseudotuberculosis  в реакции латекс–агглютинации</vt:lpstr>
      <vt:lpstr>Работа, предполагаемая при выезде сотрудников ГНЦ ПМБ в Гвинею совместно с ЦНИИ Эпидемиологии в декабре 2017 года</vt:lpstr>
      <vt:lpstr>Презентация PowerPoint</vt:lpstr>
    </vt:vector>
  </TitlesOfParts>
  <Company>SRCAMB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Obolensk</dc:creator>
  <cp:lastModifiedBy>Dyatlov</cp:lastModifiedBy>
  <cp:revision>378</cp:revision>
  <cp:lastPrinted>2017-12-03T09:23:30Z</cp:lastPrinted>
  <dcterms:created xsi:type="dcterms:W3CDTF">2008-10-03T05:33:05Z</dcterms:created>
  <dcterms:modified xsi:type="dcterms:W3CDTF">2017-12-03T09:23:50Z</dcterms:modified>
</cp:coreProperties>
</file>