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64" r:id="rId2"/>
    <p:sldId id="279" r:id="rId3"/>
    <p:sldId id="304" r:id="rId4"/>
    <p:sldId id="339" r:id="rId5"/>
    <p:sldId id="306" r:id="rId6"/>
    <p:sldId id="340" r:id="rId7"/>
    <p:sldId id="342" r:id="rId8"/>
    <p:sldId id="341" r:id="rId9"/>
    <p:sldId id="338" r:id="rId10"/>
    <p:sldId id="330" r:id="rId11"/>
    <p:sldId id="331" r:id="rId12"/>
    <p:sldId id="332" r:id="rId13"/>
    <p:sldId id="333" r:id="rId14"/>
    <p:sldId id="334" r:id="rId15"/>
    <p:sldId id="305" r:id="rId16"/>
    <p:sldId id="349" r:id="rId17"/>
    <p:sldId id="350" r:id="rId18"/>
    <p:sldId id="280" r:id="rId19"/>
    <p:sldId id="259" r:id="rId20"/>
    <p:sldId id="288" r:id="rId21"/>
    <p:sldId id="287" r:id="rId22"/>
    <p:sldId id="329" r:id="rId23"/>
    <p:sldId id="316" r:id="rId24"/>
    <p:sldId id="324" r:id="rId25"/>
    <p:sldId id="352" r:id="rId26"/>
    <p:sldId id="353" r:id="rId27"/>
    <p:sldId id="354" r:id="rId28"/>
    <p:sldId id="355" r:id="rId29"/>
    <p:sldId id="356" r:id="rId30"/>
    <p:sldId id="328" r:id="rId31"/>
    <p:sldId id="337" r:id="rId32"/>
    <p:sldId id="363" r:id="rId33"/>
    <p:sldId id="357" r:id="rId34"/>
    <p:sldId id="325" r:id="rId35"/>
    <p:sldId id="289" r:id="rId36"/>
    <p:sldId id="261" r:id="rId37"/>
    <p:sldId id="302" r:id="rId38"/>
    <p:sldId id="295" r:id="rId39"/>
    <p:sldId id="294" r:id="rId40"/>
    <p:sldId id="258" r:id="rId41"/>
    <p:sldId id="298" r:id="rId42"/>
    <p:sldId id="299" r:id="rId43"/>
    <p:sldId id="307" r:id="rId44"/>
    <p:sldId id="344" r:id="rId45"/>
    <p:sldId id="348" r:id="rId46"/>
    <p:sldId id="310" r:id="rId47"/>
    <p:sldId id="312" r:id="rId48"/>
    <p:sldId id="345" r:id="rId49"/>
    <p:sldId id="346" r:id="rId50"/>
    <p:sldId id="347" r:id="rId51"/>
    <p:sldId id="351" r:id="rId52"/>
    <p:sldId id="358" r:id="rId53"/>
    <p:sldId id="359" r:id="rId54"/>
    <p:sldId id="360" r:id="rId55"/>
    <p:sldId id="361" r:id="rId56"/>
    <p:sldId id="362" r:id="rId57"/>
    <p:sldId id="335" r:id="rId58"/>
    <p:sldId id="364" r:id="rId5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6F4FA"/>
    <a:srgbClr val="F2EFF5"/>
    <a:srgbClr val="E6E1F3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4CC0B-AB44-4C01-9659-3990009A1B7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949AE-D1EB-4938-8574-73FEF8CB0022}">
      <dgm:prSet phldrT="[Текст]"/>
      <dgm:spPr/>
      <dgm:t>
        <a:bodyPr/>
        <a:lstStyle/>
        <a:p>
          <a:r>
            <a:rPr lang="ru-RU" b="1" dirty="0" smtClean="0"/>
            <a:t>Проект «Совершенствование лабораторной диагностики и проведение эпидемиологических исследований туберкулезной инфекции»</a:t>
          </a:r>
          <a:endParaRPr lang="ru-RU" dirty="0"/>
        </a:p>
      </dgm:t>
    </dgm:pt>
    <dgm:pt modelId="{B434F37A-20A1-42AB-83FB-207F8D177F80}" type="parTrans" cxnId="{7E14D3F9-A736-44C7-8E77-C6EA37A7ED23}">
      <dgm:prSet/>
      <dgm:spPr/>
      <dgm:t>
        <a:bodyPr/>
        <a:lstStyle/>
        <a:p>
          <a:endParaRPr lang="ru-RU"/>
        </a:p>
      </dgm:t>
    </dgm:pt>
    <dgm:pt modelId="{07FBD2E7-293C-4BA4-9A9A-98D9719057E2}" type="sibTrans" cxnId="{7E14D3F9-A736-44C7-8E77-C6EA37A7ED23}">
      <dgm:prSet/>
      <dgm:spPr/>
      <dgm:t>
        <a:bodyPr/>
        <a:lstStyle/>
        <a:p>
          <a:endParaRPr lang="ru-RU"/>
        </a:p>
      </dgm:t>
    </dgm:pt>
    <dgm:pt modelId="{BB33FCCB-FA02-40BA-A8A8-EA5491C437C6}">
      <dgm:prSet phldrT="[Текст]" custT="1"/>
      <dgm:spPr/>
      <dgm:t>
        <a:bodyPr/>
        <a:lstStyle/>
        <a:p>
          <a:r>
            <a:rPr lang="ru-RU" sz="2400" dirty="0" smtClean="0"/>
            <a:t>ФБУН ЦНИИ Эпидемиологии </a:t>
          </a:r>
          <a:r>
            <a:rPr lang="ru-RU" sz="2400" dirty="0" err="1" smtClean="0"/>
            <a:t>Роспотребнадзора</a:t>
          </a:r>
          <a:r>
            <a:rPr lang="ru-RU" sz="2400" dirty="0" smtClean="0"/>
            <a:t> (Москва, Россия)</a:t>
          </a:r>
          <a:endParaRPr lang="ru-RU" sz="2400" dirty="0"/>
        </a:p>
      </dgm:t>
    </dgm:pt>
    <dgm:pt modelId="{D47EE5A3-CE75-4749-AF73-AD58B0833A7C}" type="parTrans" cxnId="{797915BC-9DE4-4BAD-9268-CA6821BA3453}">
      <dgm:prSet/>
      <dgm:spPr/>
      <dgm:t>
        <a:bodyPr/>
        <a:lstStyle/>
        <a:p>
          <a:endParaRPr lang="ru-RU"/>
        </a:p>
      </dgm:t>
    </dgm:pt>
    <dgm:pt modelId="{ED34E3E5-FC0F-4757-92FE-BD48D9BFF093}" type="sibTrans" cxnId="{797915BC-9DE4-4BAD-9268-CA6821BA3453}">
      <dgm:prSet/>
      <dgm:spPr/>
      <dgm:t>
        <a:bodyPr/>
        <a:lstStyle/>
        <a:p>
          <a:endParaRPr lang="ru-RU"/>
        </a:p>
      </dgm:t>
    </dgm:pt>
    <dgm:pt modelId="{24537CFA-B38F-4985-9D97-7A8235269DEF}">
      <dgm:prSet phldrT="[Текст]" custT="1"/>
      <dgm:spPr/>
      <dgm:t>
        <a:bodyPr/>
        <a:lstStyle/>
        <a:p>
          <a:r>
            <a:rPr lang="ru-RU" sz="2400" dirty="0" smtClean="0"/>
            <a:t>ФБУН НИИ эпидемиологии и микробиологии имени Пастера (Санкт-Петербург, Россия)</a:t>
          </a:r>
          <a:endParaRPr lang="ru-RU" sz="2400" dirty="0"/>
        </a:p>
      </dgm:t>
    </dgm:pt>
    <dgm:pt modelId="{804C3604-4DA8-4D4D-8538-6CE3B55880A9}" type="parTrans" cxnId="{28ED9563-9CF8-4F82-8039-0DFD99B5F03E}">
      <dgm:prSet/>
      <dgm:spPr/>
      <dgm:t>
        <a:bodyPr/>
        <a:lstStyle/>
        <a:p>
          <a:endParaRPr lang="ru-RU"/>
        </a:p>
      </dgm:t>
    </dgm:pt>
    <dgm:pt modelId="{6C100583-7F53-43E3-B0F4-36AD67AF5B54}" type="sibTrans" cxnId="{28ED9563-9CF8-4F82-8039-0DFD99B5F03E}">
      <dgm:prSet/>
      <dgm:spPr/>
      <dgm:t>
        <a:bodyPr/>
        <a:lstStyle/>
        <a:p>
          <a:endParaRPr lang="ru-RU"/>
        </a:p>
      </dgm:t>
    </dgm:pt>
    <dgm:pt modelId="{43314616-AA12-4AC1-9AD5-A00FDCA6BC85}">
      <dgm:prSet phldrT="[Текст]" custT="1"/>
      <dgm:spPr/>
      <dgm:t>
        <a:bodyPr/>
        <a:lstStyle/>
        <a:p>
          <a:r>
            <a:rPr lang="ru-RU" sz="2400" dirty="0" smtClean="0"/>
            <a:t>ФБУН ГНЦ прикладной микробиологии и биотехнологии (</a:t>
          </a:r>
          <a:r>
            <a:rPr lang="ru-RU" sz="2400" dirty="0" err="1" smtClean="0"/>
            <a:t>Оболенск</a:t>
          </a:r>
          <a:r>
            <a:rPr lang="ru-RU" sz="2400" dirty="0" smtClean="0"/>
            <a:t>, Россия)</a:t>
          </a:r>
          <a:endParaRPr lang="ru-RU" sz="2400" dirty="0"/>
        </a:p>
      </dgm:t>
    </dgm:pt>
    <dgm:pt modelId="{811B2EE8-69BF-49B8-83B8-BAEA068FA1DE}" type="parTrans" cxnId="{A1EF83A4-F40C-4D07-B235-3AB5B0CD8133}">
      <dgm:prSet/>
      <dgm:spPr/>
      <dgm:t>
        <a:bodyPr/>
        <a:lstStyle/>
        <a:p>
          <a:endParaRPr lang="ru-RU"/>
        </a:p>
      </dgm:t>
    </dgm:pt>
    <dgm:pt modelId="{E86C240B-C00B-4270-8C9E-451E63141539}" type="sibTrans" cxnId="{A1EF83A4-F40C-4D07-B235-3AB5B0CD8133}">
      <dgm:prSet/>
      <dgm:spPr/>
      <dgm:t>
        <a:bodyPr/>
        <a:lstStyle/>
        <a:p>
          <a:endParaRPr lang="ru-RU"/>
        </a:p>
      </dgm:t>
    </dgm:pt>
    <dgm:pt modelId="{869BC109-6D58-4BFC-A246-F690AE320124}">
      <dgm:prSet phldrT="[Текст]" custT="1"/>
      <dgm:spPr/>
      <dgm:t>
        <a:bodyPr/>
        <a:lstStyle/>
        <a:p>
          <a:r>
            <a:rPr lang="ru-RU" sz="2000" dirty="0" smtClean="0"/>
            <a:t>НИИ Прикладной биологии Гвинеи Министерства высшего образования и научных исследований Республики Гвинея (</a:t>
          </a:r>
          <a:r>
            <a:rPr lang="ru-RU" sz="2000" dirty="0" err="1" smtClean="0"/>
            <a:t>Кинди</a:t>
          </a:r>
          <a:r>
            <a:rPr lang="ru-RU" sz="2000" dirty="0" smtClean="0"/>
            <a:t>, Гвинея)</a:t>
          </a:r>
          <a:endParaRPr lang="ru-RU" sz="2000" dirty="0"/>
        </a:p>
      </dgm:t>
    </dgm:pt>
    <dgm:pt modelId="{3BFFEDA5-F3EF-47F4-811C-307AEDDA04B9}" type="parTrans" cxnId="{C271BC3E-5A1A-4E18-A10B-4C18E9D4A2DE}">
      <dgm:prSet/>
      <dgm:spPr/>
      <dgm:t>
        <a:bodyPr/>
        <a:lstStyle/>
        <a:p>
          <a:endParaRPr lang="ru-RU"/>
        </a:p>
      </dgm:t>
    </dgm:pt>
    <dgm:pt modelId="{9B3B661F-A802-46C0-A8B3-6F28DE3C8DA8}" type="sibTrans" cxnId="{C271BC3E-5A1A-4E18-A10B-4C18E9D4A2DE}">
      <dgm:prSet/>
      <dgm:spPr/>
      <dgm:t>
        <a:bodyPr/>
        <a:lstStyle/>
        <a:p>
          <a:endParaRPr lang="ru-RU"/>
        </a:p>
      </dgm:t>
    </dgm:pt>
    <dgm:pt modelId="{50833B03-B322-4863-B6B6-EEFCAE75246D}" type="pres">
      <dgm:prSet presAssocID="{49A4CC0B-AB44-4C01-9659-3990009A1B7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CD61D-950B-4775-A2B2-1C4D5AA10C24}" type="pres">
      <dgm:prSet presAssocID="{49A4CC0B-AB44-4C01-9659-3990009A1B77}" presName="matrix" presStyleCnt="0"/>
      <dgm:spPr/>
    </dgm:pt>
    <dgm:pt modelId="{0D0F8933-C1A8-4CC7-801D-C4737D987970}" type="pres">
      <dgm:prSet presAssocID="{49A4CC0B-AB44-4C01-9659-3990009A1B77}" presName="tile1" presStyleLbl="node1" presStyleIdx="0" presStyleCnt="4"/>
      <dgm:spPr/>
      <dgm:t>
        <a:bodyPr/>
        <a:lstStyle/>
        <a:p>
          <a:endParaRPr lang="ru-RU"/>
        </a:p>
      </dgm:t>
    </dgm:pt>
    <dgm:pt modelId="{99223B32-F3D1-4C1B-B1A1-E345C5680974}" type="pres">
      <dgm:prSet presAssocID="{49A4CC0B-AB44-4C01-9659-3990009A1B7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72EDC-37E9-4C71-9CD0-448F17B9DD16}" type="pres">
      <dgm:prSet presAssocID="{49A4CC0B-AB44-4C01-9659-3990009A1B77}" presName="tile2" presStyleLbl="node1" presStyleIdx="1" presStyleCnt="4"/>
      <dgm:spPr/>
      <dgm:t>
        <a:bodyPr/>
        <a:lstStyle/>
        <a:p>
          <a:endParaRPr lang="ru-RU"/>
        </a:p>
      </dgm:t>
    </dgm:pt>
    <dgm:pt modelId="{C737DF8D-9255-4D8B-8751-E30D333FEAB6}" type="pres">
      <dgm:prSet presAssocID="{49A4CC0B-AB44-4C01-9659-3990009A1B7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7A809-36D9-449A-AD22-0BEA0EB1E6DF}" type="pres">
      <dgm:prSet presAssocID="{49A4CC0B-AB44-4C01-9659-3990009A1B77}" presName="tile3" presStyleLbl="node1" presStyleIdx="2" presStyleCnt="4"/>
      <dgm:spPr/>
      <dgm:t>
        <a:bodyPr/>
        <a:lstStyle/>
        <a:p>
          <a:endParaRPr lang="ru-RU"/>
        </a:p>
      </dgm:t>
    </dgm:pt>
    <dgm:pt modelId="{56B23F0F-F0F5-4F16-92C8-AE5370B9316D}" type="pres">
      <dgm:prSet presAssocID="{49A4CC0B-AB44-4C01-9659-3990009A1B7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7F5E5-B070-476A-BA31-EF5844F14D6F}" type="pres">
      <dgm:prSet presAssocID="{49A4CC0B-AB44-4C01-9659-3990009A1B77}" presName="tile4" presStyleLbl="node1" presStyleIdx="3" presStyleCnt="4"/>
      <dgm:spPr/>
      <dgm:t>
        <a:bodyPr/>
        <a:lstStyle/>
        <a:p>
          <a:endParaRPr lang="ru-RU"/>
        </a:p>
      </dgm:t>
    </dgm:pt>
    <dgm:pt modelId="{E17366F7-07D1-43FA-A00F-1BFC436EFBF4}" type="pres">
      <dgm:prSet presAssocID="{49A4CC0B-AB44-4C01-9659-3990009A1B7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C59C3-F48A-4F3D-B775-D532B38E8D53}" type="pres">
      <dgm:prSet presAssocID="{49A4CC0B-AB44-4C01-9659-3990009A1B77}" presName="centerTile" presStyleLbl="fgShp" presStyleIdx="0" presStyleCnt="1" custScaleX="169492" custScaleY="1276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30C8D-DB6D-4C95-A9BC-56022F62A2F8}" type="presOf" srcId="{BB33FCCB-FA02-40BA-A8A8-EA5491C437C6}" destId="{99223B32-F3D1-4C1B-B1A1-E345C5680974}" srcOrd="1" destOrd="0" presId="urn:microsoft.com/office/officeart/2005/8/layout/matrix1"/>
    <dgm:cxn modelId="{50A9D32F-B161-43CD-83B2-9FB8108B3880}" type="presOf" srcId="{24537CFA-B38F-4985-9D97-7A8235269DEF}" destId="{C737DF8D-9255-4D8B-8751-E30D333FEAB6}" srcOrd="1" destOrd="0" presId="urn:microsoft.com/office/officeart/2005/8/layout/matrix1"/>
    <dgm:cxn modelId="{797915BC-9DE4-4BAD-9268-CA6821BA3453}" srcId="{2C7949AE-D1EB-4938-8574-73FEF8CB0022}" destId="{BB33FCCB-FA02-40BA-A8A8-EA5491C437C6}" srcOrd="0" destOrd="0" parTransId="{D47EE5A3-CE75-4749-AF73-AD58B0833A7C}" sibTransId="{ED34E3E5-FC0F-4757-92FE-BD48D9BFF093}"/>
    <dgm:cxn modelId="{58FA9A64-4689-462B-9873-0E39DB141569}" type="presOf" srcId="{869BC109-6D58-4BFC-A246-F690AE320124}" destId="{3EE7F5E5-B070-476A-BA31-EF5844F14D6F}" srcOrd="0" destOrd="0" presId="urn:microsoft.com/office/officeart/2005/8/layout/matrix1"/>
    <dgm:cxn modelId="{28ED9563-9CF8-4F82-8039-0DFD99B5F03E}" srcId="{2C7949AE-D1EB-4938-8574-73FEF8CB0022}" destId="{24537CFA-B38F-4985-9D97-7A8235269DEF}" srcOrd="1" destOrd="0" parTransId="{804C3604-4DA8-4D4D-8538-6CE3B55880A9}" sibTransId="{6C100583-7F53-43E3-B0F4-36AD67AF5B54}"/>
    <dgm:cxn modelId="{7263E96C-46E5-4E8E-9830-D6851309B447}" type="presOf" srcId="{24537CFA-B38F-4985-9D97-7A8235269DEF}" destId="{A1D72EDC-37E9-4C71-9CD0-448F17B9DD16}" srcOrd="0" destOrd="0" presId="urn:microsoft.com/office/officeart/2005/8/layout/matrix1"/>
    <dgm:cxn modelId="{7E14D3F9-A736-44C7-8E77-C6EA37A7ED23}" srcId="{49A4CC0B-AB44-4C01-9659-3990009A1B77}" destId="{2C7949AE-D1EB-4938-8574-73FEF8CB0022}" srcOrd="0" destOrd="0" parTransId="{B434F37A-20A1-42AB-83FB-207F8D177F80}" sibTransId="{07FBD2E7-293C-4BA4-9A9A-98D9719057E2}"/>
    <dgm:cxn modelId="{675FA06C-9C81-4765-95E8-762B3316E1F1}" type="presOf" srcId="{43314616-AA12-4AC1-9AD5-A00FDCA6BC85}" destId="{56B23F0F-F0F5-4F16-92C8-AE5370B9316D}" srcOrd="1" destOrd="0" presId="urn:microsoft.com/office/officeart/2005/8/layout/matrix1"/>
    <dgm:cxn modelId="{669D0238-F870-46DA-9CFA-6EA9C54B31EB}" type="presOf" srcId="{43314616-AA12-4AC1-9AD5-A00FDCA6BC85}" destId="{9567A809-36D9-449A-AD22-0BEA0EB1E6DF}" srcOrd="0" destOrd="0" presId="urn:microsoft.com/office/officeart/2005/8/layout/matrix1"/>
    <dgm:cxn modelId="{C271BC3E-5A1A-4E18-A10B-4C18E9D4A2DE}" srcId="{2C7949AE-D1EB-4938-8574-73FEF8CB0022}" destId="{869BC109-6D58-4BFC-A246-F690AE320124}" srcOrd="3" destOrd="0" parTransId="{3BFFEDA5-F3EF-47F4-811C-307AEDDA04B9}" sibTransId="{9B3B661F-A802-46C0-A8B3-6F28DE3C8DA8}"/>
    <dgm:cxn modelId="{BBD2778F-1C4D-41EC-AC49-2908B43F34D8}" type="presOf" srcId="{2C7949AE-D1EB-4938-8574-73FEF8CB0022}" destId="{80BC59C3-F48A-4F3D-B775-D532B38E8D53}" srcOrd="0" destOrd="0" presId="urn:microsoft.com/office/officeart/2005/8/layout/matrix1"/>
    <dgm:cxn modelId="{34887B45-6A99-418C-961D-F78F4E625CD7}" type="presOf" srcId="{869BC109-6D58-4BFC-A246-F690AE320124}" destId="{E17366F7-07D1-43FA-A00F-1BFC436EFBF4}" srcOrd="1" destOrd="0" presId="urn:microsoft.com/office/officeart/2005/8/layout/matrix1"/>
    <dgm:cxn modelId="{A1EF83A4-F40C-4D07-B235-3AB5B0CD8133}" srcId="{2C7949AE-D1EB-4938-8574-73FEF8CB0022}" destId="{43314616-AA12-4AC1-9AD5-A00FDCA6BC85}" srcOrd="2" destOrd="0" parTransId="{811B2EE8-69BF-49B8-83B8-BAEA068FA1DE}" sibTransId="{E86C240B-C00B-4270-8C9E-451E63141539}"/>
    <dgm:cxn modelId="{3FF7958B-A149-4FAE-B103-678012CB8DE2}" type="presOf" srcId="{49A4CC0B-AB44-4C01-9659-3990009A1B77}" destId="{50833B03-B322-4863-B6B6-EEFCAE75246D}" srcOrd="0" destOrd="0" presId="urn:microsoft.com/office/officeart/2005/8/layout/matrix1"/>
    <dgm:cxn modelId="{BD3A3C7C-20D5-41F9-A1C3-68DD898278F4}" type="presOf" srcId="{BB33FCCB-FA02-40BA-A8A8-EA5491C437C6}" destId="{0D0F8933-C1A8-4CC7-801D-C4737D987970}" srcOrd="0" destOrd="0" presId="urn:microsoft.com/office/officeart/2005/8/layout/matrix1"/>
    <dgm:cxn modelId="{B8709B1D-5513-4347-B4F6-EC1058062003}" type="presParOf" srcId="{50833B03-B322-4863-B6B6-EEFCAE75246D}" destId="{F02CD61D-950B-4775-A2B2-1C4D5AA10C24}" srcOrd="0" destOrd="0" presId="urn:microsoft.com/office/officeart/2005/8/layout/matrix1"/>
    <dgm:cxn modelId="{800CC269-CD88-4532-A16E-10B326FC8D9A}" type="presParOf" srcId="{F02CD61D-950B-4775-A2B2-1C4D5AA10C24}" destId="{0D0F8933-C1A8-4CC7-801D-C4737D987970}" srcOrd="0" destOrd="0" presId="urn:microsoft.com/office/officeart/2005/8/layout/matrix1"/>
    <dgm:cxn modelId="{21D03215-16EE-45C2-8C8C-0229DCD8AB92}" type="presParOf" srcId="{F02CD61D-950B-4775-A2B2-1C4D5AA10C24}" destId="{99223B32-F3D1-4C1B-B1A1-E345C5680974}" srcOrd="1" destOrd="0" presId="urn:microsoft.com/office/officeart/2005/8/layout/matrix1"/>
    <dgm:cxn modelId="{B40ABCB0-42CF-414A-8242-E8A7EC619224}" type="presParOf" srcId="{F02CD61D-950B-4775-A2B2-1C4D5AA10C24}" destId="{A1D72EDC-37E9-4C71-9CD0-448F17B9DD16}" srcOrd="2" destOrd="0" presId="urn:microsoft.com/office/officeart/2005/8/layout/matrix1"/>
    <dgm:cxn modelId="{82DAF5D5-946A-403A-9E91-BF2B2515D957}" type="presParOf" srcId="{F02CD61D-950B-4775-A2B2-1C4D5AA10C24}" destId="{C737DF8D-9255-4D8B-8751-E30D333FEAB6}" srcOrd="3" destOrd="0" presId="urn:microsoft.com/office/officeart/2005/8/layout/matrix1"/>
    <dgm:cxn modelId="{E3A694FB-753F-45A0-8B3E-9FFDAFB66317}" type="presParOf" srcId="{F02CD61D-950B-4775-A2B2-1C4D5AA10C24}" destId="{9567A809-36D9-449A-AD22-0BEA0EB1E6DF}" srcOrd="4" destOrd="0" presId="urn:microsoft.com/office/officeart/2005/8/layout/matrix1"/>
    <dgm:cxn modelId="{C2641DAC-72A6-475F-B3D1-B11A24B41F50}" type="presParOf" srcId="{F02CD61D-950B-4775-A2B2-1C4D5AA10C24}" destId="{56B23F0F-F0F5-4F16-92C8-AE5370B9316D}" srcOrd="5" destOrd="0" presId="urn:microsoft.com/office/officeart/2005/8/layout/matrix1"/>
    <dgm:cxn modelId="{B3A4272F-B2C9-4EE1-AC45-313E3E033B35}" type="presParOf" srcId="{F02CD61D-950B-4775-A2B2-1C4D5AA10C24}" destId="{3EE7F5E5-B070-476A-BA31-EF5844F14D6F}" srcOrd="6" destOrd="0" presId="urn:microsoft.com/office/officeart/2005/8/layout/matrix1"/>
    <dgm:cxn modelId="{1BF93F34-4DEA-4918-B0A8-67585C14C6A2}" type="presParOf" srcId="{F02CD61D-950B-4775-A2B2-1C4D5AA10C24}" destId="{E17366F7-07D1-43FA-A00F-1BFC436EFBF4}" srcOrd="7" destOrd="0" presId="urn:microsoft.com/office/officeart/2005/8/layout/matrix1"/>
    <dgm:cxn modelId="{2F2E86B3-F3F1-4927-A394-61E01EC8AAD5}" type="presParOf" srcId="{50833B03-B322-4863-B6B6-EEFCAE75246D}" destId="{80BC59C3-F48A-4F3D-B775-D532B38E8D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0F8933-C1A8-4CC7-801D-C4737D987970}">
      <dsp:nvSpPr>
        <dsp:cNvPr id="0" name=""/>
        <dsp:cNvSpPr/>
      </dsp:nvSpPr>
      <dsp:spPr>
        <a:xfrm rot="16200000">
          <a:off x="918102" y="-918102"/>
          <a:ext cx="2412268" cy="42484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ФБУН ЦНИИ Эпидемиологии </a:t>
          </a:r>
          <a:r>
            <a:rPr lang="ru-RU" sz="2400" kern="1200" dirty="0" err="1" smtClean="0"/>
            <a:t>Роспотребнадзора</a:t>
          </a:r>
          <a:r>
            <a:rPr lang="ru-RU" sz="2400" kern="1200" dirty="0" smtClean="0"/>
            <a:t> (Москва, Россия)</a:t>
          </a:r>
          <a:endParaRPr lang="ru-RU" sz="2400" kern="1200" dirty="0"/>
        </a:p>
      </dsp:txBody>
      <dsp:txXfrm rot="16200000">
        <a:off x="1219635" y="-1219635"/>
        <a:ext cx="1809201" cy="4248472"/>
      </dsp:txXfrm>
    </dsp:sp>
    <dsp:sp modelId="{A1D72EDC-37E9-4C71-9CD0-448F17B9DD16}">
      <dsp:nvSpPr>
        <dsp:cNvPr id="0" name=""/>
        <dsp:cNvSpPr/>
      </dsp:nvSpPr>
      <dsp:spPr>
        <a:xfrm>
          <a:off x="4248472" y="0"/>
          <a:ext cx="4248472" cy="24122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ФБУН НИИ эпидемиологии и микробиологии имени Пастера (Санкт-Петербург, Россия)</a:t>
          </a:r>
          <a:endParaRPr lang="ru-RU" sz="2400" kern="1200" dirty="0"/>
        </a:p>
      </dsp:txBody>
      <dsp:txXfrm>
        <a:off x="4248472" y="0"/>
        <a:ext cx="4248472" cy="1809201"/>
      </dsp:txXfrm>
    </dsp:sp>
    <dsp:sp modelId="{9567A809-36D9-449A-AD22-0BEA0EB1E6DF}">
      <dsp:nvSpPr>
        <dsp:cNvPr id="0" name=""/>
        <dsp:cNvSpPr/>
      </dsp:nvSpPr>
      <dsp:spPr>
        <a:xfrm rot="10800000">
          <a:off x="0" y="2412268"/>
          <a:ext cx="4248472" cy="24122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ФБУН ГНЦ прикладной микробиологии и биотехнологии (</a:t>
          </a:r>
          <a:r>
            <a:rPr lang="ru-RU" sz="2400" kern="1200" dirty="0" err="1" smtClean="0"/>
            <a:t>Оболенск</a:t>
          </a:r>
          <a:r>
            <a:rPr lang="ru-RU" sz="2400" kern="1200" dirty="0" smtClean="0"/>
            <a:t>, Россия)</a:t>
          </a:r>
          <a:endParaRPr lang="ru-RU" sz="2400" kern="1200" dirty="0"/>
        </a:p>
      </dsp:txBody>
      <dsp:txXfrm rot="10800000">
        <a:off x="0" y="3015335"/>
        <a:ext cx="4248472" cy="1809201"/>
      </dsp:txXfrm>
    </dsp:sp>
    <dsp:sp modelId="{3EE7F5E5-B070-476A-BA31-EF5844F14D6F}">
      <dsp:nvSpPr>
        <dsp:cNvPr id="0" name=""/>
        <dsp:cNvSpPr/>
      </dsp:nvSpPr>
      <dsp:spPr>
        <a:xfrm rot="5400000">
          <a:off x="5166574" y="1494166"/>
          <a:ext cx="2412268" cy="42484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НИИ Прикладной биологии Гвинеи Министерства высшего образования и научных исследований Республики Гвинея (</a:t>
          </a:r>
          <a:r>
            <a:rPr lang="ru-RU" sz="2000" kern="1200" dirty="0" err="1" smtClean="0"/>
            <a:t>Кинди</a:t>
          </a:r>
          <a:r>
            <a:rPr lang="ru-RU" sz="2000" kern="1200" dirty="0" smtClean="0"/>
            <a:t>, Гвинея)</a:t>
          </a:r>
          <a:endParaRPr lang="ru-RU" sz="2000" kern="1200" dirty="0"/>
        </a:p>
      </dsp:txBody>
      <dsp:txXfrm rot="5400000">
        <a:off x="5468107" y="1795699"/>
        <a:ext cx="1809201" cy="4248472"/>
      </dsp:txXfrm>
    </dsp:sp>
    <dsp:sp modelId="{80BC59C3-F48A-4F3D-B775-D532B38E8D53}">
      <dsp:nvSpPr>
        <dsp:cNvPr id="0" name=""/>
        <dsp:cNvSpPr/>
      </dsp:nvSpPr>
      <dsp:spPr>
        <a:xfrm>
          <a:off x="2088225" y="1642410"/>
          <a:ext cx="4320492" cy="153971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Проект «Совершенствование лабораторной диагностики и проведение эпидемиологических исследований туберкулезной инфекции»</a:t>
          </a:r>
          <a:endParaRPr lang="ru-RU" sz="1600" kern="1200" dirty="0"/>
        </a:p>
      </dsp:txBody>
      <dsp:txXfrm>
        <a:off x="2088225" y="1642410"/>
        <a:ext cx="4320492" cy="1539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BAC16-7E7B-4B29-B3B8-41841BA8D130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D57C-8BDF-46B7-AD24-90D2F9B61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9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D57C-8BDF-46B7-AD24-90D2F9B612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92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опыт показал, что проведение молекулярных исследований на базе </a:t>
            </a:r>
            <a:r>
              <a:rPr lang="en-US" dirty="0" smtClean="0"/>
              <a:t>IRBAG </a:t>
            </a:r>
            <a:r>
              <a:rPr lang="ru-RU" dirty="0" smtClean="0"/>
              <a:t>возможно организовать, даже при отсутствии капитального ремонта. Необходимо</a:t>
            </a:r>
            <a:r>
              <a:rPr lang="ru-RU" baseline="0" dirty="0" smtClean="0"/>
              <a:t> лишь соответствующее оборудование  обеспечение вирусологического корпуса бесперебойной подачей электричества.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72A-48CB-42F8-9987-AF2C164EFE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20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34DC-F0CE-440D-A122-69EC3AC812AC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66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D34DC-F0CE-440D-A122-69EC3AC812AC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684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FA754-2CD0-4E0E-9D5E-3F778A840111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42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84779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46894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39751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Отдельно следует сказать о разработке реагентов для выявления РНК вируса </a:t>
            </a:r>
            <a:r>
              <a:rPr lang="ru-RU" dirty="0" err="1" smtClean="0"/>
              <a:t>Ласса</a:t>
            </a:r>
            <a:r>
              <a:rPr lang="ru-RU" dirty="0" smtClean="0"/>
              <a:t>. При разработке мы столкнулись с рядом проблем: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72A-48CB-42F8-9987-AF2C164EFE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03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72A-48CB-42F8-9987-AF2C164EFE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03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72A-48CB-42F8-9987-AF2C164EFE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75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</a:t>
            </a:r>
            <a:r>
              <a:rPr lang="ru-RU" baseline="0" dirty="0" smtClean="0"/>
              <a:t> смотря на то, что вероятнее всего мы протестировали образцы разных </a:t>
            </a:r>
            <a:r>
              <a:rPr lang="ru-RU" baseline="0" dirty="0" err="1" smtClean="0"/>
              <a:t>субтипов</a:t>
            </a:r>
            <a:r>
              <a:rPr lang="ru-RU" baseline="0" dirty="0" smtClean="0"/>
              <a:t> вируса </a:t>
            </a:r>
            <a:r>
              <a:rPr lang="ru-RU" baseline="0" dirty="0" err="1" smtClean="0"/>
              <a:t>Ласса</a:t>
            </a:r>
            <a:r>
              <a:rPr lang="ru-RU" baseline="0" dirty="0" smtClean="0"/>
              <a:t>, оба были детектированы, что внушает оптимизм в отношении перспективности данной разработки.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72A-48CB-42F8-9987-AF2C164EFE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343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72A-48CB-42F8-9987-AF2C164EFE7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44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63201D-8B19-4484-A167-D84815881A4C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1E49136-DC0A-4711-9E29-8E73E7C34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clck.yandex.ru/redir/nWO_r1F33ck?data=NnBZTWRhdFZKOHQxUjhzSWFYVGhXVnRuWlQ0SXhGQXZnLU9QLWZycFVTZjBjaGpKYWIxSzVmeXhRaHpqdkg1RHlUcTNkakozRmRtQmpsZEl6aGJ0Njh0elFCbDRDNnZzakJLVHFEOTViX0VXeTg3YVg0T1JKRFRsVlMyYjRoWHZoQ3ViOXBuWk5TQQ&amp;b64e=2&amp;sign=39b5019497e96378fed1864ceb06d7c7&amp;keyno=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550072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Совершенствование методов лабораторной диагностики и эпидемиологического контроля, проводимых в рамках деятельности Российско-Гвинейского научного центра по изучению вирусных и бактериальных инфекций.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929330"/>
            <a:ext cx="6400800" cy="9286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ФБУН ЦНИИ эпидемиологии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22.11.16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54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516" y="188640"/>
            <a:ext cx="9289032" cy="792162"/>
          </a:xfrm>
        </p:spPr>
        <p:txBody>
          <a:bodyPr>
            <a:noAutofit/>
          </a:bodyPr>
          <a:lstStyle/>
          <a:p>
            <a:r>
              <a:rPr lang="ru-RU" sz="2400" kern="800" spc="-100" dirty="0" smtClean="0"/>
              <a:t>Разработка набора реагентов </a:t>
            </a:r>
            <a:r>
              <a:rPr lang="ru-RU" sz="2400" kern="800" spc="-100" smtClean="0"/>
              <a:t>для выявления </a:t>
            </a:r>
            <a:r>
              <a:rPr lang="ru-RU" sz="2400" kern="800" spc="-100" dirty="0" smtClean="0"/>
              <a:t>РНК вируса </a:t>
            </a:r>
            <a:r>
              <a:rPr lang="ru-RU" sz="2400" kern="800" spc="-100" dirty="0" err="1" smtClean="0"/>
              <a:t>Ласса</a:t>
            </a:r>
            <a:r>
              <a:rPr lang="ru-RU" sz="2400" kern="800" spc="-100" dirty="0" smtClean="0"/>
              <a:t> </a:t>
            </a:r>
            <a:endParaRPr lang="ru-RU" sz="2400" kern="800" spc="-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34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Существование как минимум пяти генетически различных </a:t>
            </a:r>
            <a:r>
              <a:rPr lang="ru-RU" sz="2000" dirty="0" err="1" smtClean="0">
                <a:solidFill>
                  <a:schemeClr val="tx1"/>
                </a:solidFill>
              </a:rPr>
              <a:t>субтипов</a:t>
            </a:r>
            <a:r>
              <a:rPr lang="ru-RU" sz="2000" dirty="0" smtClean="0">
                <a:solidFill>
                  <a:schemeClr val="tx1"/>
                </a:solidFill>
              </a:rPr>
              <a:t> вируса </a:t>
            </a:r>
            <a:r>
              <a:rPr lang="ru-RU" sz="2000" dirty="0" err="1" smtClean="0">
                <a:solidFill>
                  <a:schemeClr val="tx1"/>
                </a:solidFill>
              </a:rPr>
              <a:t>Ласса</a:t>
            </a:r>
            <a:r>
              <a:rPr lang="ru-RU" sz="2000" dirty="0" smtClean="0">
                <a:solidFill>
                  <a:schemeClr val="tx1"/>
                </a:solidFill>
              </a:rPr>
              <a:t> – нигерийских, </a:t>
            </a:r>
            <a:r>
              <a:rPr lang="ru-RU" sz="2000" dirty="0" err="1" smtClean="0">
                <a:solidFill>
                  <a:schemeClr val="tx1"/>
                </a:solidFill>
              </a:rPr>
              <a:t>западно-африканского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малийского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Высокая генетическая </a:t>
            </a:r>
            <a:r>
              <a:rPr lang="ru-RU" sz="2000" dirty="0" err="1" smtClean="0">
                <a:solidFill>
                  <a:schemeClr val="tx1"/>
                </a:solidFill>
              </a:rPr>
              <a:t>гетерогенность</a:t>
            </a:r>
            <a:r>
              <a:rPr lang="ru-RU" sz="2000" dirty="0" smtClean="0">
                <a:solidFill>
                  <a:schemeClr val="tx1"/>
                </a:solidFill>
              </a:rPr>
              <a:t> вируса внутри каждого </a:t>
            </a:r>
            <a:r>
              <a:rPr lang="ru-RU" sz="2000" dirty="0" err="1" smtClean="0">
                <a:solidFill>
                  <a:schemeClr val="tx1"/>
                </a:solidFill>
              </a:rPr>
              <a:t>субтипа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Отсутствие в РФ актуальных штаммов (имеется только один штамм </a:t>
            </a:r>
            <a:r>
              <a:rPr lang="ru-RU" sz="2000" dirty="0" err="1" smtClean="0">
                <a:solidFill>
                  <a:schemeClr val="tx1"/>
                </a:solidFill>
              </a:rPr>
              <a:t>Жозиан</a:t>
            </a:r>
            <a:r>
              <a:rPr lang="ru-RU" sz="2000" dirty="0" smtClean="0">
                <a:solidFill>
                  <a:schemeClr val="tx1"/>
                </a:solidFill>
              </a:rPr>
              <a:t>, выделенный в 60-х годах прошлого века в Сьерра-Леоне)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Отказ зарубежных коллег предоставить доступ к коллекции генетического материала актуальных штаммов вируса </a:t>
            </a:r>
            <a:r>
              <a:rPr lang="ru-RU" sz="2000" dirty="0" err="1" smtClean="0">
                <a:solidFill>
                  <a:schemeClr val="tx1"/>
                </a:solidFill>
              </a:rPr>
              <a:t>Ласса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Возможность циркуляции в р. Гвинея не только </a:t>
            </a:r>
            <a:r>
              <a:rPr lang="ru-RU" sz="2000" dirty="0" err="1" smtClean="0">
                <a:solidFill>
                  <a:schemeClr val="tx1"/>
                </a:solidFill>
              </a:rPr>
              <a:t>западно-африканского</a:t>
            </a:r>
            <a:r>
              <a:rPr lang="ru-RU" sz="2000" dirty="0" smtClean="0">
                <a:solidFill>
                  <a:schemeClr val="tx1"/>
                </a:solidFill>
              </a:rPr>
              <a:t>, но и </a:t>
            </a:r>
            <a:r>
              <a:rPr lang="ru-RU" sz="2000" dirty="0" err="1" smtClean="0">
                <a:solidFill>
                  <a:schemeClr val="tx1"/>
                </a:solidFill>
              </a:rPr>
              <a:t>малийского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субтипа</a:t>
            </a:r>
            <a:r>
              <a:rPr lang="ru-RU" sz="2000" dirty="0" smtClean="0">
                <a:solidFill>
                  <a:schemeClr val="tx1"/>
                </a:solidFill>
              </a:rPr>
              <a:t> вируса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0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750"/>
            <a:ext cx="8229600" cy="715962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Состояние дел по разработке набора на вирус </a:t>
            </a:r>
            <a:r>
              <a:rPr lang="ru-RU" sz="2400" dirty="0" err="1" smtClean="0">
                <a:effectLst/>
              </a:rPr>
              <a:t>Ласса</a:t>
            </a:r>
            <a:r>
              <a:rPr lang="ru-RU" sz="2400" dirty="0" smtClean="0">
                <a:effectLst/>
              </a:rPr>
              <a:t> :</a:t>
            </a:r>
            <a:endParaRPr lang="ru-RU" sz="24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5638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Разработаны 4 варианта </a:t>
            </a:r>
            <a:r>
              <a:rPr lang="ru-RU" sz="2000" dirty="0" err="1" smtClean="0">
                <a:solidFill>
                  <a:schemeClr val="tx1"/>
                </a:solidFill>
              </a:rPr>
              <a:t>праймеров</a:t>
            </a:r>
            <a:r>
              <a:rPr lang="ru-RU" sz="2000" dirty="0" smtClean="0">
                <a:solidFill>
                  <a:schemeClr val="tx1"/>
                </a:solidFill>
              </a:rPr>
              <a:t> и зондов на основании выравнивания всех депонированных последовательностей вируса </a:t>
            </a:r>
            <a:r>
              <a:rPr lang="ru-RU" sz="2000" dirty="0" err="1" smtClean="0">
                <a:solidFill>
                  <a:schemeClr val="tx1"/>
                </a:solidFill>
              </a:rPr>
              <a:t>Ласса</a:t>
            </a:r>
            <a:r>
              <a:rPr lang="ru-RU" sz="2000" dirty="0" smtClean="0">
                <a:solidFill>
                  <a:schemeClr val="tx1"/>
                </a:solidFill>
              </a:rPr>
              <a:t> (более 300 полных геномов)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 базе ГНЦ «Вектор» по результатам тестирования на РНК штамма </a:t>
            </a:r>
            <a:r>
              <a:rPr lang="ru-RU" sz="2000" dirty="0" err="1" smtClean="0">
                <a:solidFill>
                  <a:schemeClr val="tx1"/>
                </a:solidFill>
              </a:rPr>
              <a:t>Жозиан</a:t>
            </a:r>
            <a:r>
              <a:rPr lang="ru-RU" sz="2000" dirty="0" smtClean="0">
                <a:solidFill>
                  <a:schemeClr val="tx1"/>
                </a:solidFill>
              </a:rPr>
              <a:t> отобран наиболее перспективный вариант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Проведено тестирование </a:t>
            </a:r>
            <a:r>
              <a:rPr lang="ru-RU" sz="2000" dirty="0" smtClean="0">
                <a:solidFill>
                  <a:schemeClr val="tx1"/>
                </a:solidFill>
              </a:rPr>
              <a:t>25 </a:t>
            </a:r>
            <a:r>
              <a:rPr lang="ru-RU" sz="2000" dirty="0" smtClean="0">
                <a:solidFill>
                  <a:schemeClr val="tx1"/>
                </a:solidFill>
              </a:rPr>
              <a:t>образцов от больных лихорадкой </a:t>
            </a:r>
            <a:r>
              <a:rPr lang="ru-RU" sz="2000" dirty="0" err="1" smtClean="0">
                <a:solidFill>
                  <a:schemeClr val="tx1"/>
                </a:solidFill>
              </a:rPr>
              <a:t>Ласса</a:t>
            </a:r>
            <a:r>
              <a:rPr lang="ru-RU" sz="2000" dirty="0" smtClean="0">
                <a:solidFill>
                  <a:schemeClr val="tx1"/>
                </a:solidFill>
              </a:rPr>
              <a:t> из провинции </a:t>
            </a:r>
            <a:r>
              <a:rPr lang="ru-RU" sz="2000" dirty="0" err="1" smtClean="0">
                <a:solidFill>
                  <a:schemeClr val="tx1"/>
                </a:solidFill>
              </a:rPr>
              <a:t>Фарана</a:t>
            </a:r>
            <a:r>
              <a:rPr lang="ru-RU" sz="2000" dirty="0" smtClean="0">
                <a:solidFill>
                  <a:schemeClr val="tx1"/>
                </a:solidFill>
              </a:rPr>
              <a:t> на базе лаборатории д. </a:t>
            </a:r>
            <a:r>
              <a:rPr lang="ru-RU" sz="2000" dirty="0" err="1" smtClean="0">
                <a:solidFill>
                  <a:schemeClr val="tx1"/>
                </a:solidFill>
              </a:rPr>
              <a:t>Магассубы</a:t>
            </a:r>
            <a:r>
              <a:rPr lang="ru-RU" sz="2000" dirty="0" smtClean="0">
                <a:solidFill>
                  <a:schemeClr val="tx1"/>
                </a:solidFill>
              </a:rPr>
              <a:t> в р. Гвинея с положительным результатом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Проведено исследование образцов от пациентов с лихорадками неясной этиологии из провинций Маму и </a:t>
            </a:r>
            <a:r>
              <a:rPr lang="ru-RU" sz="2000" dirty="0" err="1" smtClean="0">
                <a:solidFill>
                  <a:schemeClr val="tx1"/>
                </a:solidFill>
              </a:rPr>
              <a:t>Сигири</a:t>
            </a:r>
            <a:r>
              <a:rPr lang="ru-RU" sz="2000" dirty="0" smtClean="0">
                <a:solidFill>
                  <a:schemeClr val="tx1"/>
                </a:solidFill>
              </a:rPr>
              <a:t>. Выявлены положительные пробы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7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969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Образцы от пациентов с лихорадками из Маму (</a:t>
            </a:r>
            <a:r>
              <a:rPr lang="ru-RU" sz="2400" dirty="0" err="1" smtClean="0"/>
              <a:t>западно-африканский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субтип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520" r="71977" b="48577"/>
          <a:stretch>
            <a:fillRect/>
          </a:stretch>
        </p:blipFill>
        <p:spPr bwMode="auto">
          <a:xfrm>
            <a:off x="304800" y="1916832"/>
            <a:ext cx="8357354" cy="44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38946"/>
            <a:ext cx="8534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7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vgded\AppData\Local\Temp\REPTMP\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58" y="1219200"/>
            <a:ext cx="8236284" cy="4648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2292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Клинический образец из провинции </a:t>
            </a:r>
            <a:r>
              <a:rPr lang="ru-RU" sz="2400" b="1" dirty="0" err="1" smtClean="0">
                <a:solidFill>
                  <a:srgbClr val="0070C0"/>
                </a:solidFill>
              </a:rPr>
              <a:t>Сигири</a:t>
            </a:r>
            <a:r>
              <a:rPr lang="ru-RU" sz="2400" b="1" dirty="0" smtClean="0">
                <a:solidFill>
                  <a:srgbClr val="0070C0"/>
                </a:solidFill>
              </a:rPr>
              <a:t>. Вирус </a:t>
            </a:r>
            <a:r>
              <a:rPr lang="ru-RU" sz="2400" b="1" dirty="0" err="1" smtClean="0">
                <a:solidFill>
                  <a:srgbClr val="0070C0"/>
                </a:solidFill>
              </a:rPr>
              <a:t>Ласса</a:t>
            </a:r>
            <a:r>
              <a:rPr lang="ru-RU" sz="2400" b="1" dirty="0" smtClean="0">
                <a:solidFill>
                  <a:srgbClr val="0070C0"/>
                </a:solidFill>
              </a:rPr>
              <a:t> (</a:t>
            </a:r>
            <a:r>
              <a:rPr lang="ru-RU" sz="2400" b="1" dirty="0" err="1" smtClean="0">
                <a:solidFill>
                  <a:srgbClr val="0070C0"/>
                </a:solidFill>
              </a:rPr>
              <a:t>малийский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субтип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0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Нина\Documents\political-map-of-Guine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126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962400" y="2667000"/>
            <a:ext cx="6096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15200" y="15240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10200" y="3124200"/>
            <a:ext cx="6096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3048000"/>
            <a:ext cx="6096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6858000" y="838200"/>
            <a:ext cx="914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267200" y="3124200"/>
            <a:ext cx="304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33800" y="38862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West Africa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4" name="Прямая со стрелкой 13"/>
          <p:cNvCxnSpPr>
            <a:stCxn id="12" idx="0"/>
          </p:cNvCxnSpPr>
          <p:nvPr/>
        </p:nvCxnSpPr>
        <p:spPr>
          <a:xfrm flipV="1">
            <a:off x="4648200" y="3352800"/>
            <a:ext cx="685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2000" y="152400"/>
            <a:ext cx="6172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Подтема</a:t>
            </a:r>
            <a:r>
              <a:rPr lang="ru-RU" dirty="0" smtClean="0"/>
              <a:t>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лабораторной диагностики природно-очаговых инфекционных болезней, актуальных для Гвинейской Республики».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820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Ряд вирусных инфекций, встречающихся на территории Западной Африки</a:t>
            </a:r>
            <a:endParaRPr lang="ru-RU" sz="2400" b="1" dirty="0"/>
          </a:p>
        </p:txBody>
      </p:sp>
      <p:pic>
        <p:nvPicPr>
          <p:cNvPr id="1026" name="Picture 2" descr="http://www.lmn24.com/templates/classic/images/maps/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53" y="1196752"/>
            <a:ext cx="4294634" cy="32255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340768"/>
            <a:ext cx="3744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err="1" smtClean="0"/>
              <a:t>Filovirus</a:t>
            </a:r>
            <a:r>
              <a:rPr lang="ru-RU" sz="1600" b="1" dirty="0" smtClean="0"/>
              <a:t>: </a:t>
            </a:r>
            <a:r>
              <a:rPr lang="en-US" sz="1600" dirty="0" smtClean="0"/>
              <a:t>Ebola, Marburg</a:t>
            </a:r>
          </a:p>
          <a:p>
            <a:pPr marL="342900" indent="-342900">
              <a:buAutoNum type="arabicPeriod"/>
            </a:pPr>
            <a:r>
              <a:rPr lang="en-US" sz="1600" b="1" dirty="0" smtClean="0"/>
              <a:t>Arenavirus: </a:t>
            </a:r>
            <a:r>
              <a:rPr lang="en-US" sz="1600" dirty="0" smtClean="0"/>
              <a:t>Lassa</a:t>
            </a:r>
          </a:p>
          <a:p>
            <a:pPr marL="342900" indent="-342900">
              <a:buAutoNum type="arabicPeriod"/>
            </a:pPr>
            <a:r>
              <a:rPr lang="en-US" sz="1600" b="1" dirty="0" err="1" smtClean="0"/>
              <a:t>Flavivirus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Zika</a:t>
            </a:r>
            <a:r>
              <a:rPr lang="en-US" sz="1600" dirty="0" smtClean="0"/>
              <a:t>, Dengue, West Nile, Usutu, Yellow fever, </a:t>
            </a:r>
            <a:r>
              <a:rPr lang="en-US" sz="1600" dirty="0" err="1" smtClean="0"/>
              <a:t>Spondweni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b="1" dirty="0" err="1" smtClean="0"/>
              <a:t>Nairovirus</a:t>
            </a:r>
            <a:r>
              <a:rPr lang="en-US" sz="1600" b="1" dirty="0" smtClean="0"/>
              <a:t>: </a:t>
            </a:r>
            <a:r>
              <a:rPr lang="en-US" sz="1600" dirty="0" smtClean="0"/>
              <a:t>Crimean-Congo hemorrhagic fever, </a:t>
            </a:r>
            <a:r>
              <a:rPr lang="en-US" sz="1600" dirty="0" err="1" smtClean="0">
                <a:solidFill>
                  <a:srgbClr val="0000FF"/>
                </a:solidFill>
              </a:rPr>
              <a:t>Dugbe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 err="1" smtClean="0"/>
              <a:t>Phlebovirus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Bhanja</a:t>
            </a:r>
            <a:r>
              <a:rPr lang="fr-FR" sz="1600" dirty="0" smtClean="0"/>
              <a:t>; Rift</a:t>
            </a:r>
            <a:r>
              <a:rPr lang="en-US" sz="1600" dirty="0" smtClean="0"/>
              <a:t>-</a:t>
            </a:r>
            <a:r>
              <a:rPr lang="fr-FR" sz="1600" dirty="0" smtClean="0"/>
              <a:t>V</a:t>
            </a:r>
            <a:r>
              <a:rPr lang="en-US" sz="1600" dirty="0"/>
              <a:t>a</a:t>
            </a:r>
            <a:r>
              <a:rPr lang="fr-FR" sz="1600" dirty="0" smtClean="0"/>
              <a:t>lley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b="1" dirty="0" err="1" smtClean="0"/>
              <a:t>Alphavirus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Chikungunya</a:t>
            </a:r>
            <a:r>
              <a:rPr lang="en-US" sz="1600" dirty="0" smtClean="0"/>
              <a:t>, O-</a:t>
            </a:r>
            <a:r>
              <a:rPr lang="en-US" sz="1600" dirty="0" err="1" smtClean="0"/>
              <a:t>nyong</a:t>
            </a:r>
            <a:r>
              <a:rPr lang="en-US" sz="1600" dirty="0" smtClean="0"/>
              <a:t>-</a:t>
            </a:r>
            <a:r>
              <a:rPr lang="en-US" sz="1600" dirty="0" err="1" smtClean="0"/>
              <a:t>nyong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Issyk-Kul, </a:t>
            </a:r>
            <a:r>
              <a:rPr lang="en-US" sz="1600" dirty="0" err="1" smtClean="0">
                <a:solidFill>
                  <a:srgbClr val="0000FF"/>
                </a:solidFill>
              </a:rPr>
              <a:t>Sindbis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 smtClean="0"/>
              <a:t>Hantavirus</a:t>
            </a:r>
            <a:endParaRPr lang="ru-RU" sz="1600" b="1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4725144"/>
          <a:ext cx="836327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1224136"/>
                <a:gridCol w="3312368"/>
              </a:tblGrid>
              <a:tr h="22802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Гвинейская</a:t>
                      </a:r>
                      <a:r>
                        <a:rPr lang="ru-RU" sz="1100" baseline="0" dirty="0" smtClean="0"/>
                        <a:t> Республика</a:t>
                      </a:r>
                      <a:r>
                        <a:rPr lang="en-US" sz="1100" dirty="0" smtClean="0"/>
                        <a:t>, 2016</a:t>
                      </a:r>
                      <a:r>
                        <a:rPr lang="ru-RU" sz="1100" dirty="0" smtClean="0"/>
                        <a:t>,</a:t>
                      </a:r>
                      <a:r>
                        <a:rPr lang="ru-RU" sz="1100" baseline="0" dirty="0" smtClean="0"/>
                        <a:t> изучение иммунитета к ряду вирусов</a:t>
                      </a:r>
                      <a:r>
                        <a:rPr lang="en-US" sz="1100" dirty="0" smtClean="0"/>
                        <a:t>,</a:t>
                      </a:r>
                      <a:r>
                        <a:rPr lang="en-US" sz="1100" baseline="0" dirty="0" smtClean="0"/>
                        <a:t>  </a:t>
                      </a:r>
                      <a:r>
                        <a:rPr lang="ru-RU" sz="1100" baseline="0" dirty="0" smtClean="0"/>
                        <a:t>ИФА, 110 сывороток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Positive,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Производитель набора реагентов</a:t>
                      </a:r>
                      <a:endParaRPr lang="ru-RU" sz="12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Hantavirus (</a:t>
                      </a:r>
                      <a:r>
                        <a:rPr lang="en-US" sz="1200" dirty="0" err="1" smtClean="0"/>
                        <a:t>IgG</a:t>
                      </a:r>
                      <a:r>
                        <a:rPr lang="en-US" sz="1200" dirty="0" smtClean="0"/>
                        <a:t> antibodies)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33%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Вектор-Бест, Новосибирск</a:t>
                      </a:r>
                      <a:endParaRPr lang="ru-RU" sz="10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Dengue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 virus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(IgM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antibodies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Биосервис</a:t>
                      </a:r>
                      <a:r>
                        <a:rPr lang="ru-RU" sz="1050" dirty="0" smtClean="0"/>
                        <a:t>, Московская область</a:t>
                      </a:r>
                      <a:endParaRPr lang="ru-RU" sz="105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West Nile virus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IgM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baseline="0" dirty="0" smtClean="0"/>
                        <a:t> antibodies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/>
                        <a:t>Биосервис</a:t>
                      </a:r>
                      <a:r>
                        <a:rPr lang="ru-RU" sz="1050" dirty="0" smtClean="0"/>
                        <a:t>, Московская область</a:t>
                      </a:r>
                      <a:endParaRPr lang="ru-RU" sz="105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Crimean-Congo</a:t>
                      </a:r>
                      <a:r>
                        <a:rPr lang="en-US" sz="1200" baseline="0" dirty="0" smtClean="0"/>
                        <a:t> hemorrhagic virus (</a:t>
                      </a:r>
                      <a:r>
                        <a:rPr lang="en-US" sz="1200" baseline="0" dirty="0" err="1" smtClean="0"/>
                        <a:t>IgG</a:t>
                      </a:r>
                      <a:r>
                        <a:rPr lang="en-US" sz="1200" baseline="0" dirty="0" smtClean="0"/>
                        <a:t> antibodies)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/>
                        <a:t>Биосервис</a:t>
                      </a:r>
                      <a:r>
                        <a:rPr lang="ru-RU" sz="1050" dirty="0" smtClean="0"/>
                        <a:t>, Московская область</a:t>
                      </a:r>
                      <a:endParaRPr lang="ru-RU" sz="105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Chikungunya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virus </a:t>
                      </a:r>
                      <a:r>
                        <a:rPr lang="ru-RU" sz="1200" dirty="0" smtClean="0"/>
                        <a:t>(</a:t>
                      </a:r>
                      <a:r>
                        <a:rPr lang="en-US" sz="1200" dirty="0" smtClean="0"/>
                        <a:t>IgG antibodies)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47%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/>
                        <a:t>Биосервис</a:t>
                      </a:r>
                      <a:r>
                        <a:rPr lang="ru-RU" sz="1050" dirty="0" smtClean="0"/>
                        <a:t>, Московская область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1961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Ряд природно-очаговых бактериальных инфекций, встречающихся на территории Западной Африки</a:t>
            </a:r>
            <a:endParaRPr lang="ru-RU" sz="2400" b="1" dirty="0"/>
          </a:p>
        </p:txBody>
      </p:sp>
      <p:pic>
        <p:nvPicPr>
          <p:cNvPr id="1026" name="Picture 2" descr="http://www.lmn24.com/templates/classic/images/maps/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4438650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607259"/>
            <a:ext cx="37444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 smtClean="0"/>
              <a:t>Риккетсиоз </a:t>
            </a:r>
            <a:r>
              <a:rPr lang="ru-RU" dirty="0" smtClean="0"/>
              <a:t>(</a:t>
            </a:r>
            <a:r>
              <a:rPr lang="en-US" sz="1400" dirty="0" smtClean="0"/>
              <a:t>Rickettsia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africa</a:t>
            </a:r>
            <a:r>
              <a:rPr lang="en-US" sz="1400" baseline="0" dirty="0" smtClean="0"/>
              <a:t>, conorii, </a:t>
            </a:r>
            <a:r>
              <a:rPr lang="en-US" sz="1400" baseline="0" dirty="0" err="1" smtClean="0"/>
              <a:t>felis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aeschlimannii</a:t>
            </a:r>
            <a:r>
              <a:rPr lang="en-US" sz="1400" baseline="0" dirty="0" smtClean="0"/>
              <a:t> </a:t>
            </a:r>
            <a:r>
              <a:rPr lang="ru-RU" sz="1400" baseline="0" dirty="0" smtClean="0"/>
              <a:t>и др.)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Возвратные лихорадки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Сыпной тиф</a:t>
            </a:r>
          </a:p>
          <a:p>
            <a:pPr marL="342900" indent="-342900">
              <a:buAutoNum type="arabicPeriod"/>
            </a:pPr>
            <a:r>
              <a:rPr lang="ru-RU" b="1" dirty="0" err="1" smtClean="0"/>
              <a:t>Ку-лихорадка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err="1" smtClean="0"/>
              <a:t>Бартонеллез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Лептоспироз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Бруцеллез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Сибирская язва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Холера </a:t>
            </a: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4869160"/>
          <a:ext cx="82089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296144"/>
                <a:gridCol w="2160241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Гвинейская</a:t>
                      </a:r>
                      <a:r>
                        <a:rPr lang="ru-RU" sz="1200" baseline="0" dirty="0" smtClean="0"/>
                        <a:t> Республика</a:t>
                      </a:r>
                      <a:r>
                        <a:rPr lang="en-US" sz="1200" dirty="0" smtClean="0"/>
                        <a:t>, 2016</a:t>
                      </a:r>
                      <a:r>
                        <a:rPr lang="ru-RU" sz="1200" dirty="0" smtClean="0"/>
                        <a:t>,</a:t>
                      </a:r>
                      <a:r>
                        <a:rPr lang="ru-RU" sz="1200" baseline="0" dirty="0" smtClean="0"/>
                        <a:t> изучение иммунитета к ряду вирусов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ru-RU" sz="1200" baseline="0" dirty="0" smtClean="0"/>
                        <a:t>ИФА, 110 сывороток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Positive,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%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Производитель набора реагентов</a:t>
                      </a:r>
                      <a:endParaRPr lang="ru-RU" sz="12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Ку-лихорадка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NovaTec,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ru-RU" sz="1400" baseline="0" dirty="0" smtClean="0"/>
                        <a:t>Германия</a:t>
                      </a:r>
                      <a:endParaRPr lang="ru-RU" sz="14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Риккетсиоз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Vircell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Испания</a:t>
                      </a:r>
                      <a:endParaRPr lang="ru-RU" sz="14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Бруцеллез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NovaTec,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ru-RU" sz="1400" baseline="0" dirty="0" smtClean="0"/>
                        <a:t>Германия</a:t>
                      </a:r>
                      <a:endParaRPr lang="ru-RU" sz="1400" dirty="0"/>
                    </a:p>
                  </a:txBody>
                  <a:tcPr/>
                </a:tc>
              </a:tr>
              <a:tr h="2280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Лептоспироз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Омникс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Ст</a:t>
                      </a:r>
                      <a:r>
                        <a:rPr lang="ru-RU" sz="1400" dirty="0" smtClean="0"/>
                        <a:t>-Петербург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7812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87160827"/>
              </p:ext>
            </p:extLst>
          </p:nvPr>
        </p:nvGraphicFramePr>
        <p:xfrm>
          <a:off x="400178" y="1484783"/>
          <a:ext cx="8517632" cy="4465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024"/>
                <a:gridCol w="1512168"/>
                <a:gridCol w="3960440"/>
              </a:tblGrid>
              <a:tr h="11135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Разработка: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Срок реализации, форма</a:t>
                      </a:r>
                      <a:r>
                        <a:rPr lang="ru-RU" sz="1200" baseline="0" dirty="0" smtClean="0"/>
                        <a:t> внедрения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Состояние</a:t>
                      </a:r>
                      <a:r>
                        <a:rPr lang="ru-RU" sz="1200" baseline="0" dirty="0" smtClean="0"/>
                        <a:t> реализации на 10.11.2016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410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Амплисенс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Zika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virus-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2017, РУ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61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Амплисенс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Dengue virus-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(скрининг)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2017, РУ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Принята производством ЦНИИ эпидемиологии, этап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6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Амплисенс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 fever virus-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2017,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Принята производством ЦНИИ эпидемиологии, этап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6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Амплисенс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Rickettsia conorii-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2017,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Принята производством ЦНИИ эпидемиологии, этап подготовки документов к регистрации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6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Амплисенс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Rickettsia spp. SFG-</a:t>
                      </a:r>
                      <a:r>
                        <a:rPr lang="en-US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2017, РУ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передачи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производство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ЦНИИ эпидемиологии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61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Амплисенс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Plasmodium 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spp-Fl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2017,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Проведена 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валидация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клиническом материале в Гвинее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0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Амплисенс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Rift-Valley virus-</a:t>
                      </a:r>
                      <a:r>
                        <a:rPr lang="en-US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2017, РУ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 разработки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ru-RU" sz="4800" dirty="0" smtClean="0"/>
              <a:t>План </a:t>
            </a:r>
            <a:r>
              <a:rPr lang="ru-RU" sz="4800" dirty="0"/>
              <a:t>реализации НИР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614" y="612155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Разработка методик для </a:t>
            </a:r>
            <a:r>
              <a:rPr lang="ru-RU" sz="1200" b="1" dirty="0" err="1" smtClean="0"/>
              <a:t>детекции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боррелий</a:t>
            </a:r>
            <a:r>
              <a:rPr lang="ru-RU" sz="1200" b="1" dirty="0" smtClean="0"/>
              <a:t>, риккетсий группы сыпного тифа и </a:t>
            </a:r>
            <a:r>
              <a:rPr lang="ru-RU" sz="1200" b="1" dirty="0" err="1" smtClean="0"/>
              <a:t>бартонелл</a:t>
            </a:r>
            <a:r>
              <a:rPr lang="ru-RU" sz="1200" b="1" dirty="0" smtClean="0"/>
              <a:t>. Форма  реализации – статья. Методики разработаны, проводится апробация на материале из Гвинеи.  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38642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2400" b="1" dirty="0" err="1"/>
              <a:t>В</a:t>
            </a:r>
            <a:r>
              <a:rPr lang="ru-RU" sz="2400" b="1" dirty="0" err="1" smtClean="0"/>
              <a:t>алидация</a:t>
            </a:r>
            <a:r>
              <a:rPr lang="ru-RU" sz="2400" b="1" dirty="0" smtClean="0"/>
              <a:t> наборов реагентов для ПЦР-диагностики природно-очаговых заболеваний, актуальных для Гвинеи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6746971"/>
              </p:ext>
            </p:extLst>
          </p:nvPr>
        </p:nvGraphicFramePr>
        <p:xfrm>
          <a:off x="392950" y="1124744"/>
          <a:ext cx="83581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946"/>
                <a:gridCol w="51151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Набор реагентов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Исследовано проб клинического материала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Амплисенс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err="1" smtClean="0"/>
                        <a:t>Zika</a:t>
                      </a:r>
                      <a:r>
                        <a:rPr lang="en-US" sz="1200" dirty="0" smtClean="0"/>
                        <a:t> virus-</a:t>
                      </a:r>
                      <a:r>
                        <a:rPr lang="en-US" sz="1200" dirty="0" err="1" smtClean="0"/>
                        <a:t>Fl</a:t>
                      </a:r>
                      <a:r>
                        <a:rPr lang="ru-RU" sz="1200" dirty="0" smtClean="0"/>
                        <a:t>»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 </a:t>
                      </a:r>
                      <a:r>
                        <a:rPr lang="ru-RU" sz="1200" dirty="0" smtClean="0"/>
                        <a:t>лабораторно</a:t>
                      </a:r>
                      <a:r>
                        <a:rPr lang="ru-RU" sz="1200" baseline="0" dirty="0" smtClean="0"/>
                        <a:t> подтвержденных диагнозов в России, </a:t>
                      </a:r>
                      <a:r>
                        <a:rPr lang="en-US" sz="1200" dirty="0" smtClean="0"/>
                        <a:t>65 </a:t>
                      </a:r>
                      <a:r>
                        <a:rPr lang="ru-RU" sz="1200" dirty="0" smtClean="0"/>
                        <a:t>пулов</a:t>
                      </a:r>
                      <a:r>
                        <a:rPr lang="ru-RU" sz="1200" baseline="0" dirty="0" smtClean="0"/>
                        <a:t> комаров в Гвинее, 300 пациентов с лихорадками  с «-» результатом (диагностическая чувствительность** 100% при исследовании 3 видов клинического материала от одного пациента)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Амплисенс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Dengue virus-</a:t>
                      </a:r>
                      <a:r>
                        <a:rPr lang="en-US" sz="1200" dirty="0" err="1" smtClean="0"/>
                        <a:t>Fl</a:t>
                      </a:r>
                      <a:r>
                        <a:rPr lang="ru-RU" sz="1200" dirty="0" smtClean="0"/>
                        <a:t>»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ru-RU" sz="1200" dirty="0" smtClean="0"/>
                        <a:t> (скрининг)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278</a:t>
                      </a:r>
                    </a:p>
                    <a:p>
                      <a:pPr algn="ctr"/>
                      <a:r>
                        <a:rPr lang="ru-RU" sz="1200" dirty="0" smtClean="0"/>
                        <a:t>108 лабораторно подтвержденных диагнозов в России, в Гвинее исследован материал от </a:t>
                      </a:r>
                      <a:r>
                        <a:rPr lang="ru-RU" sz="1200" baseline="0" dirty="0" smtClean="0"/>
                        <a:t> 300 пациентов с лихорадками  с «-» результатом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(диагностическая чувствительность – 95%)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Амплисенс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Yellow fever virus-</a:t>
                      </a:r>
                      <a:r>
                        <a:rPr lang="en-US" sz="1200" dirty="0" err="1" smtClean="0"/>
                        <a:t>Fl</a:t>
                      </a:r>
                      <a:r>
                        <a:rPr lang="ru-RU" sz="1200" dirty="0" smtClean="0"/>
                        <a:t>»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</a:t>
                      </a:r>
                      <a:r>
                        <a:rPr lang="ru-RU" sz="1200" baseline="0" dirty="0" smtClean="0"/>
                        <a:t> пул комаров рода </a:t>
                      </a:r>
                      <a:r>
                        <a:rPr lang="en-US" sz="1200" baseline="0" dirty="0" err="1" smtClean="0"/>
                        <a:t>Aedes</a:t>
                      </a:r>
                      <a:r>
                        <a:rPr lang="ru-RU" sz="1200" baseline="0" dirty="0" smtClean="0"/>
                        <a:t> в Гвинее с «-» результатом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Амплисенс</a:t>
                      </a:r>
                      <a:r>
                        <a:rPr lang="en-US" sz="1200" dirty="0" smtClean="0"/>
                        <a:t> Rickettsia conorii-</a:t>
                      </a:r>
                      <a:r>
                        <a:rPr lang="en-US" sz="1200" dirty="0" err="1" smtClean="0"/>
                        <a:t>Fl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</a:t>
                      </a:r>
                    </a:p>
                    <a:p>
                      <a:pPr algn="ctr"/>
                      <a:r>
                        <a:rPr lang="ru-RU" sz="1200" dirty="0" smtClean="0"/>
                        <a:t>56 лабораторно подтвержденных диагнозов в</a:t>
                      </a:r>
                      <a:r>
                        <a:rPr lang="ru-RU" sz="1200" baseline="0" dirty="0" smtClean="0"/>
                        <a:t> России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(диагностическая чувствительность – 72%)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Амплисенс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Rickettsia spp. SFG-</a:t>
                      </a:r>
                      <a:r>
                        <a:rPr lang="en-US" sz="1200" baseline="0" dirty="0" err="1" smtClean="0"/>
                        <a:t>Fl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</a:t>
                      </a:r>
                    </a:p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ru-RU" sz="1200" baseline="0" dirty="0" smtClean="0"/>
                        <a:t> лабораторно подтвержденных диагноза в России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(диагностическая чувствительность -  85% при исследовании 2 видов клинического материала от одного пациента)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Амплисенс</a:t>
                      </a:r>
                      <a:r>
                        <a:rPr lang="en-US" sz="1200" dirty="0" smtClean="0"/>
                        <a:t> Plasmodium </a:t>
                      </a:r>
                      <a:r>
                        <a:rPr lang="en-US" sz="1200" dirty="0" err="1" smtClean="0"/>
                        <a:t>spp-Fl</a:t>
                      </a:r>
                      <a:r>
                        <a:rPr lang="ru-RU" sz="1200" dirty="0" smtClean="0"/>
                        <a:t>»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307 проб крови от больных в Гвинее, лабораторно подтверждено 128 (диагностическая чувствительность ИХА относительно</a:t>
                      </a:r>
                      <a:r>
                        <a:rPr lang="ru-RU" sz="1200" baseline="0" dirty="0" smtClean="0"/>
                        <a:t> ПЦР – 70%)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Амплисенс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err="1" smtClean="0"/>
                        <a:t>Leptospira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spp-Fl</a:t>
                      </a:r>
                      <a:r>
                        <a:rPr lang="ru-RU" sz="1200" dirty="0" smtClean="0"/>
                        <a:t>»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 </a:t>
                      </a:r>
                      <a:r>
                        <a:rPr lang="ru-RU" sz="1200" dirty="0" smtClean="0"/>
                        <a:t>черных</a:t>
                      </a:r>
                      <a:r>
                        <a:rPr lang="ru-RU" sz="1200" baseline="0" dirty="0" smtClean="0"/>
                        <a:t> и многососковых крыс в Гвинее, 36% инфицированность лептоспирами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6375141"/>
            <a:ext cx="442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*</a:t>
            </a:r>
            <a:r>
              <a:rPr lang="ru-RU" sz="900" dirty="0" err="1" smtClean="0"/>
              <a:t>валидация</a:t>
            </a:r>
            <a:r>
              <a:rPr lang="ru-RU" sz="900" dirty="0" smtClean="0"/>
              <a:t> проведена на биологическом материале в Гвинее</a:t>
            </a:r>
          </a:p>
          <a:p>
            <a:r>
              <a:rPr lang="ru-RU" sz="900" dirty="0" smtClean="0"/>
              <a:t>** относительно ИФА, </a:t>
            </a:r>
            <a:r>
              <a:rPr lang="ru-RU" sz="900" dirty="0" err="1" smtClean="0"/>
              <a:t>референсных</a:t>
            </a:r>
            <a:r>
              <a:rPr lang="ru-RU" sz="900" dirty="0" smtClean="0"/>
              <a:t> ПЦР систем, ИХА, клинического диагноза</a:t>
            </a:r>
            <a:endParaRPr lang="ru-RU" sz="900" dirty="0"/>
          </a:p>
        </p:txBody>
      </p:sp>
    </p:spTree>
    <p:extLst>
      <p:ext uri="{BB962C8B-B14F-4D97-AF65-F5344CB8AC3E}">
        <p14:creationId xmlns="" xmlns:p14="http://schemas.microsoft.com/office/powerpoint/2010/main" val="159435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0691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00FF"/>
                </a:solidFill>
              </a:rPr>
              <a:t>Программа работ:</a:t>
            </a:r>
            <a:r>
              <a:rPr lang="ru-RU" sz="4400" dirty="0">
                <a:solidFill>
                  <a:srgbClr val="0000FF"/>
                </a:solidFill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Распоряжения Правительства Российской Федерации от 25.07.2015 г. №1448-р по обеспечению российско-гвинейского научно-технического сотрудничества в области изучения эпидемиологии, профилактики и мониторинга бактериальных и вирусных инфекций в Гвинейской Республике  в 2015–2017 гг</a:t>
            </a:r>
            <a:r>
              <a:rPr lang="ru-RU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 общей теме ФБУН ЦНИИ эпидемиологии «</a:t>
            </a: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эпидемиологического надзора за особо опасными, социально-значимыми и природно-очаговыми инфекционными болезнями бактериальной, </a:t>
            </a:r>
            <a:r>
              <a:rPr lang="ru-RU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риккетсиозной</a:t>
            </a: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вирусной этиологии, актуальными  в Гвинейской Республике». </a:t>
            </a:r>
            <a:endParaRPr lang="ru-RU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4800" b="1" dirty="0" smtClean="0">
              <a:solidFill>
                <a:srgbClr val="0000FF"/>
              </a:solidFill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В </a:t>
            </a:r>
            <a:r>
              <a:rPr lang="ru-RU" sz="4800" b="1" dirty="0">
                <a:solidFill>
                  <a:srgbClr val="0000FF"/>
                </a:solidFill>
              </a:rPr>
              <a:t>рамках данной темы НИР выделены 6 </a:t>
            </a:r>
            <a:r>
              <a:rPr lang="ru-RU" sz="4800" b="1" dirty="0" err="1">
                <a:solidFill>
                  <a:srgbClr val="0000FF"/>
                </a:solidFill>
              </a:rPr>
              <a:t>подтем</a:t>
            </a:r>
            <a:r>
              <a:rPr lang="ru-RU" sz="4800" b="1" dirty="0">
                <a:solidFill>
                  <a:srgbClr val="0000FF"/>
                </a:solidFill>
              </a:rPr>
              <a:t>:</a:t>
            </a:r>
          </a:p>
          <a:p>
            <a:pPr lvl="0" algn="just"/>
            <a:endParaRPr lang="ru-RU" dirty="0" smtClean="0"/>
          </a:p>
          <a:p>
            <a:pPr marL="0" lvl="0" indent="0" algn="just">
              <a:buNone/>
            </a:pPr>
            <a:r>
              <a:rPr lang="ru-RU" sz="3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сопровождение диагностических систем в формате ПЦР в реальном времени для диагностики и эпидемиологического мониторинга за возбудителями вирусных геморрагических </a:t>
            </a: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лихорадок»</a:t>
            </a:r>
          </a:p>
          <a:p>
            <a:pPr marL="0" lvl="0" indent="0" algn="just">
              <a:buNone/>
            </a:pPr>
            <a:endParaRPr lang="ru-RU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«Совершенствование 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лабораторной диагностики природно-очаговых инфекционных болезней, актуальных для Гвинейской Республики».</a:t>
            </a:r>
          </a:p>
          <a:p>
            <a:pPr marL="0" lvl="0" indent="0" algn="just">
              <a:buNone/>
            </a:pPr>
            <a:endParaRPr lang="ru-RU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«Исследовательский 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мониторингу инфекционных заболеваний в Гвинее  по направлению «ВИЧ/СПИД»</a:t>
            </a:r>
          </a:p>
          <a:p>
            <a:pPr marL="0" indent="0" algn="just">
              <a:buNone/>
            </a:pP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«Совершенствование 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лабораторной диагностики и проведение эпидемиологических исследований туберкулезной инфекции»</a:t>
            </a:r>
          </a:p>
          <a:p>
            <a:pPr marL="0" lvl="0" indent="0" algn="just">
              <a:buNone/>
            </a:pPr>
            <a:endParaRPr lang="ru-RU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«Совершенствование 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лабораторной диагностики инфекций, входящих в госпитальный комплекс, в Республике Гвинея  с использованием технологии флуоресцентных </a:t>
            </a:r>
            <a:r>
              <a:rPr lang="ru-RU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иммуночипов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lvl="0" indent="0" algn="just">
              <a:buNone/>
            </a:pPr>
            <a:endParaRPr lang="ru-RU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«Совершенствование 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лабораторной диагностики арбовирусных инфекций и риккетсиозов в Республике Гвинея с использованием технологии флуоресцентных </a:t>
            </a:r>
            <a:r>
              <a:rPr lang="ru-RU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иммуночипов</a:t>
            </a:r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endParaRPr lang="ru-RU" sz="4800" b="1" dirty="0" smtClean="0"/>
          </a:p>
          <a:p>
            <a:pPr marL="0" indent="0" algn="just">
              <a:buNone/>
            </a:pPr>
            <a:r>
              <a:rPr lang="ru-RU" sz="4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</a:t>
            </a:r>
            <a:r>
              <a:rPr lang="ru-RU" sz="4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lang="ru-RU" sz="4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-  июль 2015 г.; окончание – 2017 г.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</a:t>
            </a:r>
            <a:r>
              <a:rPr lang="ru-RU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научная группа генной  инженерии и биотехнологии </a:t>
            </a:r>
            <a:r>
              <a:rPr lang="ru-RU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ОМДиЭ</a:t>
            </a:r>
            <a:r>
              <a:rPr lang="ru-RU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ФБУН ЦНИИ Эпидемиологии </a:t>
            </a:r>
            <a:r>
              <a:rPr lang="ru-RU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Роспотребнадзора</a:t>
            </a:r>
            <a:r>
              <a:rPr lang="ru-RU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научная </a:t>
            </a:r>
            <a:r>
              <a:rPr lang="ru-RU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разработки новых методов диагностики природно-очаговых </a:t>
            </a:r>
            <a:r>
              <a:rPr lang="ru-RU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заболеваний, </a:t>
            </a:r>
            <a:r>
              <a:rPr lang="ru-RU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группа разработки новых методов диагностики ВИЧ-инфекции и вирусных </a:t>
            </a:r>
            <a:r>
              <a:rPr lang="ru-RU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гепатитов; </a:t>
            </a:r>
            <a:r>
              <a:rPr lang="ru-RU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группа разработки новых методов диагностики </a:t>
            </a:r>
            <a:r>
              <a:rPr lang="ru-RU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туберкулеза.</a:t>
            </a:r>
            <a:endParaRPr lang="ru-RU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222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800" b="1" dirty="0" err="1">
                <a:solidFill>
                  <a:srgbClr val="0070C0"/>
                </a:solidFill>
              </a:rPr>
              <a:t>Валидация</a:t>
            </a:r>
            <a:r>
              <a:rPr lang="ru-RU" sz="2800" b="1" dirty="0">
                <a:solidFill>
                  <a:srgbClr val="0070C0"/>
                </a:solidFill>
              </a:rPr>
              <a:t> набора реагентов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 «</a:t>
            </a:r>
            <a:r>
              <a:rPr lang="ru-RU" sz="2800" b="1" dirty="0" err="1">
                <a:solidFill>
                  <a:srgbClr val="0070C0"/>
                </a:solidFill>
              </a:rPr>
              <a:t>Амплисенс</a:t>
            </a:r>
            <a:r>
              <a:rPr lang="en-US" sz="2800" b="1" dirty="0">
                <a:solidFill>
                  <a:srgbClr val="0070C0"/>
                </a:solidFill>
              </a:rPr>
              <a:t> Plasmodium </a:t>
            </a:r>
            <a:r>
              <a:rPr lang="en-US" sz="2800" b="1" dirty="0" err="1">
                <a:solidFill>
                  <a:srgbClr val="0070C0"/>
                </a:solidFill>
              </a:rPr>
              <a:t>spp-Fl</a:t>
            </a:r>
            <a:r>
              <a:rPr lang="ru-RU" sz="2800" b="1" dirty="0" smtClean="0">
                <a:solidFill>
                  <a:srgbClr val="0070C0"/>
                </a:solidFill>
              </a:rPr>
              <a:t>» в Гвинее</a:t>
            </a: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>
              <a:spcBef>
                <a:spcPts val="0"/>
              </a:spcBef>
              <a:buAutoNum type="arabicPeriod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Исследование проводилось на 307 образцах крови от пациентов, из них  </a:t>
            </a:r>
            <a:r>
              <a:rPr lang="ru-RU" sz="1200" dirty="0">
                <a:solidFill>
                  <a:schemeClr val="tx1"/>
                </a:solidFill>
              </a:rPr>
              <a:t>68,3</a:t>
            </a:r>
            <a:r>
              <a:rPr lang="ru-RU" sz="1200" dirty="0" smtClean="0">
                <a:solidFill>
                  <a:schemeClr val="tx1"/>
                </a:solidFill>
              </a:rPr>
              <a:t>% </a:t>
            </a:r>
            <a:r>
              <a:rPr lang="ru-RU" sz="1200" dirty="0">
                <a:solidFill>
                  <a:schemeClr val="tx1"/>
                </a:solidFill>
              </a:rPr>
              <a:t>имели те или иные клинические симптомы (лихорадка, головные боли и т.п. см. приложение), для </a:t>
            </a:r>
            <a:r>
              <a:rPr lang="ru-RU" sz="1200" dirty="0" smtClean="0">
                <a:solidFill>
                  <a:schemeClr val="tx1"/>
                </a:solidFill>
              </a:rPr>
              <a:t>9,8% </a:t>
            </a:r>
            <a:r>
              <a:rPr lang="ru-RU" sz="1200" dirty="0">
                <a:solidFill>
                  <a:schemeClr val="tx1"/>
                </a:solidFill>
              </a:rPr>
              <a:t>человек указано </a:t>
            </a:r>
            <a:r>
              <a:rPr lang="ru-RU" sz="1200" dirty="0" smtClean="0">
                <a:solidFill>
                  <a:schemeClr val="tx1"/>
                </a:solidFill>
              </a:rPr>
              <a:t>отсутствие </a:t>
            </a:r>
            <a:r>
              <a:rPr lang="ru-RU" sz="1200" dirty="0">
                <a:solidFill>
                  <a:schemeClr val="tx1"/>
                </a:solidFill>
              </a:rPr>
              <a:t>симптомов, для </a:t>
            </a:r>
            <a:r>
              <a:rPr lang="ru-RU" sz="1200" dirty="0" smtClean="0">
                <a:solidFill>
                  <a:schemeClr val="tx1"/>
                </a:solidFill>
              </a:rPr>
              <a:t>21,8% не были предоставлены данные.</a:t>
            </a:r>
          </a:p>
          <a:p>
            <a:pPr marL="228600" indent="-228600" algn="just">
              <a:spcBef>
                <a:spcPts val="0"/>
              </a:spcBef>
              <a:buAutoNum type="arabicPeriod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В качестве теста сравнения использовались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экспресс тесты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One Step Malaria HRP – II (</a:t>
            </a:r>
            <a:r>
              <a:rPr lang="en-US" sz="1200" dirty="0" err="1">
                <a:solidFill>
                  <a:schemeClr val="tx1"/>
                </a:solidFill>
              </a:rPr>
              <a:t>P.f</a:t>
            </a:r>
            <a:r>
              <a:rPr lang="en-US" sz="1200" dirty="0">
                <a:solidFill>
                  <a:schemeClr val="tx1"/>
                </a:solidFill>
              </a:rPr>
              <a:t>.) a</a:t>
            </a:r>
            <a:r>
              <a:rPr lang="fr-FR" sz="1200" dirty="0" smtClean="0">
                <a:solidFill>
                  <a:schemeClr val="tx1"/>
                </a:solidFill>
              </a:rPr>
              <a:t>nd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pLDH</a:t>
            </a:r>
            <a:r>
              <a:rPr lang="en-US" sz="1200" dirty="0">
                <a:solidFill>
                  <a:schemeClr val="tx1"/>
                </a:solidFill>
              </a:rPr>
              <a:t> (Pan) Antigen Rapid Test “SD Malaria Antigen </a:t>
            </a:r>
            <a:r>
              <a:rPr lang="en-US" sz="1200" dirty="0" err="1">
                <a:solidFill>
                  <a:schemeClr val="tx1"/>
                </a:solidFill>
              </a:rPr>
              <a:t>P.f</a:t>
            </a:r>
            <a:r>
              <a:rPr lang="en-US" sz="1200" dirty="0">
                <a:solidFill>
                  <a:schemeClr val="tx1"/>
                </a:solidFill>
              </a:rPr>
              <a:t>./Pan” (SD </a:t>
            </a:r>
            <a:r>
              <a:rPr lang="en-US" sz="1200" dirty="0" err="1">
                <a:solidFill>
                  <a:schemeClr val="tx1"/>
                </a:solidFill>
              </a:rPr>
              <a:t>BioLine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ru-RU" sz="1200" dirty="0">
                <a:solidFill>
                  <a:schemeClr val="tx1"/>
                </a:solidFill>
              </a:rPr>
              <a:t>Южная Корея</a:t>
            </a:r>
            <a:r>
              <a:rPr lang="en-US" sz="1200" dirty="0">
                <a:solidFill>
                  <a:schemeClr val="tx1"/>
                </a:solidFill>
              </a:rPr>
              <a:t>). </a:t>
            </a:r>
            <a:r>
              <a:rPr lang="ru-RU" sz="1200" dirty="0">
                <a:solidFill>
                  <a:schemeClr val="tx1"/>
                </a:solidFill>
              </a:rPr>
              <a:t>Данный диагностический тест предназначен для </a:t>
            </a:r>
            <a:r>
              <a:rPr lang="ru-RU" sz="1200" dirty="0" err="1">
                <a:solidFill>
                  <a:schemeClr val="tx1"/>
                </a:solidFill>
              </a:rPr>
              <a:t>детекции</a:t>
            </a:r>
            <a:r>
              <a:rPr lang="ru-RU" sz="1200" dirty="0">
                <a:solidFill>
                  <a:schemeClr val="tx1"/>
                </a:solidFill>
              </a:rPr>
              <a:t> в крови человека антигенов возбудителей малярии следующей видовой принадлежности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i="1" dirty="0">
                <a:solidFill>
                  <a:schemeClr val="tx1"/>
                </a:solidFill>
              </a:rPr>
              <a:t>Plasmodium falciparum, Plasmodium </a:t>
            </a:r>
            <a:r>
              <a:rPr lang="en-US" sz="1200" i="1" dirty="0" err="1">
                <a:solidFill>
                  <a:schemeClr val="tx1"/>
                </a:solidFill>
              </a:rPr>
              <a:t>vivax</a:t>
            </a:r>
            <a:r>
              <a:rPr lang="en-US" sz="1200" i="1" dirty="0">
                <a:solidFill>
                  <a:schemeClr val="tx1"/>
                </a:solidFill>
              </a:rPr>
              <a:t>, Plasmodium </a:t>
            </a:r>
            <a:r>
              <a:rPr lang="en-US" sz="1200" i="1" dirty="0" err="1">
                <a:solidFill>
                  <a:schemeClr val="tx1"/>
                </a:solidFill>
              </a:rPr>
              <a:t>malariae</a:t>
            </a:r>
            <a:r>
              <a:rPr lang="en-US" sz="1200" i="1" dirty="0">
                <a:solidFill>
                  <a:schemeClr val="tx1"/>
                </a:solidFill>
              </a:rPr>
              <a:t>, Plasmodium </a:t>
            </a:r>
            <a:r>
              <a:rPr lang="en-US" sz="1200" i="1" dirty="0" err="1">
                <a:solidFill>
                  <a:schemeClr val="tx1"/>
                </a:solidFill>
              </a:rPr>
              <a:t>ovale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(</a:t>
            </a:r>
            <a:r>
              <a:rPr lang="ru-RU" sz="1200" dirty="0">
                <a:solidFill>
                  <a:schemeClr val="tx1"/>
                </a:solidFill>
              </a:rPr>
              <a:t>чувствительность метода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ru-RU" sz="1200" dirty="0">
                <a:solidFill>
                  <a:schemeClr val="tx1"/>
                </a:solidFill>
              </a:rPr>
              <a:t>по данным производителя</a:t>
            </a:r>
            <a:r>
              <a:rPr lang="en-US" sz="1200" dirty="0">
                <a:solidFill>
                  <a:schemeClr val="tx1"/>
                </a:solidFill>
              </a:rPr>
              <a:t> – 99,7% </a:t>
            </a:r>
            <a:r>
              <a:rPr lang="ru-RU" sz="1200" dirty="0">
                <a:solidFill>
                  <a:schemeClr val="tx1"/>
                </a:solidFill>
              </a:rPr>
              <a:t>к </a:t>
            </a:r>
            <a:r>
              <a:rPr lang="en-US" sz="1200" dirty="0" err="1">
                <a:solidFill>
                  <a:schemeClr val="tx1"/>
                </a:solidFill>
              </a:rPr>
              <a:t>P.falciparum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и</a:t>
            </a:r>
            <a:r>
              <a:rPr lang="en-US" sz="1200" dirty="0">
                <a:solidFill>
                  <a:schemeClr val="tx1"/>
                </a:solidFill>
              </a:rPr>
              <a:t> 95,5% </a:t>
            </a:r>
            <a:r>
              <a:rPr lang="ru-RU" sz="1200" dirty="0">
                <a:solidFill>
                  <a:schemeClr val="tx1"/>
                </a:solidFill>
              </a:rPr>
              <a:t>к </a:t>
            </a:r>
            <a:r>
              <a:rPr lang="en-US" sz="1200" dirty="0">
                <a:solidFill>
                  <a:schemeClr val="tx1"/>
                </a:solidFill>
              </a:rPr>
              <a:t>P. </a:t>
            </a:r>
            <a:r>
              <a:rPr lang="en-US" sz="1200" dirty="0" err="1">
                <a:solidFill>
                  <a:schemeClr val="tx1"/>
                </a:solidFill>
              </a:rPr>
              <a:t>vivax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malariae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ovale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r>
              <a:rPr lang="en-US" sz="1200" i="1" dirty="0" smtClean="0">
                <a:solidFill>
                  <a:schemeClr val="tx1"/>
                </a:solidFill>
              </a:rPr>
              <a:t>.</a:t>
            </a:r>
            <a:endParaRPr lang="ru-RU" sz="1200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12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200" b="1" i="1" dirty="0" smtClean="0">
                <a:solidFill>
                  <a:schemeClr val="tx1"/>
                </a:solidFill>
              </a:rPr>
              <a:t>Результаты сравнительных испытаний набора реагентов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68" y="3717032"/>
            <a:ext cx="46148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152818"/>
            <a:ext cx="89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Результаты двух тестов совпали в 68% случаев, диагностическая чувствительность ПЦР составила 96%, ИХА – 71%. 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168154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effectLst/>
              </a:rPr>
              <a:t>Исследование клещей вида</a:t>
            </a:r>
            <a:r>
              <a:rPr lang="fr-FR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Amblioma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variegatum</a:t>
            </a:r>
            <a:r>
              <a:rPr lang="ru-RU" sz="2000" b="1" dirty="0" smtClean="0">
                <a:effectLst/>
              </a:rPr>
              <a:t> (Гвинея, 2016) на наличие ДНК возбудителей Ку-лихорадки и </a:t>
            </a:r>
            <a:r>
              <a:rPr lang="ru-RU" sz="2000" b="1" dirty="0" err="1" smtClean="0">
                <a:effectLst/>
              </a:rPr>
              <a:t>боррелиоза</a:t>
            </a:r>
            <a:endParaRPr lang="ru-RU" sz="2000" b="1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5" t="19693" r="9234" b="5608"/>
          <a:stretch/>
        </p:blipFill>
        <p:spPr bwMode="auto">
          <a:xfrm>
            <a:off x="251520" y="1158985"/>
            <a:ext cx="5693975" cy="26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0" t="20073" r="8755" b="4563"/>
          <a:stretch/>
        </p:blipFill>
        <p:spPr bwMode="auto">
          <a:xfrm>
            <a:off x="2843808" y="3861048"/>
            <a:ext cx="6113243" cy="287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1988840"/>
            <a:ext cx="2801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Инфицированность клещей  </a:t>
            </a:r>
            <a:r>
              <a:rPr lang="fr-FR" sz="1400" b="1" dirty="0" smtClean="0"/>
              <a:t>C</a:t>
            </a:r>
            <a:r>
              <a:rPr lang="en-US" sz="1400" b="1" dirty="0" err="1" smtClean="0"/>
              <a:t>oxiella</a:t>
            </a:r>
            <a:r>
              <a:rPr lang="en-US" sz="1400" b="1" dirty="0" smtClean="0"/>
              <a:t> </a:t>
            </a:r>
            <a:r>
              <a:rPr lang="fr-FR" sz="1400" b="1" dirty="0" smtClean="0"/>
              <a:t>burnetii </a:t>
            </a:r>
            <a:r>
              <a:rPr lang="ru-RU" sz="1400" b="1" dirty="0" smtClean="0"/>
              <a:t>составляет 67%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2521" y="4797152"/>
            <a:ext cx="2801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Инфицированность</a:t>
            </a:r>
            <a:r>
              <a:rPr lang="en-US" sz="1400" b="1" dirty="0" smtClean="0"/>
              <a:t> </a:t>
            </a:r>
            <a:r>
              <a:rPr lang="ru-RU" sz="1400" b="1" dirty="0" smtClean="0"/>
              <a:t>клещей </a:t>
            </a:r>
            <a:r>
              <a:rPr lang="en-US" sz="1400" b="1" dirty="0" err="1" smtClean="0"/>
              <a:t>Borrelia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spp</a:t>
            </a:r>
            <a:r>
              <a:rPr lang="en-US" sz="1400" b="1" dirty="0" smtClean="0"/>
              <a:t> </a:t>
            </a:r>
            <a:r>
              <a:rPr lang="ru-RU" sz="1400" b="1" dirty="0" smtClean="0"/>
              <a:t>составляет</a:t>
            </a:r>
          </a:p>
          <a:p>
            <a:pPr algn="ctr"/>
            <a:r>
              <a:rPr lang="ru-RU" sz="1400" b="1" dirty="0" smtClean="0"/>
              <a:t> </a:t>
            </a:r>
            <a:r>
              <a:rPr lang="en-US" sz="1400" b="1" dirty="0" smtClean="0"/>
              <a:t>77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2947180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46584"/>
            <a:ext cx="8610600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Расшифровка случаев лихорадок неясной этиологии</a:t>
            </a:r>
            <a:r>
              <a:rPr lang="en-US" sz="2800" dirty="0" smtClean="0"/>
              <a:t> </a:t>
            </a:r>
            <a:r>
              <a:rPr lang="ru-RU" sz="2800" dirty="0" smtClean="0"/>
              <a:t>в Гвинее. Проблемы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Качество поступающего материала  сомнительно (нет анамнеза, нет признаков интересующих нас заболеваний)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качестве материала только кровь и ее производные, нет возможности отсечь ОРВИ и кишечные инфекции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Пропускная способность лаборатории не позволяет проводить широкие диагностические исследования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Происходит переполнение холодильников, материал долго хранится что приводит к неудачам при попытке изолировать патогены и исследовать их мол. методами в условиях стационарной лаборатории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Проблемность</a:t>
            </a:r>
            <a:r>
              <a:rPr lang="ru-RU" dirty="0" smtClean="0">
                <a:solidFill>
                  <a:schemeClr val="tx1"/>
                </a:solidFill>
              </a:rPr>
              <a:t> и дороговизна доставки ограничивает возможности по анализу материала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0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96" t="18750" r="16252" b="9375"/>
          <a:stretch>
            <a:fillRect/>
          </a:stretch>
        </p:blipFill>
        <p:spPr bwMode="auto">
          <a:xfrm>
            <a:off x="900113" y="333375"/>
            <a:ext cx="7265987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715"/>
          <a:stretch>
            <a:fillRect/>
          </a:stretch>
        </p:blipFill>
        <p:spPr bwMode="auto">
          <a:xfrm>
            <a:off x="3276600" y="5129213"/>
            <a:ext cx="5867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364163" y="4292600"/>
            <a:ext cx="1584325" cy="792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860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-36513" y="620713"/>
            <a:ext cx="4572001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Betatorquevirus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Flavivirus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Arenavirus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Coltivirus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Norovirus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Rubulavirus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Influenzavirus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Polyomavirus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Influenzavirus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Bocaparvovirus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Rotavirus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Mamastrovirus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Quaranjavirus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Dependoparvovirus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Torovirus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Mammarenavirus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Gammatorquevirus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Orthopoxvirus</a:t>
            </a:r>
            <a:r>
              <a:rPr lang="en-US" altLang="ru-RU" sz="2000"/>
              <a:t/>
            </a:r>
            <a:br>
              <a:rPr lang="en-US" altLang="ru-RU" sz="2000"/>
            </a:br>
            <a:endParaRPr lang="ru-RU" altLang="ru-RU" sz="2000"/>
          </a:p>
        </p:txBody>
      </p:sp>
      <p:sp>
        <p:nvSpPr>
          <p:cNvPr id="59395" name="Прямоугольник 2"/>
          <p:cNvSpPr>
            <a:spLocks noChangeArrowheads="1"/>
          </p:cNvSpPr>
          <p:nvPr/>
        </p:nvSpPr>
        <p:spPr bwMode="auto">
          <a:xfrm>
            <a:off x="4572000" y="608013"/>
            <a:ext cx="45720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Enterovirus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Influenzavirus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Hepatovirus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Alphapapillomavirus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Seadornavirus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Orbivirus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Henipavirus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Lyssavirus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Reptarenavirus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Alphacoronavirus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Hantavirus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Influenzavirus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Gamma</a:t>
            </a:r>
            <a:endParaRPr lang="ru-RU" altLang="ru-RU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papillomavirus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Varicellovirus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Deltavirus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Alphatorquevirus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Lymphocryptovirus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Cardiovirus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Mupapillomavirus</a:t>
            </a:r>
            <a:endParaRPr lang="ru-RU" altLang="ru-RU" sz="20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59396" name="Прямоугольник 3"/>
          <p:cNvSpPr>
            <a:spLocks noChangeArrowheads="1"/>
          </p:cNvSpPr>
          <p:nvPr/>
        </p:nvSpPr>
        <p:spPr bwMode="auto">
          <a:xfrm>
            <a:off x="2268538" y="620713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Marburgvirus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Rhadinovirus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Hepeviridae1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Bornaviridae1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Salivirus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Vesiculovirus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Parechovirus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Metapneumovirus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Nairovirus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Bornavirus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Ebolavirus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Pneumovirus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Betacoronavirus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Mastadenovirus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Betapapillomavirus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Piscihepevirus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Roseolovirus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Rubivirus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Phlebovirus</a:t>
            </a:r>
            <a:r>
              <a:rPr lang="en-US" altLang="ru-RU" sz="2000"/>
              <a:t/>
            </a:r>
            <a:br>
              <a:rPr lang="en-US" altLang="ru-RU" sz="2000"/>
            </a:br>
            <a:endParaRPr lang="ru-RU" altLang="ru-RU" sz="2000"/>
          </a:p>
        </p:txBody>
      </p:sp>
      <p:sp>
        <p:nvSpPr>
          <p:cNvPr id="59397" name="Прямоугольник 4"/>
          <p:cNvSpPr>
            <a:spLocks noChangeArrowheads="1"/>
          </p:cNvSpPr>
          <p:nvPr/>
        </p:nvSpPr>
        <p:spPr bwMode="auto">
          <a:xfrm>
            <a:off x="6948488" y="625475"/>
            <a:ext cx="4572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Simplexvirus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Kobuvirus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Morbillivirus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Orthobunyavirus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Alphavirus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Respirovirus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Erythroparvovirus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Nupapillomavirus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Hepacivirus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Cytomegalovirus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Molluscipoxvirus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Rosavirus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Hepevirus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Thogotovirus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Tibrovirus</a:t>
            </a:r>
            <a:r>
              <a:rPr lang="en-US" altLang="ru-RU" sz="2000"/>
              <a:t/>
            </a:r>
            <a:br>
              <a:rPr lang="en-US" altLang="ru-RU" sz="2000"/>
            </a:br>
            <a:r>
              <a:rPr lang="en-US" altLang="ru-RU" sz="2000">
                <a:solidFill>
                  <a:srgbClr val="000000"/>
                </a:solidFill>
                <a:latin typeface="Arial" panose="020B0604020202020204" pitchFamily="34" charset="0"/>
              </a:rPr>
              <a:t>Sapovirus</a:t>
            </a:r>
            <a:r>
              <a:rPr lang="en-US" altLang="ru-RU" sz="2000"/>
              <a:t/>
            </a:r>
            <a:br>
              <a:rPr lang="en-US" altLang="ru-RU" sz="2000"/>
            </a:br>
            <a:endParaRPr lang="ru-RU" altLang="ru-RU" sz="2000"/>
          </a:p>
        </p:txBody>
      </p:sp>
    </p:spTree>
    <p:extLst>
      <p:ext uri="{BB962C8B-B14F-4D97-AF65-F5344CB8AC3E}">
        <p14:creationId xmlns="" xmlns:p14="http://schemas.microsoft.com/office/powerpoint/2010/main" val="3353556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present5.com/docs/lecture34_dna_methods_images/lecture34_dna_methods_19.jpg"/>
          <p:cNvPicPr>
            <a:picLocks noChangeAspect="1" noChangeArrowheads="1"/>
          </p:cNvPicPr>
          <p:nvPr/>
        </p:nvPicPr>
        <p:blipFill>
          <a:blip r:embed="rId2" cstate="print"/>
          <a:srcRect l="55780" t="61240" r="1923" b="4153"/>
          <a:stretch>
            <a:fillRect/>
          </a:stretch>
        </p:blipFill>
        <p:spPr bwMode="auto">
          <a:xfrm>
            <a:off x="228600" y="3048000"/>
            <a:ext cx="3352800" cy="2057400"/>
          </a:xfrm>
          <a:prstGeom prst="rect">
            <a:avLst/>
          </a:prstGeom>
          <a:noFill/>
        </p:spPr>
      </p:pic>
      <p:pic>
        <p:nvPicPr>
          <p:cNvPr id="43014" name="Picture 6" descr="https://upload.wikimedia.org/wikipedia/commons/6/60/DNA_Clo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"/>
            <a:ext cx="3664819" cy="2590800"/>
          </a:xfrm>
          <a:prstGeom prst="rect">
            <a:avLst/>
          </a:prstGeom>
          <a:noFill/>
        </p:spPr>
      </p:pic>
      <p:sp>
        <p:nvSpPr>
          <p:cNvPr id="8" name="Прямоугольник 4"/>
          <p:cNvSpPr/>
          <p:nvPr/>
        </p:nvSpPr>
        <p:spPr bwMode="auto">
          <a:xfrm>
            <a:off x="304800" y="685800"/>
            <a:ext cx="461963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задержка 3"/>
          <p:cNvSpPr>
            <a:spLocks noChangeArrowheads="1"/>
          </p:cNvSpPr>
          <p:nvPr/>
        </p:nvSpPr>
        <p:spPr bwMode="auto">
          <a:xfrm rot="5400000">
            <a:off x="63500" y="1460500"/>
            <a:ext cx="944562" cy="461963"/>
          </a:xfrm>
          <a:prstGeom prst="flowChartDelay">
            <a:avLst/>
          </a:prstGeom>
          <a:solidFill>
            <a:srgbClr val="B9CDE5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38200" y="1295400"/>
            <a:ext cx="914400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6" name="Picture 8" descr="http://nepad-abne.net/wp-content/uploads/2015/07/resizedimage600289-bacter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598" y="914400"/>
            <a:ext cx="2157594" cy="103924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5800" y="990600"/>
            <a:ext cx="1219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Лигирование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22098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Ампликон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410200" y="1219200"/>
            <a:ext cx="1371600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81600" y="990600"/>
            <a:ext cx="1752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Трансформация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810000" y="3886200"/>
            <a:ext cx="1295400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33800" y="3657600"/>
            <a:ext cx="1447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ПЦР </a:t>
            </a:r>
            <a:r>
              <a:rPr lang="en-US" i="1" dirty="0" smtClean="0">
                <a:solidFill>
                  <a:schemeClr val="tx1"/>
                </a:solidFill>
              </a:rPr>
              <a:t>in situ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33800" y="4267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10-20 </a:t>
            </a:r>
            <a:r>
              <a:rPr lang="ru-RU" dirty="0" smtClean="0">
                <a:solidFill>
                  <a:schemeClr val="tx1"/>
                </a:solidFill>
              </a:rPr>
              <a:t>отдельных колоний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Picture 6" descr="7106ae4d869aadf7561796dfb03757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3450" y="3200400"/>
            <a:ext cx="18605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Блок-схема: задержка 3"/>
          <p:cNvSpPr>
            <a:spLocks noChangeArrowheads="1"/>
          </p:cNvSpPr>
          <p:nvPr/>
        </p:nvSpPr>
        <p:spPr bwMode="auto">
          <a:xfrm rot="5400000">
            <a:off x="5016500" y="4279900"/>
            <a:ext cx="944562" cy="461963"/>
          </a:xfrm>
          <a:prstGeom prst="flowChartDelay">
            <a:avLst/>
          </a:prstGeom>
          <a:solidFill>
            <a:srgbClr val="B9CDE5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4"/>
          <p:cNvSpPr/>
          <p:nvPr/>
        </p:nvSpPr>
        <p:spPr bwMode="auto">
          <a:xfrm>
            <a:off x="5257800" y="3505200"/>
            <a:ext cx="461963" cy="555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943600" y="3886200"/>
            <a:ext cx="1143000" cy="228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43600" y="3581400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Сиквенс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400" y="5334000"/>
            <a:ext cx="69342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Долго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Большой объем работы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Большие затраты сил и средств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Низкий полезный выход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Высокая опасность контаминации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3"/>
          <p:cNvGrpSpPr>
            <a:grpSpLocks/>
          </p:cNvGrpSpPr>
          <p:nvPr/>
        </p:nvGrpSpPr>
        <p:grpSpPr bwMode="auto">
          <a:xfrm>
            <a:off x="539750" y="1052513"/>
            <a:ext cx="8274050" cy="5599112"/>
            <a:chOff x="179512" y="692696"/>
            <a:chExt cx="8633569" cy="5961002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1312182" y="2821986"/>
              <a:ext cx="482040" cy="1005309"/>
              <a:chOff x="1403648" y="1412776"/>
              <a:chExt cx="504056" cy="1224136"/>
            </a:xfrm>
          </p:grpSpPr>
          <p:sp>
            <p:nvSpPr>
              <p:cNvPr id="57" name="Блок-схема: задержка 3"/>
              <p:cNvSpPr>
                <a:spLocks noChangeArrowheads="1"/>
              </p:cNvSpPr>
              <p:nvPr/>
            </p:nvSpPr>
            <p:spPr bwMode="auto">
              <a:xfrm rot="5400000">
                <a:off x="1043800" y="1773298"/>
                <a:ext cx="1224505" cy="504052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8" name="Прямоугольник 4"/>
              <p:cNvSpPr/>
              <p:nvPr/>
            </p:nvSpPr>
            <p:spPr>
              <a:xfrm>
                <a:off x="1404027" y="1413072"/>
                <a:ext cx="504052" cy="720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6" name="Прямая со стрелкой 5"/>
            <p:cNvCxnSpPr>
              <a:stCxn id="7" idx="0"/>
            </p:cNvCxnSpPr>
            <p:nvPr/>
          </p:nvCxnSpPr>
          <p:spPr bwMode="auto">
            <a:xfrm flipV="1">
              <a:off x="760937" y="3591227"/>
              <a:ext cx="757010" cy="177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313687" y="3768688"/>
              <a:ext cx="894499" cy="400555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>
                  <a:latin typeface="Tahoma" pitchFamily="34" charset="0"/>
                  <a:cs typeface="+mn-cs"/>
                </a:rPr>
                <a:t>кДНК</a:t>
              </a:r>
              <a:endParaRPr lang="ru-RU" dirty="0">
                <a:latin typeface="Tahoma" pitchFamily="34" charset="0"/>
                <a:cs typeface="+mn-cs"/>
              </a:endParaRPr>
            </a:p>
          </p:txBody>
        </p:sp>
        <p:sp>
          <p:nvSpPr>
            <p:cNvPr id="8" name="Стрелка вправо 7"/>
            <p:cNvSpPr/>
            <p:nvPr/>
          </p:nvSpPr>
          <p:spPr bwMode="auto">
            <a:xfrm>
              <a:off x="2344531" y="3177151"/>
              <a:ext cx="1997714" cy="29576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17" name="TextBox 8"/>
            <p:cNvSpPr txBox="1">
              <a:spLocks noChangeArrowheads="1"/>
            </p:cNvSpPr>
            <p:nvPr/>
          </p:nvSpPr>
          <p:spPr bwMode="auto">
            <a:xfrm>
              <a:off x="2124218" y="2565333"/>
              <a:ext cx="2617237" cy="68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latin typeface="Tahoma" pitchFamily="34" charset="0"/>
                  <a:cs typeface="Tahoma" pitchFamily="34" charset="0"/>
                </a:rPr>
                <a:t>ПЦР в присутствии набора специчных для разных родов вирусов праймеров</a:t>
              </a:r>
              <a:endParaRPr lang="ru-RU" sz="1400">
                <a:solidFill>
                  <a:srgbClr val="E46C0A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Группа 14"/>
            <p:cNvGrpSpPr>
              <a:grpSpLocks/>
            </p:cNvGrpSpPr>
            <p:nvPr/>
          </p:nvGrpSpPr>
          <p:grpSpPr bwMode="auto">
            <a:xfrm>
              <a:off x="5237366" y="2821986"/>
              <a:ext cx="482040" cy="1005309"/>
              <a:chOff x="1403648" y="1412776"/>
              <a:chExt cx="504056" cy="1224136"/>
            </a:xfrm>
          </p:grpSpPr>
          <p:sp>
            <p:nvSpPr>
              <p:cNvPr id="55" name="Блок-схема: задержка 54"/>
              <p:cNvSpPr>
                <a:spLocks noChangeArrowheads="1"/>
              </p:cNvSpPr>
              <p:nvPr/>
            </p:nvSpPr>
            <p:spPr bwMode="auto">
              <a:xfrm rot="5400000">
                <a:off x="1042769" y="1773299"/>
                <a:ext cx="1224505" cy="504051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6" name="Прямоугольник 16"/>
              <p:cNvSpPr/>
              <p:nvPr/>
            </p:nvSpPr>
            <p:spPr>
              <a:xfrm>
                <a:off x="1402997" y="1413072"/>
                <a:ext cx="504051" cy="720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11" name="Прямая со стрелкой 10"/>
            <p:cNvCxnSpPr>
              <a:stCxn id="12" idx="1"/>
            </p:cNvCxnSpPr>
            <p:nvPr/>
          </p:nvCxnSpPr>
          <p:spPr bwMode="auto">
            <a:xfrm flipH="1">
              <a:off x="5435521" y="3391794"/>
              <a:ext cx="864682" cy="2535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 bwMode="auto">
            <a:xfrm>
              <a:off x="6300203" y="3068985"/>
              <a:ext cx="1727707" cy="692943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ahoma" pitchFamily="34" charset="0"/>
                  <a:cs typeface="+mn-cs"/>
                </a:rPr>
                <a:t>Смесь </a:t>
              </a:r>
              <a:r>
                <a:rPr lang="ru-RU" dirty="0" err="1">
                  <a:latin typeface="Tahoma" pitchFamily="34" charset="0"/>
                  <a:cs typeface="+mn-cs"/>
                </a:rPr>
                <a:t>ампликонов</a:t>
              </a:r>
              <a:endParaRPr lang="ru-RU" dirty="0">
                <a:latin typeface="Tahoma" pitchFamily="34" charset="0"/>
                <a:cs typeface="+mn-cs"/>
              </a:endParaRPr>
            </a:p>
          </p:txBody>
        </p:sp>
        <p:grpSp>
          <p:nvGrpSpPr>
            <p:cNvPr id="5" name="Группа 30"/>
            <p:cNvGrpSpPr>
              <a:grpSpLocks/>
            </p:cNvGrpSpPr>
            <p:nvPr/>
          </p:nvGrpSpPr>
          <p:grpSpPr bwMode="auto">
            <a:xfrm>
              <a:off x="1403648" y="5085184"/>
              <a:ext cx="482040" cy="1005309"/>
              <a:chOff x="1403648" y="1412776"/>
              <a:chExt cx="504056" cy="1224136"/>
            </a:xfrm>
          </p:grpSpPr>
          <p:sp>
            <p:nvSpPr>
              <p:cNvPr id="51" name="Блок-схема: задержка 50"/>
              <p:cNvSpPr>
                <a:spLocks noChangeArrowheads="1"/>
              </p:cNvSpPr>
              <p:nvPr/>
            </p:nvSpPr>
            <p:spPr bwMode="auto">
              <a:xfrm rot="5400000">
                <a:off x="1043422" y="1773121"/>
                <a:ext cx="1224507" cy="504051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2" name="Прямоугольник 32"/>
              <p:cNvSpPr/>
              <p:nvPr/>
            </p:nvSpPr>
            <p:spPr>
              <a:xfrm>
                <a:off x="1403650" y="1412893"/>
                <a:ext cx="504051" cy="720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20" name="Прямая со стрелкой 19"/>
            <p:cNvCxnSpPr>
              <a:stCxn id="21" idx="0"/>
            </p:cNvCxnSpPr>
            <p:nvPr/>
          </p:nvCxnSpPr>
          <p:spPr bwMode="auto">
            <a:xfrm flipV="1">
              <a:off x="827196" y="5854279"/>
              <a:ext cx="816644" cy="238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 bwMode="auto">
            <a:xfrm>
              <a:off x="179512" y="6092583"/>
              <a:ext cx="1295367" cy="561115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Tahoma" pitchFamily="34" charset="0"/>
                  <a:cs typeface="+mn-cs"/>
                </a:rPr>
                <a:t>Смесь </a:t>
              </a:r>
              <a:r>
                <a:rPr lang="ru-RU" sz="1400" dirty="0" err="1">
                  <a:latin typeface="Tahoma" pitchFamily="34" charset="0"/>
                  <a:cs typeface="+mn-cs"/>
                </a:rPr>
                <a:t>ампликонов</a:t>
              </a:r>
              <a:endParaRPr lang="ru-RU" sz="1400" dirty="0">
                <a:latin typeface="Tahoma" pitchFamily="34" charset="0"/>
                <a:cs typeface="+mn-cs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 bwMode="auto">
            <a:xfrm>
              <a:off x="2195448" y="5445273"/>
              <a:ext cx="1368252" cy="28731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9" name="Группа 40"/>
            <p:cNvGrpSpPr>
              <a:grpSpLocks/>
            </p:cNvGrpSpPr>
            <p:nvPr/>
          </p:nvGrpSpPr>
          <p:grpSpPr bwMode="auto">
            <a:xfrm>
              <a:off x="3996039" y="4909350"/>
              <a:ext cx="482037" cy="1108867"/>
              <a:chOff x="1403756" y="1286351"/>
              <a:chExt cx="504053" cy="1350236"/>
            </a:xfrm>
          </p:grpSpPr>
          <p:sp>
            <p:nvSpPr>
              <p:cNvPr id="49" name="Блок-схема: задержка 48"/>
              <p:cNvSpPr>
                <a:spLocks noChangeArrowheads="1"/>
              </p:cNvSpPr>
              <p:nvPr/>
            </p:nvSpPr>
            <p:spPr bwMode="auto">
              <a:xfrm rot="5400000">
                <a:off x="1043530" y="1772309"/>
                <a:ext cx="1224505" cy="504052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1403756" y="1286351"/>
                <a:ext cx="504052" cy="720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28" name="Прямая со стрелкой 27"/>
            <p:cNvCxnSpPr>
              <a:stCxn id="29" idx="0"/>
            </p:cNvCxnSpPr>
            <p:nvPr/>
          </p:nvCxnSpPr>
          <p:spPr bwMode="auto">
            <a:xfrm flipV="1">
              <a:off x="3311914" y="5805265"/>
              <a:ext cx="899468" cy="4326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 bwMode="auto">
            <a:xfrm>
              <a:off x="2339561" y="6237932"/>
              <a:ext cx="1944706" cy="383655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 err="1">
                  <a:latin typeface="Tahoma" pitchFamily="34" charset="0"/>
                  <a:cs typeface="+mn-cs"/>
                </a:rPr>
                <a:t>Illumina</a:t>
              </a:r>
              <a:r>
                <a:rPr lang="en-US" sz="1700" dirty="0">
                  <a:latin typeface="Tahoma" pitchFamily="34" charset="0"/>
                  <a:cs typeface="+mn-cs"/>
                </a:rPr>
                <a:t> library</a:t>
              </a:r>
              <a:endParaRPr lang="ru-RU" sz="1700" dirty="0">
                <a:latin typeface="Tahoma" pitchFamily="34" charset="0"/>
                <a:cs typeface="+mn-cs"/>
              </a:endParaRPr>
            </a:p>
          </p:txBody>
        </p:sp>
        <p:sp>
          <p:nvSpPr>
            <p:cNvPr id="47" name="Блок-схема: задержка 46"/>
            <p:cNvSpPr>
              <a:spLocks noChangeArrowheads="1"/>
            </p:cNvSpPr>
            <p:nvPr/>
          </p:nvSpPr>
          <p:spPr bwMode="auto">
            <a:xfrm rot="5400000">
              <a:off x="1254501" y="1152228"/>
              <a:ext cx="1005613" cy="482035"/>
            </a:xfrm>
            <a:prstGeom prst="flowChartDelay">
              <a:avLst/>
            </a:prstGeom>
            <a:solidFill>
              <a:srgbClr val="D99694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 bwMode="auto">
            <a:xfrm>
              <a:off x="1516291" y="890438"/>
              <a:ext cx="482035" cy="593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1" name="Прямая со стрелкой 30"/>
            <p:cNvCxnSpPr>
              <a:stCxn id="32" idx="0"/>
            </p:cNvCxnSpPr>
            <p:nvPr/>
          </p:nvCxnSpPr>
          <p:spPr bwMode="auto">
            <a:xfrm flipV="1">
              <a:off x="863638" y="1659437"/>
              <a:ext cx="859712" cy="1774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 bwMode="auto">
            <a:xfrm>
              <a:off x="179512" y="1836897"/>
              <a:ext cx="1368252" cy="393203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 smtClean="0">
                  <a:latin typeface="Tahoma" pitchFamily="34" charset="0"/>
                  <a:cs typeface="+mn-cs"/>
                </a:rPr>
                <a:t>Биопроба</a:t>
              </a:r>
              <a:endParaRPr lang="ru-RU" dirty="0">
                <a:latin typeface="Tahoma" pitchFamily="34" charset="0"/>
                <a:cs typeface="+mn-cs"/>
              </a:endParaRPr>
            </a:p>
          </p:txBody>
        </p:sp>
        <p:sp>
          <p:nvSpPr>
            <p:cNvPr id="33" name="Стрелка вправо 32"/>
            <p:cNvSpPr/>
            <p:nvPr/>
          </p:nvSpPr>
          <p:spPr bwMode="auto">
            <a:xfrm>
              <a:off x="2445575" y="1187896"/>
              <a:ext cx="1099902" cy="29407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24218" y="692696"/>
              <a:ext cx="1727708" cy="5509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ahoma" pitchFamily="34" charset="0"/>
                  <a:cs typeface="+mn-cs"/>
                </a:rPr>
                <a:t>RNA</a:t>
              </a:r>
              <a:r>
                <a:rPr lang="ru-RU" sz="1400" dirty="0">
                  <a:latin typeface="Tahoma" pitchFamily="34" charset="0"/>
                  <a:cs typeface="+mn-cs"/>
                </a:rPr>
                <a:t>-</a:t>
              </a:r>
              <a:r>
                <a:rPr lang="en-US" sz="1400" dirty="0">
                  <a:latin typeface="Tahoma" pitchFamily="34" charset="0"/>
                  <a:cs typeface="+mn-cs"/>
                </a:rPr>
                <a:t>extraction</a:t>
              </a:r>
              <a:endParaRPr lang="ru-RU" sz="1400" dirty="0">
                <a:latin typeface="Tahoma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ahoma" pitchFamily="34" charset="0"/>
                  <a:cs typeface="+mn-cs"/>
                </a:rPr>
                <a:t> kit</a:t>
              </a:r>
              <a:r>
                <a:rPr lang="ru-RU" sz="1400" dirty="0">
                  <a:latin typeface="Tahoma" pitchFamily="34" charset="0"/>
                  <a:cs typeface="+mn-cs"/>
                </a:rPr>
                <a:t> (</a:t>
              </a:r>
              <a:r>
                <a:rPr lang="en-US" sz="1400" dirty="0" err="1">
                  <a:latin typeface="Tahoma" pitchFamily="34" charset="0"/>
                  <a:cs typeface="+mn-cs"/>
                </a:rPr>
                <a:t>Qiagen</a:t>
              </a:r>
              <a:r>
                <a:rPr lang="ru-RU" sz="1400" dirty="0">
                  <a:latin typeface="Tahoma" pitchFamily="34" charset="0"/>
                  <a:cs typeface="+mn-cs"/>
                </a:rPr>
                <a:t>)</a:t>
              </a:r>
              <a:endParaRPr lang="ru-RU" sz="11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Группа 59"/>
            <p:cNvGrpSpPr>
              <a:grpSpLocks/>
            </p:cNvGrpSpPr>
            <p:nvPr/>
          </p:nvGrpSpPr>
          <p:grpSpPr bwMode="auto">
            <a:xfrm>
              <a:off x="3959772" y="891022"/>
              <a:ext cx="482040" cy="1005309"/>
              <a:chOff x="1403648" y="1412776"/>
              <a:chExt cx="504056" cy="1224136"/>
            </a:xfrm>
          </p:grpSpPr>
          <p:sp>
            <p:nvSpPr>
              <p:cNvPr id="45" name="Блок-схема: задержка 44"/>
              <p:cNvSpPr>
                <a:spLocks noChangeArrowheads="1"/>
              </p:cNvSpPr>
              <p:nvPr/>
            </p:nvSpPr>
            <p:spPr bwMode="auto">
              <a:xfrm rot="5400000">
                <a:off x="1043238" y="1772292"/>
                <a:ext cx="1224507" cy="504052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1403466" y="1412064"/>
                <a:ext cx="504052" cy="722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36" name="Прямая со стрелкой 35"/>
            <p:cNvCxnSpPr>
              <a:stCxn id="37" idx="0"/>
            </p:cNvCxnSpPr>
            <p:nvPr/>
          </p:nvCxnSpPr>
          <p:spPr bwMode="auto">
            <a:xfrm flipV="1">
              <a:off x="3545478" y="1629015"/>
              <a:ext cx="665905" cy="359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 bwMode="auto">
            <a:xfrm>
              <a:off x="3204243" y="1989006"/>
              <a:ext cx="684126" cy="40055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ahoma" pitchFamily="34" charset="0"/>
                  <a:cs typeface="+mn-cs"/>
                </a:rPr>
                <a:t>РНК</a:t>
              </a:r>
            </a:p>
          </p:txBody>
        </p:sp>
        <p:sp>
          <p:nvSpPr>
            <p:cNvPr id="38" name="Стрелка вправо 37"/>
            <p:cNvSpPr/>
            <p:nvPr/>
          </p:nvSpPr>
          <p:spPr bwMode="auto">
            <a:xfrm>
              <a:off x="4648693" y="1187896"/>
              <a:ext cx="1928142" cy="29407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" name="Группа 66"/>
            <p:cNvGrpSpPr>
              <a:grpSpLocks/>
            </p:cNvGrpSpPr>
            <p:nvPr/>
          </p:nvGrpSpPr>
          <p:grpSpPr bwMode="auto">
            <a:xfrm>
              <a:off x="7265190" y="891022"/>
              <a:ext cx="482040" cy="1005309"/>
              <a:chOff x="1403648" y="1412776"/>
              <a:chExt cx="504056" cy="1224136"/>
            </a:xfrm>
          </p:grpSpPr>
          <p:sp>
            <p:nvSpPr>
              <p:cNvPr id="43" name="Блок-схема: задержка 42"/>
              <p:cNvSpPr>
                <a:spLocks noChangeArrowheads="1"/>
              </p:cNvSpPr>
              <p:nvPr/>
            </p:nvSpPr>
            <p:spPr bwMode="auto">
              <a:xfrm rot="5400000">
                <a:off x="1044194" y="1772292"/>
                <a:ext cx="1224507" cy="504052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404422" y="1412064"/>
                <a:ext cx="504052" cy="722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40" name="Прямая со стрелкой 39"/>
            <p:cNvCxnSpPr>
              <a:stCxn id="41" idx="0"/>
            </p:cNvCxnSpPr>
            <p:nvPr/>
          </p:nvCxnSpPr>
          <p:spPr bwMode="auto">
            <a:xfrm flipV="1">
              <a:off x="6473758" y="1629016"/>
              <a:ext cx="1050582" cy="3599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 bwMode="auto">
            <a:xfrm>
              <a:off x="5964843" y="1989006"/>
              <a:ext cx="1017829" cy="40055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>
                  <a:latin typeface="+mn-lt"/>
                  <a:cs typeface="+mn-cs"/>
                </a:rPr>
                <a:t>кДНК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41" name="TextBox 41"/>
            <p:cNvSpPr txBox="1">
              <a:spLocks noChangeArrowheads="1"/>
            </p:cNvSpPr>
            <p:nvPr/>
          </p:nvSpPr>
          <p:spPr bwMode="auto">
            <a:xfrm>
              <a:off x="4284267" y="692696"/>
              <a:ext cx="2615581" cy="618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>
                  <a:latin typeface="Tahoma" pitchFamily="34" charset="0"/>
                  <a:cs typeface="Tahoma" pitchFamily="34" charset="0"/>
                </a:rPr>
                <a:t>ОТ (</a:t>
              </a:r>
              <a:r>
                <a:rPr lang="en-US" sz="1600">
                  <a:latin typeface="Tahoma" pitchFamily="34" charset="0"/>
                  <a:cs typeface="Times New Roman" pitchFamily="18" charset="0"/>
                </a:rPr>
                <a:t>SuperScript III</a:t>
              </a:r>
              <a:r>
                <a:rPr lang="ru-RU" sz="1600">
                  <a:latin typeface="Tahoma" pitchFamily="34" charset="0"/>
                  <a:cs typeface="Times New Roman" pitchFamily="18" charset="0"/>
                </a:rPr>
                <a:t> </a:t>
              </a:r>
              <a:r>
                <a:rPr lang="en-US" sz="1600">
                  <a:latin typeface="Tahoma" pitchFamily="34" charset="0"/>
                  <a:cs typeface="Times New Roman" pitchFamily="18" charset="0"/>
                </a:rPr>
                <a:t>[Invitrogen]</a:t>
              </a:r>
              <a:r>
                <a:rPr lang="ru-RU" sz="1600">
                  <a:latin typeface="Tahoma" pitchFamily="34" charset="0"/>
                  <a:cs typeface="Times New Roman" pitchFamily="18" charset="0"/>
                </a:rPr>
                <a:t>)</a:t>
              </a:r>
              <a:endParaRPr lang="ru-RU" sz="1600">
                <a:solidFill>
                  <a:srgbClr val="E46C0A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2268333" y="5085280"/>
              <a:ext cx="2617237" cy="3904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Tahoma" pitchFamily="34" charset="0"/>
                  <a:cs typeface="+mn-cs"/>
                </a:rPr>
                <a:t>TrueSeq</a:t>
              </a:r>
              <a:endParaRPr lang="ru-RU" sz="1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Стрелка вправо 68"/>
            <p:cNvSpPr/>
            <p:nvPr/>
          </p:nvSpPr>
          <p:spPr bwMode="auto">
            <a:xfrm>
              <a:off x="4716609" y="5517947"/>
              <a:ext cx="1727707" cy="28731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4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4077072"/>
              <a:ext cx="1281422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4653136"/>
              <a:ext cx="2152849" cy="1799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 bwMode="auto">
            <a:xfrm>
              <a:off x="4931951" y="5085280"/>
              <a:ext cx="2617237" cy="3904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Tahoma" pitchFamily="34" charset="0"/>
                  <a:cs typeface="+mn-cs"/>
                </a:rPr>
                <a:t>MiSeq</a:t>
              </a:r>
              <a:endParaRPr lang="ru-RU" sz="1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3" name="Заголовок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620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latin typeface="Tahoma" pitchFamily="34" charset="0"/>
              </a:rPr>
              <a:t>Молекулярно-генетические методы исследования</a:t>
            </a:r>
            <a:endParaRPr lang="ru-RU" sz="1600" dirty="0" smtClean="0">
              <a:latin typeface="Tahoma" pitchFamily="34" charset="0"/>
            </a:endParaRPr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3A5EF-67AB-4F61-8007-BC1013F60EEC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on S5 / Ion S5 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6987"/>
            <a:ext cx="3312368" cy="2839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>Ion Torrent S5/S5 XL </a:t>
            </a:r>
            <a:r>
              <a:rPr lang="ru-RU" sz="1800" b="1" dirty="0" smtClean="0"/>
              <a:t>для высокопроизводительного </a:t>
            </a:r>
            <a:r>
              <a:rPr lang="ru-RU" sz="1800" b="1" dirty="0" err="1" smtClean="0"/>
              <a:t>секвенирования</a:t>
            </a:r>
            <a:r>
              <a:rPr lang="ru-RU" sz="1800" b="1" dirty="0" smtClean="0"/>
              <a:t> нового поколения</a:t>
            </a:r>
            <a:endParaRPr lang="ru-RU" sz="1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124744"/>
            <a:ext cx="5472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принципиально </a:t>
            </a:r>
            <a:r>
              <a:rPr lang="ru-RU" sz="1200" dirty="0"/>
              <a:t>новый метод чтения последовательности </a:t>
            </a:r>
            <a:r>
              <a:rPr lang="ru-RU" sz="1200" dirty="0" smtClean="0"/>
              <a:t>ДНК без оптических </a:t>
            </a:r>
            <a:r>
              <a:rPr lang="ru-RU" sz="1200" dirty="0"/>
              <a:t>систем </a:t>
            </a:r>
            <a:r>
              <a:rPr lang="ru-RU" sz="1200" dirty="0" err="1" smtClean="0"/>
              <a:t>детекции</a:t>
            </a:r>
            <a:r>
              <a:rPr lang="ru-RU" sz="1200" dirty="0"/>
              <a:t>:</a:t>
            </a:r>
            <a:r>
              <a:rPr lang="ru-RU" sz="1200" dirty="0" smtClean="0"/>
              <a:t> </a:t>
            </a:r>
            <a:r>
              <a:rPr lang="ru-RU" sz="1200" dirty="0"/>
              <a:t>к</a:t>
            </a:r>
            <a:r>
              <a:rPr lang="ru-RU" sz="1200" dirty="0" smtClean="0"/>
              <a:t>омбинация </a:t>
            </a:r>
            <a:r>
              <a:rPr lang="ru-RU" sz="1200" dirty="0"/>
              <a:t>полупроводниковых микрочипов и природной биохимии позволяет напрямую переводить биологическую информацию в цифровой </a:t>
            </a:r>
            <a:r>
              <a:rPr lang="ru-RU" sz="1200" dirty="0" smtClean="0"/>
              <a:t>вид;</a:t>
            </a:r>
            <a:endParaRPr lang="ru-RU" sz="12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при </a:t>
            </a:r>
            <a:r>
              <a:rPr lang="ru-RU" sz="1200" dirty="0"/>
              <a:t>встраивании нуклеотида </a:t>
            </a:r>
            <a:r>
              <a:rPr lang="ru-RU" sz="1200" dirty="0" smtClean="0"/>
              <a:t>в исследуемую последовательность </a:t>
            </a:r>
            <a:r>
              <a:rPr lang="ru-RU" sz="1200" dirty="0"/>
              <a:t>ДНК происходит высвобождение протона водорода, </a:t>
            </a:r>
            <a:r>
              <a:rPr lang="ru-RU" sz="1200" dirty="0" smtClean="0"/>
              <a:t>то есть, </a:t>
            </a:r>
            <a:r>
              <a:rPr lang="ru-RU" sz="1200" dirty="0"/>
              <a:t>изменяется значение </a:t>
            </a:r>
            <a:r>
              <a:rPr lang="ru-RU" sz="1200" dirty="0" err="1"/>
              <a:t>pH</a:t>
            </a:r>
            <a:r>
              <a:rPr lang="ru-RU" sz="1200" dirty="0"/>
              <a:t> в ячейке чипа. Цикл за циклом прибор детектирует и документирует эти изменения, напрямую </a:t>
            </a:r>
            <a:r>
              <a:rPr lang="ru-RU" sz="1200" dirty="0" smtClean="0"/>
              <a:t>оцифровывая.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err="1" smtClean="0"/>
              <a:t>секвенирование</a:t>
            </a:r>
            <a:r>
              <a:rPr lang="ru-RU" sz="1200" dirty="0" smtClean="0"/>
              <a:t> </a:t>
            </a:r>
            <a:r>
              <a:rPr lang="ru-RU" sz="1200" dirty="0"/>
              <a:t>происходит на чипе, который содержит десятки миллионов ячеек, реакция в которых проходит параллельно, что позволяет за короткое время получить огромное количество важной </a:t>
            </a:r>
            <a:r>
              <a:rPr lang="ru-RU" sz="1200" dirty="0" smtClean="0"/>
              <a:t>информации;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426863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время </a:t>
            </a:r>
            <a:r>
              <a:rPr lang="ru-RU" sz="1200" dirty="0" err="1"/>
              <a:t>секвенирования</a:t>
            </a:r>
            <a:r>
              <a:rPr lang="ru-RU" sz="1200" dirty="0"/>
              <a:t>  </a:t>
            </a:r>
            <a:r>
              <a:rPr lang="ru-RU" sz="1200" dirty="0" smtClean="0"/>
              <a:t>2.5 </a:t>
            </a:r>
            <a:r>
              <a:rPr lang="ru-RU" sz="1200" dirty="0"/>
              <a:t>– 4 </a:t>
            </a:r>
            <a:r>
              <a:rPr lang="ru-RU" sz="1200" dirty="0" smtClean="0"/>
              <a:t>часа. Запуск </a:t>
            </a:r>
            <a:r>
              <a:rPr lang="ru-RU" sz="1200" dirty="0" err="1"/>
              <a:t>секвенатора</a:t>
            </a:r>
            <a:r>
              <a:rPr lang="ru-RU" sz="1200" dirty="0"/>
              <a:t> занимает 15 </a:t>
            </a:r>
            <a:r>
              <a:rPr lang="ru-RU" sz="1200" dirty="0" smtClean="0"/>
              <a:t>минут;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возможность одновременного анализа до 96 индивидуальных образцов на одном чипе;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процедура </a:t>
            </a:r>
            <a:r>
              <a:rPr lang="ru-RU" sz="1200" dirty="0" err="1"/>
              <a:t>пробоподготовки</a:t>
            </a:r>
            <a:r>
              <a:rPr lang="ru-RU" sz="1200" dirty="0"/>
              <a:t>, </a:t>
            </a:r>
            <a:r>
              <a:rPr lang="ru-RU" sz="1200" dirty="0" err="1"/>
              <a:t>секвенирования</a:t>
            </a:r>
            <a:r>
              <a:rPr lang="ru-RU" sz="1200" dirty="0"/>
              <a:t> и анализа данных занимает 1 </a:t>
            </a:r>
            <a:r>
              <a:rPr lang="ru-RU" sz="1200" dirty="0" smtClean="0"/>
              <a:t>день;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/>
              <a:t>все расходные материалы представлены в виде </a:t>
            </a:r>
            <a:r>
              <a:rPr lang="ru-RU" sz="1200" dirty="0" smtClean="0"/>
              <a:t>готовых картриджей с </a:t>
            </a:r>
            <a:r>
              <a:rPr lang="en-US" sz="1200" dirty="0" smtClean="0"/>
              <a:t>RFID-</a:t>
            </a:r>
            <a:r>
              <a:rPr lang="ru-RU" sz="1200" dirty="0" smtClean="0"/>
              <a:t>метками (отслеживание расхода реагентов и сроков годности);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 smtClean="0"/>
              <a:t>производительность </a:t>
            </a:r>
            <a:r>
              <a:rPr lang="ru-RU" sz="1200" dirty="0"/>
              <a:t>прибора – от 0,6 до 15 Гб за один запуск </a:t>
            </a:r>
            <a:r>
              <a:rPr lang="ru-RU" sz="1200" dirty="0" err="1" smtClean="0"/>
              <a:t>секвенатора</a:t>
            </a:r>
            <a:r>
              <a:rPr lang="ru-RU" sz="1200" dirty="0" smtClean="0"/>
              <a:t>. Три </a:t>
            </a:r>
            <a:r>
              <a:rPr lang="ru-RU" sz="1200" dirty="0"/>
              <a:t>чипа под разные задачи </a:t>
            </a:r>
            <a:r>
              <a:rPr lang="ru-RU" sz="1200" dirty="0" smtClean="0"/>
              <a:t>исследования;</a:t>
            </a:r>
            <a:endParaRPr lang="ru-RU" sz="1200" dirty="0"/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/>
              <a:t>в</a:t>
            </a:r>
            <a:r>
              <a:rPr lang="ru-RU" sz="1200" dirty="0" smtClean="0"/>
              <a:t>ысокое </a:t>
            </a:r>
            <a:r>
              <a:rPr lang="ru-RU" sz="1200" dirty="0"/>
              <a:t>качество </a:t>
            </a:r>
            <a:r>
              <a:rPr lang="ru-RU" sz="1200" dirty="0" err="1"/>
              <a:t>сиквенса</a:t>
            </a:r>
            <a:r>
              <a:rPr lang="ru-RU" sz="1200" dirty="0"/>
              <a:t>. Идеален для анализа SNP: самая низкая частота </a:t>
            </a:r>
            <a:r>
              <a:rPr lang="ru-RU" sz="1200" dirty="0" err="1"/>
              <a:t>однонуклеотидных</a:t>
            </a:r>
            <a:r>
              <a:rPr lang="ru-RU" sz="1200" dirty="0"/>
              <a:t> ошибок чтения </a:t>
            </a:r>
            <a:r>
              <a:rPr lang="ru-RU" sz="1200" dirty="0" smtClean="0"/>
              <a:t>среди </a:t>
            </a:r>
            <a:r>
              <a:rPr lang="ru-RU" sz="1200" dirty="0"/>
              <a:t>настольных </a:t>
            </a:r>
            <a:r>
              <a:rPr lang="ru-RU" sz="1200" dirty="0" err="1"/>
              <a:t>секвенаторов</a:t>
            </a:r>
            <a:r>
              <a:rPr lang="ru-RU" sz="1200" dirty="0"/>
              <a:t> нового </a:t>
            </a:r>
            <a:r>
              <a:rPr lang="ru-RU" sz="1200" dirty="0" smtClean="0"/>
              <a:t>поколения;</a:t>
            </a:r>
            <a:endParaRPr lang="ru-RU" sz="1200" dirty="0"/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200" dirty="0"/>
              <a:t>п</a:t>
            </a:r>
            <a:r>
              <a:rPr lang="ru-RU" sz="1200" dirty="0" smtClean="0"/>
              <a:t>ростой </a:t>
            </a:r>
            <a:r>
              <a:rPr lang="ru-RU" sz="1200" dirty="0"/>
              <a:t>рабочий процесс, возможность автоматизации </a:t>
            </a:r>
            <a:r>
              <a:rPr lang="ru-RU" sz="1200" dirty="0" err="1"/>
              <a:t>пробоподготовки</a:t>
            </a:r>
            <a:r>
              <a:rPr lang="ru-RU" sz="1200" dirty="0"/>
              <a:t> (в том числе подготовки библиотек) с системой </a:t>
            </a:r>
            <a:r>
              <a:rPr lang="ru-RU" sz="1200" dirty="0" err="1"/>
              <a:t>Ion</a:t>
            </a:r>
            <a:r>
              <a:rPr lang="ru-RU" sz="1200" dirty="0"/>
              <a:t> </a:t>
            </a:r>
            <a:r>
              <a:rPr lang="ru-RU" sz="1200" dirty="0" err="1"/>
              <a:t>Chef</a:t>
            </a:r>
            <a:r>
              <a:rPr lang="ru-RU" sz="1200" dirty="0"/>
              <a:t>™, легкое управление </a:t>
            </a:r>
            <a:r>
              <a:rPr lang="ru-RU" sz="1200" dirty="0" smtClean="0"/>
              <a:t>прибором. Возможность использования специально разработанных плагинов для быстрого анализа данных.</a:t>
            </a:r>
          </a:p>
        </p:txBody>
      </p:sp>
    </p:spTree>
    <p:extLst>
      <p:ext uri="{BB962C8B-B14F-4D97-AF65-F5344CB8AC3E}">
        <p14:creationId xmlns="" xmlns:p14="http://schemas.microsoft.com/office/powerpoint/2010/main" val="28660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967915"/>
            <a:ext cx="8496944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5B5B5B"/>
                </a:solidFill>
                <a:latin typeface="Open Sans"/>
                <a:cs typeface="Arial" pitchFamily="34" charset="0"/>
              </a:rPr>
              <a:t>Полная автоматизация </a:t>
            </a:r>
            <a:r>
              <a:rPr lang="ru-RU" altLang="ru-RU" sz="1600" b="1" dirty="0" err="1" smtClean="0">
                <a:solidFill>
                  <a:srgbClr val="5B5B5B"/>
                </a:solidFill>
                <a:latin typeface="Open Sans"/>
                <a:cs typeface="Arial" pitchFamily="34" charset="0"/>
              </a:rPr>
              <a:t>прободготовки</a:t>
            </a:r>
            <a:r>
              <a:rPr lang="ru-RU" altLang="ru-RU" sz="1600" b="1" dirty="0" smtClean="0">
                <a:solidFill>
                  <a:srgbClr val="5B5B5B"/>
                </a:solidFill>
                <a:latin typeface="Open Sans"/>
                <a:cs typeface="Arial" pitchFamily="34" charset="0"/>
              </a:rPr>
              <a:t> на единой платформе с системой </a:t>
            </a:r>
            <a:r>
              <a:rPr lang="en-US" altLang="ru-RU" sz="1600" b="1" dirty="0" smtClean="0">
                <a:solidFill>
                  <a:srgbClr val="5B5B5B"/>
                </a:solidFill>
                <a:latin typeface="Open Sans"/>
                <a:cs typeface="Arial" pitchFamily="34" charset="0"/>
              </a:rPr>
              <a:t>Ion Chef</a:t>
            </a:r>
            <a:endParaRPr lang="ru-RU" altLang="ru-RU" sz="1600" b="1" dirty="0">
              <a:solidFill>
                <a:srgbClr val="5B5B5B"/>
              </a:solidFill>
              <a:latin typeface="Open Sans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664296" cy="263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14168" y="3809885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15 минут ручной работы;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г</a:t>
            </a:r>
            <a:r>
              <a:rPr lang="ru-RU" sz="1200" dirty="0" smtClean="0"/>
              <a:t>отовые наборы реагентов с </a:t>
            </a:r>
            <a:r>
              <a:rPr lang="en-US" sz="1200" dirty="0" smtClean="0"/>
              <a:t>RFID</a:t>
            </a:r>
            <a:r>
              <a:rPr lang="ru-RU" sz="1200" dirty="0" smtClean="0"/>
              <a:t>-метками (контроль расхода реагентов и сроков годности);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подготовка </a:t>
            </a:r>
            <a:r>
              <a:rPr lang="ru-RU" sz="1200" dirty="0"/>
              <a:t>микросфер с ДНК, проведение </a:t>
            </a:r>
            <a:r>
              <a:rPr lang="ru-RU" sz="1200" dirty="0" err="1"/>
              <a:t>клональной</a:t>
            </a:r>
            <a:r>
              <a:rPr lang="ru-RU" sz="1200" dirty="0"/>
              <a:t> амплификации фрагментов ДНК на поверхности микросфер, обогащение препарата микросфер и загрузка чипов для анализаторов высокопроизводительного </a:t>
            </a:r>
            <a:r>
              <a:rPr lang="ru-RU" sz="1200" dirty="0" err="1"/>
              <a:t>секвенирования</a:t>
            </a:r>
            <a:r>
              <a:rPr lang="ru-RU" sz="1200" dirty="0"/>
              <a:t> ДНК (</a:t>
            </a:r>
            <a:r>
              <a:rPr lang="ru-RU" sz="1200" dirty="0" err="1"/>
              <a:t>Ion</a:t>
            </a:r>
            <a:r>
              <a:rPr lang="ru-RU" sz="1200" dirty="0"/>
              <a:t> </a:t>
            </a:r>
            <a:r>
              <a:rPr lang="ru-RU" sz="1200" dirty="0" err="1"/>
              <a:t>Proton</a:t>
            </a:r>
            <a:r>
              <a:rPr lang="ru-RU" sz="1200" dirty="0"/>
              <a:t> </a:t>
            </a:r>
            <a:r>
              <a:rPr lang="ru-RU" sz="1200" dirty="0" err="1"/>
              <a:t>Sequencer</a:t>
            </a:r>
            <a:r>
              <a:rPr lang="ru-RU" sz="1200" dirty="0"/>
              <a:t> / PGM </a:t>
            </a:r>
            <a:r>
              <a:rPr lang="ru-RU" sz="1200" dirty="0" err="1"/>
              <a:t>Sequencer</a:t>
            </a:r>
            <a:r>
              <a:rPr lang="ru-RU" sz="1200" dirty="0"/>
              <a:t>/</a:t>
            </a:r>
            <a:r>
              <a:rPr lang="ru-RU" sz="1200" dirty="0" err="1"/>
              <a:t>Ion</a:t>
            </a:r>
            <a:r>
              <a:rPr lang="ru-RU" sz="1200" dirty="0"/>
              <a:t> S5/</a:t>
            </a:r>
            <a:r>
              <a:rPr lang="ru-RU" sz="1200" dirty="0" err="1"/>
              <a:t>Ion</a:t>
            </a:r>
            <a:r>
              <a:rPr lang="ru-RU" sz="1200" dirty="0"/>
              <a:t> S5xl</a:t>
            </a:r>
            <a:r>
              <a:rPr lang="ru-RU" sz="1200" dirty="0" smtClean="0"/>
              <a:t>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/>
              <a:t>а</a:t>
            </a:r>
            <a:r>
              <a:rPr lang="ru-RU" sz="1200" dirty="0" smtClean="0"/>
              <a:t>втоматизированное приготовление </a:t>
            </a:r>
            <a:r>
              <a:rPr lang="ru-RU" sz="1200" dirty="0"/>
              <a:t>библиотек на основе технологии </a:t>
            </a:r>
            <a:r>
              <a:rPr lang="ru-RU" sz="1200" dirty="0" err="1"/>
              <a:t>AmpliSeq</a:t>
            </a:r>
            <a:r>
              <a:rPr lang="ru-RU" sz="1200" dirty="0"/>
              <a:t>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/>
              <a:t>единое программирование </a:t>
            </a:r>
            <a:r>
              <a:rPr lang="ru-RU" sz="1200" dirty="0" err="1" smtClean="0"/>
              <a:t>секвенатора</a:t>
            </a:r>
            <a:r>
              <a:rPr lang="ru-RU" sz="1200" dirty="0" smtClean="0"/>
              <a:t> и системы </a:t>
            </a:r>
            <a:r>
              <a:rPr lang="en-US" sz="1200" dirty="0" smtClean="0"/>
              <a:t>Ion Chef</a:t>
            </a:r>
            <a:r>
              <a:rPr lang="ru-RU" sz="1200" dirty="0" smtClean="0"/>
              <a:t> через </a:t>
            </a:r>
            <a:r>
              <a:rPr lang="en-US" sz="1200" dirty="0" smtClean="0"/>
              <a:t>Torrent Suite.</a:t>
            </a:r>
            <a:endParaRPr lang="ru-RU" sz="12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5536" y="399147"/>
            <a:ext cx="849694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5B5B5B"/>
                </a:solidFill>
                <a:latin typeface="Open Sans"/>
                <a:cs typeface="Arial" pitchFamily="34" charset="0"/>
              </a:rPr>
              <a:t>Области применения:</a:t>
            </a:r>
            <a:endParaRPr lang="ru-RU" altLang="ru-RU" b="1" dirty="0">
              <a:solidFill>
                <a:srgbClr val="5B5B5B"/>
              </a:solidFill>
              <a:latin typeface="Open Sans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5594909"/>
              </p:ext>
            </p:extLst>
          </p:nvPr>
        </p:nvGraphicFramePr>
        <p:xfrm>
          <a:off x="179512" y="953144"/>
          <a:ext cx="8784975" cy="1755778"/>
        </p:xfrm>
        <a:graphic>
          <a:graphicData uri="http://schemas.openxmlformats.org/drawingml/2006/table">
            <a:tbl>
              <a:tblPr/>
              <a:tblGrid>
                <a:gridCol w="4285354"/>
                <a:gridCol w="214267"/>
                <a:gridCol w="4285354"/>
              </a:tblGrid>
              <a:tr h="25453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Фундаментальная наука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43A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Клинические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  <a:effectLst/>
                        </a:rPr>
                        <a:t>ис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  <a:effectLst/>
                        </a:rPr>
                        <a:t>ледования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6DC0"/>
                    </a:solidFill>
                  </a:tcPr>
                </a:tc>
              </a:tr>
              <a:tr h="254536"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Полноэкзомное секвенирование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Клинический </a:t>
                      </a:r>
                      <a:r>
                        <a:rPr lang="ru-RU" sz="1100" dirty="0" err="1">
                          <a:effectLst/>
                        </a:rPr>
                        <a:t>экзом</a:t>
                      </a:r>
                      <a:endParaRPr lang="ru-RU" sz="110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36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Сборка геномов </a:t>
                      </a:r>
                      <a:r>
                        <a:rPr lang="en-US" sz="1100" dirty="0">
                          <a:effectLst/>
                        </a:rPr>
                        <a:t>de novo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91E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Типирование микроорганизмов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BCEB"/>
                    </a:solidFill>
                  </a:tcPr>
                </a:tc>
              </a:tr>
              <a:tr h="254536">
                <a:tc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</a:rPr>
                        <a:t>Метагеномика</a:t>
                      </a:r>
                      <a:r>
                        <a:rPr lang="ru-RU" sz="1100" dirty="0">
                          <a:effectLst/>
                        </a:rPr>
                        <a:t> 16</a:t>
                      </a:r>
                      <a:r>
                        <a:rPr lang="en-US" sz="1100" dirty="0">
                          <a:effectLst/>
                        </a:rPr>
                        <a:t>S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Микробиом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36"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Поиск </a:t>
                      </a:r>
                      <a:r>
                        <a:rPr lang="ru-RU" sz="1100" dirty="0" err="1">
                          <a:effectLst/>
                        </a:rPr>
                        <a:t>онко</a:t>
                      </a:r>
                      <a:r>
                        <a:rPr lang="ru-RU" sz="1100" dirty="0">
                          <a:effectLst/>
                        </a:rPr>
                        <a:t>-маркеров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91E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Генетическая диагностика опухолей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BCEB"/>
                    </a:solidFill>
                  </a:tcPr>
                </a:tc>
              </a:tr>
              <a:tr h="483098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effectLst/>
                        </a:rPr>
                        <a:t>Разработка новых решений для диагностики и персонализированной медицины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err="1">
                          <a:effectLst/>
                        </a:rPr>
                        <a:t>Предимплантационная</a:t>
                      </a:r>
                      <a:r>
                        <a:rPr lang="ru-RU" sz="1100" dirty="0">
                          <a:effectLst/>
                        </a:rPr>
                        <a:t> и </a:t>
                      </a:r>
                      <a:r>
                        <a:rPr lang="ru-RU" sz="1100" dirty="0" err="1">
                          <a:effectLst/>
                        </a:rPr>
                        <a:t>неинвазивная</a:t>
                      </a:r>
                      <a:r>
                        <a:rPr lang="ru-RU" sz="1100" dirty="0">
                          <a:effectLst/>
                        </a:rPr>
                        <a:t> диагностика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164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5037802"/>
              </p:ext>
            </p:extLst>
          </p:nvPr>
        </p:nvGraphicFramePr>
        <p:xfrm>
          <a:off x="251520" y="1616094"/>
          <a:ext cx="8640960" cy="4768278"/>
        </p:xfrm>
        <a:graphic>
          <a:graphicData uri="http://schemas.openxmlformats.org/drawingml/2006/table">
            <a:tbl>
              <a:tblPr/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1276657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Система </a:t>
                      </a:r>
                      <a:r>
                        <a:rPr lang="ru-RU" sz="1000" b="1" dirty="0" err="1">
                          <a:effectLst/>
                        </a:rPr>
                        <a:t>Ion</a:t>
                      </a:r>
                      <a:r>
                        <a:rPr lang="ru-RU" sz="1000" b="1" dirty="0">
                          <a:effectLst/>
                        </a:rPr>
                        <a:t> S5</a:t>
                      </a: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Простой рабочий процесс для анализа панелей генов, микробных геномов, </a:t>
                      </a:r>
                      <a:r>
                        <a:rPr lang="ru-RU" sz="1000" dirty="0" err="1">
                          <a:effectLst/>
                        </a:rPr>
                        <a:t>экзомов</a:t>
                      </a:r>
                      <a:r>
                        <a:rPr lang="ru-RU" sz="1000" dirty="0">
                          <a:effectLst/>
                        </a:rPr>
                        <a:t> и </a:t>
                      </a:r>
                      <a:r>
                        <a:rPr lang="ru-RU" sz="1000" dirty="0" err="1">
                          <a:effectLst/>
                        </a:rPr>
                        <a:t>транскриптомов</a:t>
                      </a:r>
                      <a:endParaRPr lang="ru-RU" sz="1000" dirty="0">
                        <a:effectLst/>
                      </a:endParaRP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Система </a:t>
                      </a:r>
                      <a:r>
                        <a:rPr lang="ru-RU" sz="1000" b="1" dirty="0" err="1">
                          <a:effectLst/>
                        </a:rPr>
                        <a:t>Ion</a:t>
                      </a:r>
                      <a:r>
                        <a:rPr lang="ru-RU" sz="1000" b="1" dirty="0">
                          <a:effectLst/>
                        </a:rPr>
                        <a:t> S5 XL</a:t>
                      </a: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Простой и быстрый рабочий процесс для анализа панелей генов, микробных геномов, </a:t>
                      </a:r>
                      <a:r>
                        <a:rPr lang="ru-RU" sz="1000" dirty="0" err="1">
                          <a:effectLst/>
                        </a:rPr>
                        <a:t>экзомов</a:t>
                      </a:r>
                      <a:r>
                        <a:rPr lang="ru-RU" sz="1000" dirty="0">
                          <a:effectLst/>
                        </a:rPr>
                        <a:t> и </a:t>
                      </a:r>
                      <a:r>
                        <a:rPr lang="ru-RU" sz="1000" dirty="0" err="1">
                          <a:effectLst/>
                        </a:rPr>
                        <a:t>транскриптомов</a:t>
                      </a:r>
                      <a:endParaRPr lang="ru-RU" sz="1000" dirty="0">
                        <a:effectLst/>
                      </a:endParaRP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9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Чип </a:t>
                      </a:r>
                      <a:r>
                        <a:rPr lang="en-US" sz="1000" b="1" dirty="0">
                          <a:effectLst/>
                        </a:rPr>
                        <a:t>Ion 520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Чип </a:t>
                      </a:r>
                      <a:r>
                        <a:rPr lang="en-US" sz="1000" b="1" dirty="0">
                          <a:effectLst/>
                        </a:rPr>
                        <a:t>Ion 530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Чип </a:t>
                      </a:r>
                      <a:r>
                        <a:rPr lang="en-US" sz="1000" b="1" dirty="0">
                          <a:effectLst/>
                        </a:rPr>
                        <a:t>Ion 540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Чип </a:t>
                      </a:r>
                      <a:r>
                        <a:rPr lang="en-US" sz="1000" b="1" dirty="0">
                          <a:effectLst/>
                        </a:rPr>
                        <a:t>Ion 520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Чип </a:t>
                      </a:r>
                      <a:r>
                        <a:rPr lang="en-US" sz="1000" b="1" dirty="0">
                          <a:effectLst/>
                        </a:rPr>
                        <a:t>Ion 530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Чип </a:t>
                      </a:r>
                      <a:r>
                        <a:rPr lang="en-US" sz="1000" b="1" dirty="0">
                          <a:effectLst/>
                        </a:rPr>
                        <a:t>Ion 540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488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Количество прочтений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3–5 млн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15–18 млн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60–80 млн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3–5 млн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15–18 млн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60–80 млн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19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Производительность*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b="1" dirty="0">
                          <a:effectLst/>
                        </a:rPr>
                        <a:t>*(пары нуклеотидных остатков, </a:t>
                      </a:r>
                      <a:r>
                        <a:rPr lang="ru-RU" sz="1000" b="1" dirty="0" err="1">
                          <a:effectLst/>
                        </a:rPr>
                        <a:t>п.н</a:t>
                      </a:r>
                      <a:r>
                        <a:rPr lang="ru-RU" sz="1000" b="1" dirty="0">
                          <a:effectLst/>
                        </a:rPr>
                        <a:t>.)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200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0,6–1 млрд п.н.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3–3,5 млрд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10–15 млрд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0,6–1 млрд п.н.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3–3,5 млрд </a:t>
                      </a:r>
                      <a:r>
                        <a:rPr lang="ru-RU" sz="1000" dirty="0" err="1">
                          <a:effectLst/>
                        </a:rPr>
                        <a:t>п.р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10–15 млрд п.н.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64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400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1,2–2 млрд п.н.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6–7,2 млрд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—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1,2–2 млрд п.н.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6–7,2 млрд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—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31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Длительность запуска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200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5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400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4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4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—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4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4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—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31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Длительность анализа**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200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endParaRPr lang="ru-RU" sz="1000" dirty="0">
                        <a:effectLst/>
                      </a:endParaRP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8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16,5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400 </a:t>
                      </a:r>
                      <a:r>
                        <a:rPr lang="ru-RU" sz="1000" dirty="0" err="1">
                          <a:effectLst/>
                        </a:rPr>
                        <a:t>п.н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17,5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—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4 ч.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—</a:t>
                      </a:r>
                    </a:p>
                  </a:txBody>
                  <a:tcPr marL="25279" marR="25279" marT="25279" marB="25279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95430"/>
            <a:ext cx="849694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5B5B5B"/>
                </a:solidFill>
                <a:latin typeface="Open Sans"/>
                <a:cs typeface="Arial" pitchFamily="34" charset="0"/>
              </a:rPr>
              <a:t>Производительность </a:t>
            </a:r>
            <a:r>
              <a:rPr lang="ru-RU" altLang="ru-RU" b="1" dirty="0">
                <a:solidFill>
                  <a:srgbClr val="5B5B5B"/>
                </a:solidFill>
                <a:latin typeface="Open Sans"/>
                <a:cs typeface="Arial" pitchFamily="34" charset="0"/>
              </a:rPr>
              <a:t>систем </a:t>
            </a:r>
            <a:r>
              <a:rPr lang="ru-RU" altLang="ru-RU" b="1" dirty="0" err="1">
                <a:solidFill>
                  <a:srgbClr val="5B5B5B"/>
                </a:solidFill>
                <a:latin typeface="Open Sans"/>
                <a:cs typeface="Arial" pitchFamily="34" charset="0"/>
              </a:rPr>
              <a:t>Ion</a:t>
            </a:r>
            <a:r>
              <a:rPr lang="ru-RU" altLang="ru-RU" b="1" dirty="0">
                <a:solidFill>
                  <a:srgbClr val="5B5B5B"/>
                </a:solidFill>
                <a:latin typeface="Open Sans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rgbClr val="5B5B5B"/>
                </a:solidFill>
                <a:latin typeface="Open Sans"/>
                <a:cs typeface="Arial" pitchFamily="34" charset="0"/>
              </a:rPr>
              <a:t>S5 и </a:t>
            </a:r>
            <a:r>
              <a:rPr lang="en-US" altLang="ru-RU" b="1" dirty="0" smtClean="0">
                <a:solidFill>
                  <a:srgbClr val="5B5B5B"/>
                </a:solidFill>
                <a:latin typeface="Open Sans"/>
                <a:cs typeface="Arial" pitchFamily="34" charset="0"/>
              </a:rPr>
              <a:t>Ion S5 XL</a:t>
            </a:r>
            <a:endParaRPr lang="ru-RU" altLang="ru-RU" b="1" dirty="0">
              <a:solidFill>
                <a:srgbClr val="5B5B5B"/>
              </a:solidFill>
              <a:latin typeface="Open Sans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</a:t>
            </a:r>
          </a:p>
        </p:txBody>
      </p:sp>
      <p:pic>
        <p:nvPicPr>
          <p:cNvPr id="2050" name="Picture 2" descr="http://khimexpert.ru/image/cont/ions5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52" y="816103"/>
            <a:ext cx="866775" cy="77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49428"/>
            <a:ext cx="1162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96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Подтема</a:t>
            </a:r>
            <a:r>
              <a:rPr lang="ru-RU" dirty="0" smtClean="0"/>
              <a:t>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«Разработка и сопровождение диагностических систем в формате ПЦР в реальном времени для диагностики и эпидемиологического мониторинга за возбудителями вирусных геморрагических лихорадок»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7775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Расшифровка случаев лихорадок неясной этиологии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34888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 анализ 30 индивидуальных образцов от лихорадящих больных (материал предоставлен ГНЦ «Вектор») методом </a:t>
            </a:r>
            <a:r>
              <a:rPr lang="ru-RU" dirty="0" err="1" smtClean="0"/>
              <a:t>родоспецифической</a:t>
            </a:r>
            <a:r>
              <a:rPr lang="ru-RU" dirty="0" smtClean="0"/>
              <a:t> ПЦР с последующим массовым параллельным </a:t>
            </a:r>
            <a:r>
              <a:rPr lang="ru-RU" dirty="0" err="1" smtClean="0"/>
              <a:t>секвенированием</a:t>
            </a:r>
            <a:r>
              <a:rPr lang="ru-RU" dirty="0" smtClean="0"/>
              <a:t> </a:t>
            </a:r>
            <a:r>
              <a:rPr lang="ru-RU" dirty="0" err="1" smtClean="0"/>
              <a:t>ампликонов</a:t>
            </a:r>
            <a:endParaRPr lang="ru-RU" dirty="0" smtClean="0"/>
          </a:p>
          <a:p>
            <a:r>
              <a:rPr lang="ru-RU" dirty="0" smtClean="0"/>
              <a:t>Выявлены молекулярные маркеры: неизвестного </a:t>
            </a:r>
            <a:r>
              <a:rPr lang="ru-RU" dirty="0" err="1" smtClean="0"/>
              <a:t>филовируса</a:t>
            </a:r>
            <a:r>
              <a:rPr lang="ru-RU" dirty="0" smtClean="0"/>
              <a:t>, вируса </a:t>
            </a:r>
            <a:r>
              <a:rPr lang="ru-RU" dirty="0" err="1" smtClean="0"/>
              <a:t>Спондвени,и</a:t>
            </a:r>
            <a:r>
              <a:rPr lang="ru-RU" dirty="0" smtClean="0"/>
              <a:t> пр.,  </a:t>
            </a:r>
            <a:r>
              <a:rPr lang="ru-RU" dirty="0" smtClean="0"/>
              <a:t>клещевых возвратных </a:t>
            </a:r>
            <a:r>
              <a:rPr lang="ru-RU" dirty="0" smtClean="0"/>
              <a:t>лихорадок, </a:t>
            </a:r>
            <a:r>
              <a:rPr lang="ru-RU" dirty="0" err="1" smtClean="0"/>
              <a:t>ртккетсиозов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2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1600200"/>
          </a:xfrm>
        </p:spPr>
        <p:txBody>
          <a:bodyPr/>
          <a:lstStyle/>
          <a:p>
            <a:r>
              <a:rPr lang="ru-RU" sz="3600" dirty="0" smtClean="0"/>
              <a:t>Наш опыт работы на базе </a:t>
            </a:r>
            <a:r>
              <a:rPr lang="en-US" sz="3600" dirty="0" smtClean="0"/>
              <a:t>IRBAG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Развернута молекулярная лаборатория в помещении вирусологического корпуса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Совместно с сотрудниками ГНЦ «Вектор» и НИПЧИ «Микроб» проведено исследование генетического материала от рукокрылых на наличие </a:t>
            </a:r>
            <a:r>
              <a:rPr lang="ru-RU" dirty="0" err="1" smtClean="0">
                <a:solidFill>
                  <a:schemeClr val="tx1"/>
                </a:solidFill>
              </a:rPr>
              <a:t>филовирусов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хантавирусов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коронавирусов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лиссавирусов</a:t>
            </a:r>
            <a:r>
              <a:rPr lang="ru-RU" dirty="0" smtClean="0">
                <a:solidFill>
                  <a:schemeClr val="tx1"/>
                </a:solidFill>
              </a:rPr>
              <a:t>. В настоящее время идет анализ полученных данных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Проведено исследование клинического материала (около 150 проб)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Проведено исследование материала от рукокрылых (270 образцов)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Исследования проведены методом </a:t>
            </a:r>
            <a:r>
              <a:rPr lang="ru-RU" dirty="0" err="1" smtClean="0">
                <a:solidFill>
                  <a:schemeClr val="tx1"/>
                </a:solidFill>
              </a:rPr>
              <a:t>родоспецифической</a:t>
            </a:r>
            <a:r>
              <a:rPr lang="ru-RU" dirty="0" smtClean="0">
                <a:solidFill>
                  <a:schemeClr val="tx1"/>
                </a:solidFill>
              </a:rPr>
              <a:t> ПЦР с привлечением местного персонала из числа студентов </a:t>
            </a:r>
            <a:r>
              <a:rPr lang="en-US" dirty="0" smtClean="0">
                <a:solidFill>
                  <a:schemeClr val="tx1"/>
                </a:solidFill>
              </a:rPr>
              <a:t>IRBAG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1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На данном изображении может находиться: один или несколько человек, люди сидят, стол и в помеще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8916" name="Picture 4" descr="На данном изображении может находиться: один или несколько человек, люди сидят, стол и в помеще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8918" name="Picture 6" descr="Фото Владимира Дедкова."/>
          <p:cNvPicPr>
            <a:picLocks noChangeAspect="1" noChangeArrowheads="1"/>
          </p:cNvPicPr>
          <p:nvPr/>
        </p:nvPicPr>
        <p:blipFill>
          <a:blip r:embed="rId3" cstate="print"/>
          <a:srcRect r="21250"/>
          <a:stretch>
            <a:fillRect/>
          </a:stretch>
        </p:blipFill>
        <p:spPr bwMode="auto">
          <a:xfrm>
            <a:off x="594360" y="881743"/>
            <a:ext cx="7940040" cy="567145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</a:t>
            </a:r>
            <a:r>
              <a:rPr lang="ru-RU" dirty="0" err="1" smtClean="0"/>
              <a:t>зооматериалом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чему мы стремимся?</a:t>
            </a:r>
            <a:endParaRPr lang="ru-RU" dirty="0"/>
          </a:p>
        </p:txBody>
      </p:sp>
      <p:grpSp>
        <p:nvGrpSpPr>
          <p:cNvPr id="2" name="Группа 83"/>
          <p:cNvGrpSpPr>
            <a:grpSpLocks/>
          </p:cNvGrpSpPr>
          <p:nvPr/>
        </p:nvGrpSpPr>
        <p:grpSpPr bwMode="auto">
          <a:xfrm>
            <a:off x="228600" y="1066800"/>
            <a:ext cx="8578850" cy="5488225"/>
            <a:chOff x="-138532" y="515527"/>
            <a:chExt cx="8951613" cy="5937286"/>
          </a:xfrm>
        </p:grpSpPr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1312182" y="2821986"/>
              <a:ext cx="482040" cy="1005309"/>
              <a:chOff x="1403648" y="1412776"/>
              <a:chExt cx="504056" cy="1224136"/>
            </a:xfrm>
          </p:grpSpPr>
          <p:sp>
            <p:nvSpPr>
              <p:cNvPr id="50" name="Блок-схема: задержка 3"/>
              <p:cNvSpPr>
                <a:spLocks noChangeArrowheads="1"/>
              </p:cNvSpPr>
              <p:nvPr/>
            </p:nvSpPr>
            <p:spPr bwMode="auto">
              <a:xfrm rot="5400000">
                <a:off x="1043800" y="1773298"/>
                <a:ext cx="1224505" cy="504052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1" name="Прямоугольник 4"/>
              <p:cNvSpPr/>
              <p:nvPr/>
            </p:nvSpPr>
            <p:spPr>
              <a:xfrm>
                <a:off x="1404027" y="1413072"/>
                <a:ext cx="504052" cy="720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7" name="Прямая со стрелкой 6"/>
            <p:cNvCxnSpPr>
              <a:stCxn id="8" idx="0"/>
            </p:cNvCxnSpPr>
            <p:nvPr/>
          </p:nvCxnSpPr>
          <p:spPr bwMode="auto">
            <a:xfrm flipV="1">
              <a:off x="974622" y="3591228"/>
              <a:ext cx="543325" cy="1774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-138532" y="3768687"/>
              <a:ext cx="2226308" cy="393578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latin typeface="Tahoma" pitchFamily="34" charset="0"/>
                </a:rPr>
                <a:t>Смесь </a:t>
              </a:r>
              <a:r>
                <a:rPr lang="ru-RU" sz="1600" dirty="0" err="1" smtClean="0">
                  <a:latin typeface="Tahoma" pitchFamily="34" charset="0"/>
                </a:rPr>
                <a:t>ампликонов</a:t>
              </a:r>
              <a:endParaRPr lang="ru-RU" sz="1600" dirty="0">
                <a:latin typeface="Tahoma" pitchFamily="34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 bwMode="auto">
            <a:xfrm>
              <a:off x="2344531" y="3177151"/>
              <a:ext cx="1997714" cy="29576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124218" y="2658834"/>
              <a:ext cx="2617237" cy="566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Tahoma" pitchFamily="34" charset="0"/>
                  <a:cs typeface="Tahoma" pitchFamily="34" charset="0"/>
                </a:rPr>
                <a:t>Подготовка библиотеки</a:t>
              </a:r>
            </a:p>
            <a:p>
              <a:pPr algn="ctr"/>
              <a:r>
                <a:rPr lang="ru-RU" sz="1400" dirty="0" smtClean="0">
                  <a:latin typeface="Tahoma" pitchFamily="34" charset="0"/>
                  <a:cs typeface="Tahoma" pitchFamily="34" charset="0"/>
                </a:rPr>
                <a:t>( автоматически)</a:t>
              </a:r>
              <a:endParaRPr lang="ru-RU" sz="14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 bwMode="auto">
            <a:xfrm>
              <a:off x="5745283" y="3173063"/>
              <a:ext cx="954132" cy="28731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Блок-схема: задержка 20"/>
            <p:cNvSpPr>
              <a:spLocks noChangeArrowheads="1"/>
            </p:cNvSpPr>
            <p:nvPr/>
          </p:nvSpPr>
          <p:spPr bwMode="auto">
            <a:xfrm rot="5400000">
              <a:off x="1254501" y="1152228"/>
              <a:ext cx="1005613" cy="482035"/>
            </a:xfrm>
            <a:prstGeom prst="flowChartDelay">
              <a:avLst/>
            </a:prstGeom>
            <a:solidFill>
              <a:srgbClr val="D99694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1516291" y="890438"/>
              <a:ext cx="482035" cy="593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3" name="Прямая со стрелкой 22"/>
            <p:cNvCxnSpPr>
              <a:stCxn id="24" idx="0"/>
            </p:cNvCxnSpPr>
            <p:nvPr/>
          </p:nvCxnSpPr>
          <p:spPr bwMode="auto">
            <a:xfrm flipV="1">
              <a:off x="863638" y="1659437"/>
              <a:ext cx="859712" cy="1774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 bwMode="auto">
            <a:xfrm>
              <a:off x="179512" y="1836897"/>
              <a:ext cx="1368252" cy="393203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 smtClean="0">
                  <a:latin typeface="Tahoma" pitchFamily="34" charset="0"/>
                  <a:cs typeface="+mn-cs"/>
                </a:rPr>
                <a:t>Биопроба</a:t>
              </a:r>
              <a:endParaRPr lang="ru-RU" dirty="0">
                <a:latin typeface="Tahoma" pitchFamily="34" charset="0"/>
                <a:cs typeface="+mn-cs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 bwMode="auto">
            <a:xfrm>
              <a:off x="2445575" y="1187896"/>
              <a:ext cx="1099902" cy="29407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2124218" y="692696"/>
              <a:ext cx="1727708" cy="5509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ahoma" pitchFamily="34" charset="0"/>
                  <a:cs typeface="+mn-cs"/>
                </a:rPr>
                <a:t>RNA</a:t>
              </a:r>
              <a:r>
                <a:rPr lang="ru-RU" sz="1400" dirty="0">
                  <a:latin typeface="Tahoma" pitchFamily="34" charset="0"/>
                  <a:cs typeface="+mn-cs"/>
                </a:rPr>
                <a:t>-</a:t>
              </a:r>
              <a:r>
                <a:rPr lang="en-US" sz="1400" dirty="0">
                  <a:latin typeface="Tahoma" pitchFamily="34" charset="0"/>
                  <a:cs typeface="+mn-cs"/>
                </a:rPr>
                <a:t>extraction</a:t>
              </a:r>
              <a:endParaRPr lang="ru-RU" sz="1400" dirty="0">
                <a:latin typeface="Tahoma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Tahoma" pitchFamily="34" charset="0"/>
                  <a:cs typeface="+mn-cs"/>
                </a:rPr>
                <a:t> kit</a:t>
              </a:r>
              <a:r>
                <a:rPr lang="ru-RU" sz="1400" dirty="0">
                  <a:latin typeface="Tahoma" pitchFamily="34" charset="0"/>
                  <a:cs typeface="+mn-cs"/>
                </a:rPr>
                <a:t> (</a:t>
              </a:r>
              <a:r>
                <a:rPr lang="en-US" sz="1400" dirty="0" err="1">
                  <a:latin typeface="Tahoma" pitchFamily="34" charset="0"/>
                  <a:cs typeface="+mn-cs"/>
                </a:rPr>
                <a:t>Qiagen</a:t>
              </a:r>
              <a:r>
                <a:rPr lang="ru-RU" sz="1400" dirty="0">
                  <a:latin typeface="Tahoma" pitchFamily="34" charset="0"/>
                  <a:cs typeface="+mn-cs"/>
                </a:rPr>
                <a:t>)</a:t>
              </a:r>
              <a:endParaRPr lang="ru-RU" sz="11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Группа 59"/>
            <p:cNvGrpSpPr>
              <a:grpSpLocks/>
            </p:cNvGrpSpPr>
            <p:nvPr/>
          </p:nvGrpSpPr>
          <p:grpSpPr bwMode="auto">
            <a:xfrm>
              <a:off x="3959772" y="891022"/>
              <a:ext cx="482040" cy="1005309"/>
              <a:chOff x="1403648" y="1412776"/>
              <a:chExt cx="504056" cy="1224136"/>
            </a:xfrm>
          </p:grpSpPr>
          <p:sp>
            <p:nvSpPr>
              <p:cNvPr id="42" name="Блок-схема: задержка 41"/>
              <p:cNvSpPr>
                <a:spLocks noChangeArrowheads="1"/>
              </p:cNvSpPr>
              <p:nvPr/>
            </p:nvSpPr>
            <p:spPr bwMode="auto">
              <a:xfrm rot="5400000">
                <a:off x="1043238" y="1772292"/>
                <a:ext cx="1224507" cy="504052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1403466" y="1412064"/>
                <a:ext cx="504052" cy="722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28" name="Прямая со стрелкой 27"/>
            <p:cNvCxnSpPr>
              <a:stCxn id="29" idx="0"/>
            </p:cNvCxnSpPr>
            <p:nvPr/>
          </p:nvCxnSpPr>
          <p:spPr bwMode="auto">
            <a:xfrm flipV="1">
              <a:off x="3545478" y="1629015"/>
              <a:ext cx="665905" cy="359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 bwMode="auto">
            <a:xfrm>
              <a:off x="3204243" y="1989006"/>
              <a:ext cx="684126" cy="40055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ahoma" pitchFamily="34" charset="0"/>
                  <a:cs typeface="+mn-cs"/>
                </a:rPr>
                <a:t>РНК</a:t>
              </a:r>
            </a:p>
          </p:txBody>
        </p:sp>
        <p:sp>
          <p:nvSpPr>
            <p:cNvPr id="30" name="Стрелка вправо 29"/>
            <p:cNvSpPr/>
            <p:nvPr/>
          </p:nvSpPr>
          <p:spPr bwMode="auto">
            <a:xfrm>
              <a:off x="4648693" y="1187896"/>
              <a:ext cx="1928142" cy="294078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" name="Группа 66"/>
            <p:cNvGrpSpPr>
              <a:grpSpLocks/>
            </p:cNvGrpSpPr>
            <p:nvPr/>
          </p:nvGrpSpPr>
          <p:grpSpPr bwMode="auto">
            <a:xfrm>
              <a:off x="7265190" y="891022"/>
              <a:ext cx="482040" cy="1005309"/>
              <a:chOff x="1403648" y="1412776"/>
              <a:chExt cx="504056" cy="1224136"/>
            </a:xfrm>
          </p:grpSpPr>
          <p:sp>
            <p:nvSpPr>
              <p:cNvPr id="40" name="Блок-схема: задержка 39"/>
              <p:cNvSpPr>
                <a:spLocks noChangeArrowheads="1"/>
              </p:cNvSpPr>
              <p:nvPr/>
            </p:nvSpPr>
            <p:spPr bwMode="auto">
              <a:xfrm rot="5400000">
                <a:off x="1044194" y="1772292"/>
                <a:ext cx="1224507" cy="504052"/>
              </a:xfrm>
              <a:prstGeom prst="flowChartDelay">
                <a:avLst/>
              </a:prstGeom>
              <a:solidFill>
                <a:srgbClr val="B9CDE5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404422" y="1412064"/>
                <a:ext cx="504052" cy="722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32" name="Прямая со стрелкой 31"/>
            <p:cNvCxnSpPr>
              <a:stCxn id="33" idx="0"/>
            </p:cNvCxnSpPr>
            <p:nvPr/>
          </p:nvCxnSpPr>
          <p:spPr bwMode="auto">
            <a:xfrm flipV="1">
              <a:off x="6739169" y="1629016"/>
              <a:ext cx="785171" cy="3599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 bwMode="auto">
            <a:xfrm>
              <a:off x="5824793" y="1989007"/>
              <a:ext cx="1828753" cy="35779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latin typeface="Tahoma" pitchFamily="34" charset="0"/>
                </a:rPr>
                <a:t>Смесь </a:t>
              </a:r>
              <a:r>
                <a:rPr lang="ru-RU" sz="1400" dirty="0" err="1" smtClean="0">
                  <a:latin typeface="Tahoma" pitchFamily="34" charset="0"/>
                </a:rPr>
                <a:t>ампликонов</a:t>
              </a:r>
              <a:endParaRPr lang="ru-RU" sz="1400" dirty="0">
                <a:latin typeface="Tahoma" pitchFamily="34" charset="0"/>
              </a:endParaRPr>
            </a:p>
          </p:txBody>
        </p:sp>
        <p:sp>
          <p:nvSpPr>
            <p:cNvPr id="34" name="TextBox 41"/>
            <p:cNvSpPr txBox="1">
              <a:spLocks noChangeArrowheads="1"/>
            </p:cNvSpPr>
            <p:nvPr/>
          </p:nvSpPr>
          <p:spPr bwMode="auto">
            <a:xfrm>
              <a:off x="4284267" y="515527"/>
              <a:ext cx="2615581" cy="75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Tahoma" pitchFamily="34" charset="0"/>
                  <a:cs typeface="Tahoma" pitchFamily="34" charset="0"/>
                </a:rPr>
                <a:t>ОТ </a:t>
              </a:r>
              <a:r>
                <a:rPr lang="ru-RU" sz="1200" dirty="0" smtClean="0">
                  <a:latin typeface="Tahoma" pitchFamily="34" charset="0"/>
                  <a:cs typeface="Tahoma" pitchFamily="34" charset="0"/>
                </a:rPr>
                <a:t>–ПЦР в присутствии набора </a:t>
              </a:r>
              <a:r>
                <a:rPr lang="ru-RU" sz="1200" dirty="0" err="1" smtClean="0">
                  <a:latin typeface="Tahoma" pitchFamily="34" charset="0"/>
                  <a:cs typeface="Tahoma" pitchFamily="34" charset="0"/>
                </a:rPr>
                <a:t>специчных</a:t>
              </a:r>
              <a:r>
                <a:rPr lang="ru-RU" sz="1200" dirty="0" smtClean="0">
                  <a:latin typeface="Tahoma" pitchFamily="34" charset="0"/>
                  <a:cs typeface="Tahoma" pitchFamily="34" charset="0"/>
                </a:rPr>
                <a:t> для разных родов вирусов </a:t>
              </a:r>
              <a:r>
                <a:rPr lang="ru-RU" sz="1200" dirty="0" err="1" smtClean="0">
                  <a:latin typeface="Tahoma" pitchFamily="34" charset="0"/>
                  <a:cs typeface="Tahoma" pitchFamily="34" charset="0"/>
                </a:rPr>
                <a:t>праймеров</a:t>
              </a:r>
              <a:endParaRPr lang="ru-RU" sz="1200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0232" y="4653136"/>
              <a:ext cx="2152849" cy="1799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599"/>
            <a:ext cx="1219200" cy="12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://khimexpert.ru/image/cont/ions5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1143000" cy="1017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5791200" y="3124200"/>
            <a:ext cx="990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Сиквенс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81000" y="4648200"/>
            <a:ext cx="58674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Пцр-продукт</a:t>
            </a:r>
            <a:r>
              <a:rPr lang="ru-RU" dirty="0" smtClean="0">
                <a:solidFill>
                  <a:schemeClr val="tx1"/>
                </a:solidFill>
              </a:rPr>
              <a:t> стандартной длины (около 500 п.о.)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Родовые </a:t>
            </a:r>
            <a:r>
              <a:rPr lang="ru-RU" dirty="0" err="1" smtClean="0">
                <a:solidFill>
                  <a:schemeClr val="tx1"/>
                </a:solidFill>
              </a:rPr>
              <a:t>праймеры</a:t>
            </a:r>
            <a:r>
              <a:rPr lang="ru-RU" dirty="0" smtClean="0">
                <a:solidFill>
                  <a:schemeClr val="tx1"/>
                </a:solidFill>
              </a:rPr>
              <a:t> со сходной термодинамикой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Амплификация в формате </a:t>
            </a:r>
            <a:r>
              <a:rPr lang="ru-RU" dirty="0" err="1" smtClean="0">
                <a:solidFill>
                  <a:schemeClr val="tx1"/>
                </a:solidFill>
              </a:rPr>
              <a:t>мультипрайм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Увеличение чувствительности за счет увеличения количества материала в реакцию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Снижение риска контаминации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Уменьшение времени проведения анализа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Подтема</a:t>
            </a:r>
            <a:r>
              <a:rPr lang="ru-RU" dirty="0" smtClean="0"/>
              <a:t>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5259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«Исследовательский проект по мониторингу инфекционных заболеваний в Гвинее  по направлению «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ВИЧ/СПИД»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23247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/>
              <a:t>План </a:t>
            </a:r>
            <a:r>
              <a:rPr lang="ru-RU" sz="4800" dirty="0"/>
              <a:t>реализации НИР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10" y="2204864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 НИР:</a:t>
            </a:r>
          </a:p>
          <a:p>
            <a:pPr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Компьютерный </a:t>
            </a:r>
            <a:r>
              <a:rPr lang="ru-RU" sz="1400" dirty="0">
                <a:solidFill>
                  <a:schemeClr val="tx1"/>
                </a:solidFill>
              </a:rPr>
              <a:t>анализ по сравнению нуклеотидных последовательностей геномов ВИЧ-1 и ВИЧ-2, циркулирующих в Гвинее, с нуклеотидными последовательностями </a:t>
            </a:r>
            <a:r>
              <a:rPr lang="ru-RU" sz="1400" dirty="0" err="1">
                <a:solidFill>
                  <a:schemeClr val="tx1"/>
                </a:solidFill>
              </a:rPr>
              <a:t>олигонуклеотидов</a:t>
            </a:r>
            <a:r>
              <a:rPr lang="ru-RU" sz="1400" dirty="0">
                <a:solidFill>
                  <a:schemeClr val="tx1"/>
                </a:solidFill>
              </a:rPr>
              <a:t> для амплификации и </a:t>
            </a:r>
            <a:r>
              <a:rPr lang="ru-RU" sz="1400" dirty="0" err="1">
                <a:solidFill>
                  <a:schemeClr val="tx1"/>
                </a:solidFill>
              </a:rPr>
              <a:t>детекции</a:t>
            </a:r>
            <a:r>
              <a:rPr lang="ru-RU" sz="1400" dirty="0">
                <a:solidFill>
                  <a:schemeClr val="tx1"/>
                </a:solidFill>
              </a:rPr>
              <a:t>, входящих в состав диагностических наборов реагентов Российского производства для качественного выявления, количественного определения ВИЧ и выявления мутаций лекарственной устойчивости ВИЧ к АРВТ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Разработка протокола  эпидемиологического исследования, согласно которому в дальнейшем в Гвинее будет проведен набор пациентов и собран биологический материал для анализа.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Организация  </a:t>
            </a:r>
            <a:r>
              <a:rPr lang="ru-RU" sz="1400" dirty="0">
                <a:solidFill>
                  <a:schemeClr val="tx1"/>
                </a:solidFill>
              </a:rPr>
              <a:t>набора пациентов и сбора биологического материала согласно разработанному протоколу эпидемиологического исследования на территории Республики Гвинея.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Реализация</a:t>
            </a:r>
            <a:r>
              <a:rPr lang="ru-RU" sz="1400" dirty="0" smtClean="0">
                <a:solidFill>
                  <a:schemeClr val="tx1"/>
                </a:solidFill>
              </a:rPr>
              <a:t>: проведено исследование 21 образца сыворотки крови или смыва из ротовой полости от ВИЧ-инфицированных пациентов из Гвинеи, у которых выявлена РНК </a:t>
            </a:r>
            <a:r>
              <a:rPr lang="fr-FR" sz="1400" dirty="0" smtClean="0">
                <a:solidFill>
                  <a:schemeClr val="tx1"/>
                </a:solidFill>
              </a:rPr>
              <a:t>HIV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при использовании набора реагентов  на наличие «</a:t>
            </a:r>
            <a:r>
              <a:rPr lang="ru-RU" sz="1400" dirty="0" err="1">
                <a:solidFill>
                  <a:schemeClr val="tx1"/>
                </a:solidFill>
              </a:rPr>
              <a:t>АмплиСенс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HCV</a:t>
            </a:r>
            <a:r>
              <a:rPr lang="ru-RU" sz="1400" dirty="0">
                <a:solidFill>
                  <a:schemeClr val="tx1"/>
                </a:solidFill>
              </a:rPr>
              <a:t>/</a:t>
            </a:r>
            <a:r>
              <a:rPr lang="en-US" sz="1400" dirty="0">
                <a:solidFill>
                  <a:schemeClr val="tx1"/>
                </a:solidFill>
              </a:rPr>
              <a:t>HBV</a:t>
            </a:r>
            <a:r>
              <a:rPr lang="ru-RU" sz="1400" dirty="0">
                <a:solidFill>
                  <a:schemeClr val="tx1"/>
                </a:solidFill>
              </a:rPr>
              <a:t>/</a:t>
            </a:r>
            <a:r>
              <a:rPr lang="en-US" sz="1400" dirty="0">
                <a:solidFill>
                  <a:schemeClr val="tx1"/>
                </a:solidFill>
              </a:rPr>
              <a:t>HIV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FL</a:t>
            </a:r>
            <a:r>
              <a:rPr lang="ru-RU" sz="1400" dirty="0" smtClean="0">
                <a:solidFill>
                  <a:schemeClr val="tx1"/>
                </a:solidFill>
              </a:rPr>
              <a:t>»: проведено </a:t>
            </a:r>
            <a:r>
              <a:rPr lang="ru-RU" sz="1400" dirty="0" err="1">
                <a:solidFill>
                  <a:schemeClr val="tx1"/>
                </a:solidFill>
              </a:rPr>
              <a:t>секвенирование</a:t>
            </a:r>
            <a:r>
              <a:rPr lang="ru-RU" sz="1400" dirty="0">
                <a:solidFill>
                  <a:schemeClr val="tx1"/>
                </a:solidFill>
              </a:rPr>
              <a:t> участков гена </a:t>
            </a:r>
            <a:r>
              <a:rPr lang="en-US" sz="1400" dirty="0">
                <a:solidFill>
                  <a:schemeClr val="tx1"/>
                </a:solidFill>
              </a:rPr>
              <a:t>pol</a:t>
            </a:r>
            <a:r>
              <a:rPr lang="ru-RU" sz="1400" dirty="0">
                <a:solidFill>
                  <a:schemeClr val="tx1"/>
                </a:solidFill>
              </a:rPr>
              <a:t> ВИЧ-1 с помощью набора реагентов «</a:t>
            </a:r>
            <a:r>
              <a:rPr lang="ru-RU" sz="1400" dirty="0" err="1">
                <a:solidFill>
                  <a:schemeClr val="tx1"/>
                </a:solidFill>
              </a:rPr>
              <a:t>АмплиСенс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HIV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>
                <a:solidFill>
                  <a:schemeClr val="tx1"/>
                </a:solidFill>
              </a:rPr>
              <a:t>Resist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  <a:r>
              <a:rPr lang="en-US" sz="1400" dirty="0" err="1">
                <a:solidFill>
                  <a:schemeClr val="tx1"/>
                </a:solidFill>
              </a:rPr>
              <a:t>Seq</a:t>
            </a:r>
            <a:r>
              <a:rPr lang="ru-RU" sz="1400" dirty="0">
                <a:solidFill>
                  <a:schemeClr val="tx1"/>
                </a:solidFill>
              </a:rPr>
              <a:t>». 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889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92" y="1054932"/>
            <a:ext cx="3929068" cy="592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378" y="889544"/>
            <a:ext cx="48926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В результате анализа было определено:</a:t>
            </a:r>
          </a:p>
          <a:p>
            <a:pPr lvl="0" algn="just"/>
            <a:endParaRPr lang="ru-RU" sz="1200" dirty="0"/>
          </a:p>
          <a:p>
            <a:pPr marL="228600" indent="-228600" algn="just">
              <a:buAutoNum type="arabicPeriod"/>
            </a:pPr>
            <a:r>
              <a:rPr lang="ru-RU" sz="1000" b="1" dirty="0" smtClean="0"/>
              <a:t>Анализ </a:t>
            </a:r>
            <a:r>
              <a:rPr lang="ru-RU" sz="1000" b="1" dirty="0" err="1"/>
              <a:t>олигонуклеотидов</a:t>
            </a:r>
            <a:r>
              <a:rPr lang="ru-RU" sz="1000" b="1" dirty="0"/>
              <a:t>, входящих в состав наборов реагентов </a:t>
            </a:r>
            <a:r>
              <a:rPr lang="ru-RU" sz="1000" b="1" dirty="0" err="1"/>
              <a:t>АмплиСенс</a:t>
            </a:r>
            <a:r>
              <a:rPr lang="ru-RU" sz="1000" b="1" dirty="0"/>
              <a:t> для выявления РНК/ДНК ВИЧ, а также для количественного определения РНК ВИЧ на предмет несовпадений с полученными нуклеотидными последовательностями показал наличие незначительного количества нуклеотидных замен (не более </a:t>
            </a:r>
            <a:r>
              <a:rPr lang="ru-RU" sz="1000" b="1" dirty="0" smtClean="0"/>
              <a:t>2 </a:t>
            </a:r>
            <a:r>
              <a:rPr lang="ru-RU" sz="1000" b="1" dirty="0"/>
              <a:t>замен в </a:t>
            </a:r>
            <a:r>
              <a:rPr lang="ru-RU" sz="1000" b="1" dirty="0" err="1"/>
              <a:t>олигонуклеотиде</a:t>
            </a:r>
            <a:r>
              <a:rPr lang="ru-RU" sz="1000" b="1" dirty="0"/>
              <a:t>). Полученные результаты говорят о том, что диагностические наборы реагентов для обнаружения и количественного определения РНК/ДНК ВИЧ, а также для  выявления мутаций лекарственной устойчивости могут быть эффективно использованы в республике </a:t>
            </a:r>
            <a:r>
              <a:rPr lang="ru-RU" sz="1000" b="1" dirty="0" smtClean="0"/>
              <a:t>Гвинея.</a:t>
            </a:r>
            <a:endParaRPr lang="en-US" sz="1000" b="1" dirty="0" smtClean="0"/>
          </a:p>
          <a:p>
            <a:pPr marL="228600" indent="-228600" algn="just">
              <a:buAutoNum type="arabicPeriod"/>
            </a:pPr>
            <a:endParaRPr lang="ru-RU" sz="1000" b="1" dirty="0" smtClean="0"/>
          </a:p>
          <a:p>
            <a:pPr marL="228600" indent="-228600" algn="just">
              <a:buAutoNum type="arabicPeriod"/>
            </a:pPr>
            <a:endParaRPr lang="ru-RU" sz="1000" b="1" dirty="0" smtClean="0"/>
          </a:p>
          <a:p>
            <a:pPr marL="228600" indent="-228600" algn="just">
              <a:buAutoNum type="arabicPeriod"/>
            </a:pPr>
            <a:r>
              <a:rPr lang="ru-RU" sz="1000" b="1" dirty="0" smtClean="0"/>
              <a:t>14 из 21 исследованного образца </a:t>
            </a:r>
            <a:r>
              <a:rPr lang="ru-RU" sz="1000" b="1" dirty="0"/>
              <a:t>были отнесены к рекомбинантной форме </a:t>
            </a:r>
            <a:r>
              <a:rPr lang="en-US" sz="1000" b="1" dirty="0" smtClean="0"/>
              <a:t>AG</a:t>
            </a:r>
            <a:r>
              <a:rPr lang="ru-RU" sz="1000" b="1" dirty="0" smtClean="0"/>
              <a:t>, 4 </a:t>
            </a:r>
            <a:r>
              <a:rPr lang="ru-RU" sz="1000" b="1" dirty="0"/>
              <a:t>образца – к </a:t>
            </a:r>
            <a:r>
              <a:rPr lang="ru-RU" sz="1000" b="1" dirty="0" err="1"/>
              <a:t>субтипу</a:t>
            </a:r>
            <a:r>
              <a:rPr lang="ru-RU" sz="1000" b="1" dirty="0"/>
              <a:t> </a:t>
            </a:r>
            <a:r>
              <a:rPr lang="en-US" sz="1000" b="1" dirty="0" smtClean="0"/>
              <a:t>G</a:t>
            </a:r>
            <a:r>
              <a:rPr lang="ru-RU" sz="1000" b="1" dirty="0" smtClean="0"/>
              <a:t>, </a:t>
            </a:r>
            <a:r>
              <a:rPr lang="ru-RU" sz="1000" b="1" dirty="0"/>
              <a:t>еще два образца были классифицированы как </a:t>
            </a:r>
            <a:r>
              <a:rPr lang="ru-RU" sz="1000" b="1" dirty="0" err="1"/>
              <a:t>субтип</a:t>
            </a:r>
            <a:r>
              <a:rPr lang="ru-RU" sz="1000" b="1" dirty="0"/>
              <a:t> </a:t>
            </a:r>
            <a:r>
              <a:rPr lang="ru-RU" sz="1000" b="1" dirty="0" smtClean="0"/>
              <a:t>А. </a:t>
            </a:r>
          </a:p>
          <a:p>
            <a:pPr marL="228600" lvl="0" indent="-228600" algn="just">
              <a:buAutoNum type="arabicPeriod"/>
            </a:pPr>
            <a:endParaRPr lang="ru-RU" sz="1000" b="1" dirty="0" smtClean="0"/>
          </a:p>
          <a:p>
            <a:pPr marL="228600" lvl="0" indent="-228600" algn="just">
              <a:buAutoNum type="arabicPeriod"/>
            </a:pPr>
            <a:endParaRPr lang="ru-RU" sz="1000" b="1" dirty="0" smtClean="0"/>
          </a:p>
          <a:p>
            <a:pPr marL="228600" lvl="0" indent="-228600" algn="just">
              <a:buAutoNum type="arabicPeriod"/>
            </a:pPr>
            <a:r>
              <a:rPr lang="ru-RU" sz="1000" b="1" dirty="0" smtClean="0"/>
              <a:t>При </a:t>
            </a:r>
            <a:r>
              <a:rPr lang="ru-RU" sz="1000" b="1" dirty="0"/>
              <a:t>анализе 20 полученных нуклеотидных последовательностей на предмет наличия мутаций первичной лекарственной </a:t>
            </a:r>
            <a:r>
              <a:rPr lang="ru-RU" sz="1000" b="1" dirty="0" smtClean="0"/>
              <a:t>устойчивости  </a:t>
            </a:r>
            <a:r>
              <a:rPr lang="ru-RU" sz="1000" b="1" dirty="0"/>
              <a:t>хотя бы одна </a:t>
            </a:r>
            <a:r>
              <a:rPr lang="ru-RU" sz="1000" b="1" dirty="0" smtClean="0"/>
              <a:t>мутация </a:t>
            </a:r>
            <a:r>
              <a:rPr lang="ru-RU" sz="1000" b="1" dirty="0"/>
              <a:t>была обнаружена в 4 </a:t>
            </a:r>
            <a:r>
              <a:rPr lang="ru-RU" sz="1000" b="1" dirty="0" smtClean="0"/>
              <a:t>образцах, реальная </a:t>
            </a:r>
            <a:r>
              <a:rPr lang="ru-RU" sz="1000" b="1" dirty="0"/>
              <a:t>распространенность </a:t>
            </a:r>
            <a:r>
              <a:rPr lang="ru-RU" sz="1000" b="1" dirty="0" smtClean="0"/>
              <a:t>лекарственной устойчивости на </a:t>
            </a:r>
            <a:r>
              <a:rPr lang="ru-RU" sz="1000" b="1" dirty="0"/>
              <a:t>основании проанализированной выборки составляет 15</a:t>
            </a:r>
            <a:r>
              <a:rPr lang="ru-RU" sz="1000" b="1" dirty="0" smtClean="0"/>
              <a:t>%. </a:t>
            </a:r>
            <a:endParaRPr lang="ru-RU" sz="1000" b="1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19"/>
          <a:stretch/>
        </p:blipFill>
        <p:spPr bwMode="auto">
          <a:xfrm>
            <a:off x="2248067" y="5445224"/>
            <a:ext cx="297200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864740" y="838908"/>
            <a:ext cx="2520280" cy="2880320"/>
          </a:xfrm>
          <a:prstGeom prst="rect">
            <a:avLst/>
          </a:prstGeom>
          <a:solidFill>
            <a:srgbClr val="CCFF6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4740" y="3719228"/>
            <a:ext cx="2520280" cy="2160240"/>
          </a:xfrm>
          <a:prstGeom prst="rect">
            <a:avLst/>
          </a:prstGeom>
          <a:solidFill>
            <a:schemeClr val="tx2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474918" y="3108380"/>
            <a:ext cx="10541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Гвинея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88437" y="5189723"/>
            <a:ext cx="104059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891" y="216024"/>
            <a:ext cx="8652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НИР 3 «Исследовательский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проект по мониторингу инфекционных заболеваний в Гвинее  по направлению «ВИЧ/СПИД»</a:t>
            </a:r>
          </a:p>
        </p:txBody>
      </p:sp>
    </p:spTree>
    <p:extLst>
      <p:ext uri="{BB962C8B-B14F-4D97-AF65-F5344CB8AC3E}">
        <p14:creationId xmlns="" xmlns:p14="http://schemas.microsoft.com/office/powerpoint/2010/main" val="2812406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Подтема</a:t>
            </a:r>
            <a:r>
              <a:rPr lang="ru-RU" dirty="0" smtClean="0"/>
              <a:t>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2420888"/>
            <a:ext cx="8229600" cy="4525963"/>
          </a:xfrm>
        </p:spPr>
        <p:txBody>
          <a:bodyPr/>
          <a:lstStyle/>
          <a:p>
            <a:pPr marL="0" lvl="0" indent="0" algn="just">
              <a:buNone/>
            </a:pP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649" y="227687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лабораторной диагностики и проведение эпидемиологических исследований туберкулезной инфекции»</a:t>
            </a:r>
          </a:p>
        </p:txBody>
      </p:sp>
    </p:spTree>
    <p:extLst>
      <p:ext uri="{BB962C8B-B14F-4D97-AF65-F5344CB8AC3E}">
        <p14:creationId xmlns="" xmlns:p14="http://schemas.microsoft.com/office/powerpoint/2010/main" val="2481324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400" dirty="0" smtClean="0"/>
              <a:t>Цель и задачи </a:t>
            </a:r>
            <a:r>
              <a:rPr lang="ru-RU" sz="4400" dirty="0" err="1" smtClean="0"/>
              <a:t>подпроекта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24536"/>
          </a:xfrm>
        </p:spPr>
        <p:txBody>
          <a:bodyPr>
            <a:normAutofit fontScale="62500" lnSpcReduction="20000"/>
          </a:bodyPr>
          <a:lstStyle/>
          <a:p>
            <a:endParaRPr lang="ru-RU" sz="2900" b="1" u="sng" dirty="0" smtClean="0"/>
          </a:p>
          <a:p>
            <a:endParaRPr lang="ru-RU" sz="2900" b="1" u="sng" dirty="0"/>
          </a:p>
          <a:p>
            <a:r>
              <a:rPr lang="ru-RU" sz="2900" b="1" u="sng" dirty="0" smtClean="0">
                <a:solidFill>
                  <a:schemeClr val="tx1"/>
                </a:solidFill>
              </a:rPr>
              <a:t>Цель</a:t>
            </a:r>
            <a:r>
              <a:rPr lang="ru-RU" sz="2900" dirty="0" smtClean="0">
                <a:solidFill>
                  <a:schemeClr val="tx1"/>
                </a:solidFill>
              </a:rPr>
              <a:t> – изучение эпидемиологических особенностей </a:t>
            </a:r>
            <a:r>
              <a:rPr lang="ru-RU" sz="2900" dirty="0" err="1" smtClean="0">
                <a:solidFill>
                  <a:schemeClr val="tx1"/>
                </a:solidFill>
              </a:rPr>
              <a:t>микобактериальной</a:t>
            </a:r>
            <a:r>
              <a:rPr lang="ru-RU" sz="2900" dirty="0" smtClean="0">
                <a:solidFill>
                  <a:schemeClr val="tx1"/>
                </a:solidFill>
              </a:rPr>
              <a:t> инфекций в Гвинее и депонирование штаммов микобактерий западно-африканского происхождения в Государственную коллекцию </a:t>
            </a:r>
            <a:r>
              <a:rPr lang="ru-RU" sz="2900" dirty="0">
                <a:solidFill>
                  <a:schemeClr val="tx1"/>
                </a:solidFill>
              </a:rPr>
              <a:t>патогенных микроорганизмов и клеточных </a:t>
            </a:r>
            <a:r>
              <a:rPr lang="ru-RU" sz="2900" dirty="0" smtClean="0">
                <a:solidFill>
                  <a:schemeClr val="tx1"/>
                </a:solidFill>
              </a:rPr>
              <a:t>культур </a:t>
            </a:r>
            <a:r>
              <a:rPr lang="ru-RU" sz="2900" dirty="0">
                <a:solidFill>
                  <a:schemeClr val="tx1"/>
                </a:solidFill>
              </a:rPr>
              <a:t>(г. </a:t>
            </a:r>
            <a:r>
              <a:rPr lang="ru-RU" sz="2900" dirty="0" err="1">
                <a:solidFill>
                  <a:schemeClr val="tx1"/>
                </a:solidFill>
              </a:rPr>
              <a:t>Оболенск</a:t>
            </a:r>
            <a:r>
              <a:rPr lang="ru-RU" sz="2900" dirty="0" smtClean="0">
                <a:solidFill>
                  <a:schemeClr val="tx1"/>
                </a:solidFill>
              </a:rPr>
              <a:t>)</a:t>
            </a:r>
            <a:endParaRPr lang="ru-RU" b="1" u="sng" dirty="0" smtClean="0">
              <a:solidFill>
                <a:schemeClr val="tx1"/>
              </a:solidFill>
            </a:endParaRPr>
          </a:p>
          <a:p>
            <a:endParaRPr lang="ru-RU" b="1" u="sng" dirty="0">
              <a:solidFill>
                <a:schemeClr val="tx1"/>
              </a:solidFill>
            </a:endParaRPr>
          </a:p>
          <a:p>
            <a:endParaRPr lang="ru-RU" b="1" u="sng" dirty="0" smtClean="0">
              <a:solidFill>
                <a:schemeClr val="tx1"/>
              </a:solidFill>
            </a:endParaRPr>
          </a:p>
          <a:p>
            <a:r>
              <a:rPr lang="ru-RU" sz="2300" b="1" u="sng" dirty="0" smtClean="0">
                <a:solidFill>
                  <a:schemeClr val="tx1"/>
                </a:solidFill>
              </a:rPr>
              <a:t>Задачи: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2300" dirty="0" smtClean="0">
                <a:solidFill>
                  <a:schemeClr val="tx1"/>
                </a:solidFill>
              </a:rPr>
              <a:t>Консолидация и сопряжение методик НИИ </a:t>
            </a:r>
            <a:r>
              <a:rPr lang="ru-RU" sz="2300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sz="2300" dirty="0" smtClean="0">
                <a:solidFill>
                  <a:schemeClr val="tx1"/>
                </a:solidFill>
              </a:rPr>
              <a:t>, работающих с микобактериями;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2300" dirty="0" smtClean="0">
                <a:solidFill>
                  <a:schemeClr val="tx1"/>
                </a:solidFill>
              </a:rPr>
              <a:t>Клиническая </a:t>
            </a:r>
            <a:r>
              <a:rPr lang="ru-RU" sz="2300" dirty="0" err="1" smtClean="0">
                <a:solidFill>
                  <a:schemeClr val="tx1"/>
                </a:solidFill>
              </a:rPr>
              <a:t>валидация</a:t>
            </a:r>
            <a:r>
              <a:rPr lang="ru-RU" sz="2300" dirty="0" smtClean="0">
                <a:solidFill>
                  <a:schemeClr val="tx1"/>
                </a:solidFill>
              </a:rPr>
              <a:t> наборов реагентов производств НИИ </a:t>
            </a:r>
            <a:r>
              <a:rPr lang="ru-RU" sz="2300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sz="2300" dirty="0" smtClean="0">
                <a:solidFill>
                  <a:schemeClr val="tx1"/>
                </a:solidFill>
              </a:rPr>
              <a:t> (ЦНИИЭ и ГНЦ) при работе с биоматериалом из Гвинеи, а также в новой лаборатории в Гвинее;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2300" dirty="0" smtClean="0">
                <a:solidFill>
                  <a:schemeClr val="tx1"/>
                </a:solidFill>
              </a:rPr>
              <a:t>Изучение </a:t>
            </a:r>
            <a:r>
              <a:rPr lang="ru-RU" sz="2300" dirty="0" err="1" smtClean="0">
                <a:solidFill>
                  <a:schemeClr val="tx1"/>
                </a:solidFill>
              </a:rPr>
              <a:t>микобактериальной</a:t>
            </a:r>
            <a:r>
              <a:rPr lang="ru-RU" sz="2300" dirty="0" smtClean="0">
                <a:solidFill>
                  <a:schemeClr val="tx1"/>
                </a:solidFill>
              </a:rPr>
              <a:t> популяции в Гвинее и ее сравнение с российской</a:t>
            </a:r>
            <a:r>
              <a:rPr lang="ru-RU" sz="2300" dirty="0">
                <a:solidFill>
                  <a:schemeClr val="tx1"/>
                </a:solidFill>
              </a:rPr>
              <a:t>: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частоту распространенности человеческого и бычьего видов, их генотипы, профиль фенотипической и генетической </a:t>
            </a:r>
            <a:r>
              <a:rPr lang="ru-RU" sz="2300" dirty="0" smtClean="0">
                <a:solidFill>
                  <a:schemeClr val="tx1"/>
                </a:solidFill>
              </a:rPr>
              <a:t>устойчивости;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sz="2300" dirty="0" smtClean="0">
                <a:solidFill>
                  <a:schemeClr val="tx1"/>
                </a:solidFill>
              </a:rPr>
              <a:t>Обучение сотрудников института прикладной биологии Гвинеи работе с наборами реагентов производства НИИ </a:t>
            </a:r>
            <a:r>
              <a:rPr lang="ru-RU" sz="2300" dirty="0" err="1" smtClean="0">
                <a:solidFill>
                  <a:schemeClr val="tx1"/>
                </a:solidFill>
              </a:rPr>
              <a:t>Роспотребнадзора</a:t>
            </a:r>
            <a:endParaRPr lang="ru-RU" sz="2300" dirty="0" smtClean="0">
              <a:solidFill>
                <a:schemeClr val="tx1"/>
              </a:solidFill>
            </a:endParaRPr>
          </a:p>
          <a:p>
            <a:pPr lvl="1"/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394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980728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9742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038" y="1808163"/>
            <a:ext cx="7129462" cy="398621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11413" y="2492375"/>
            <a:ext cx="1512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84888" y="4581525"/>
            <a:ext cx="1512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300788" y="5157788"/>
            <a:ext cx="1512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72225" y="5445125"/>
            <a:ext cx="151288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72225" y="4868863"/>
            <a:ext cx="151288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72225" y="5734050"/>
            <a:ext cx="151288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"/>
          <p:cNvSpPr txBox="1">
            <a:spLocks noChangeArrowheads="1"/>
          </p:cNvSpPr>
          <p:nvPr/>
        </p:nvSpPr>
        <p:spPr bwMode="auto">
          <a:xfrm>
            <a:off x="468313" y="5842000"/>
            <a:ext cx="82073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/>
              <a:t>Newly Discovered Ebola Virus Associated with Hemorrhagic Fever Outbreak in Uganda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/>
              <a:t>Jonathan S. Towner</a:t>
            </a:r>
            <a:r>
              <a:rPr lang="ru-RU" altLang="ru-RU" sz="1400" dirty="0"/>
              <a:t> </a:t>
            </a:r>
            <a:r>
              <a:rPr lang="en-US" altLang="ru-RU" sz="1400" dirty="0"/>
              <a:t>at al</a:t>
            </a:r>
            <a:r>
              <a:rPr lang="ru-RU" altLang="ru-RU" sz="1400" dirty="0"/>
              <a:t>.</a:t>
            </a:r>
            <a:r>
              <a:rPr lang="en-US" altLang="ru-RU" sz="1400" dirty="0"/>
              <a:t>,</a:t>
            </a:r>
            <a:r>
              <a:rPr lang="ru-RU" altLang="ru-RU" sz="1400" dirty="0"/>
              <a:t> </a:t>
            </a:r>
            <a:r>
              <a:rPr lang="en-US" altLang="ru-RU" sz="1400" dirty="0"/>
              <a:t>published: November 21, 2008 http://www.plospathogens.org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/>
              <a:t>DOI: 10.1371/journal.ppat.1000212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22540" name="TextBox 2"/>
          <p:cNvSpPr txBox="1">
            <a:spLocks noChangeArrowheads="1"/>
          </p:cNvSpPr>
          <p:nvPr/>
        </p:nvSpPr>
        <p:spPr bwMode="auto">
          <a:xfrm>
            <a:off x="1693863" y="1104900"/>
            <a:ext cx="611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Филодендрограмма семейства Филовирусов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058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qvencer\Рабочий стол\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4680520" cy="551632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 исследования первого этапа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сопряжении микробиологических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</a:t>
            </a:r>
            <a:r>
              <a:rPr kumimoji="0" lang="ru-RU" sz="1400" b="1" i="0" u="sng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молекулярно-генетичесикх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методик всеми Российскими участниками проекта 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Подготовлена аналитическая </a:t>
            </a:r>
            <a:r>
              <a:rPr lang="ru-RU" dirty="0">
                <a:solidFill>
                  <a:schemeClr val="tx1"/>
                </a:solidFill>
              </a:rPr>
              <a:t>справка по комплексной оценке состояния системы эпидемиологического надзора и лабораторной диагностики туберкулезной инфекции в </a:t>
            </a:r>
            <a:r>
              <a:rPr lang="ru-RU" dirty="0" smtClean="0">
                <a:solidFill>
                  <a:schemeClr val="tx1"/>
                </a:solidFill>
              </a:rPr>
              <a:t>Гвинее по открытым статистическим и литературным данным;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Проведено сопряжение работы и методик 3-х НИИ </a:t>
            </a:r>
            <a:r>
              <a:rPr lang="ru-RU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dirty="0" smtClean="0">
                <a:solidFill>
                  <a:schemeClr val="tx1"/>
                </a:solidFill>
              </a:rPr>
              <a:t>. Завершается последний этап лабораторных исследований клинических </a:t>
            </a:r>
            <a:r>
              <a:rPr lang="ru-RU" dirty="0" err="1" smtClean="0">
                <a:solidFill>
                  <a:schemeClr val="tx1"/>
                </a:solidFill>
              </a:rPr>
              <a:t>изолятов</a:t>
            </a:r>
            <a:r>
              <a:rPr lang="ru-RU" dirty="0" smtClean="0">
                <a:solidFill>
                  <a:schemeClr val="tx1"/>
                </a:solidFill>
              </a:rPr>
              <a:t> российского происхождения – определение МИК. </a:t>
            </a:r>
            <a:r>
              <a:rPr lang="ru-RU" dirty="0">
                <a:solidFill>
                  <a:schemeClr val="tx1"/>
                </a:solidFill>
              </a:rPr>
              <a:t>Проводится анализ результатов всех методик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Проведено обучение </a:t>
            </a:r>
            <a:r>
              <a:rPr lang="ru-RU" dirty="0">
                <a:solidFill>
                  <a:schemeClr val="tx1"/>
                </a:solidFill>
              </a:rPr>
              <a:t>по теме </a:t>
            </a:r>
            <a:r>
              <a:rPr lang="ru-RU" dirty="0" smtClean="0">
                <a:solidFill>
                  <a:schemeClr val="tx1"/>
                </a:solidFill>
              </a:rPr>
              <a:t>проекта (ноябрь 2016 г.) сотрудников ИПБ </a:t>
            </a:r>
            <a:r>
              <a:rPr lang="ru-RU" dirty="0">
                <a:solidFill>
                  <a:schemeClr val="tx1"/>
                </a:solidFill>
              </a:rPr>
              <a:t>Гвинеи </a:t>
            </a:r>
            <a:r>
              <a:rPr lang="ru-RU" dirty="0" smtClean="0">
                <a:solidFill>
                  <a:schemeClr val="tx1"/>
                </a:solidFill>
              </a:rPr>
              <a:t>– 3 лекции и 2 практикума.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Сделано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9373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Сделано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528" y="1412775"/>
            <a:ext cx="2951559" cy="4608513"/>
          </a:xfrm>
        </p:spPr>
        <p:txBody>
          <a:bodyPr>
            <a:normAutofit fontScale="7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1800" dirty="0"/>
              <a:t>Переданы в Гвинею наборы реагентов и пластик для проведения ПЦР и </a:t>
            </a:r>
            <a:r>
              <a:rPr lang="ru-RU" sz="1800" dirty="0" err="1"/>
              <a:t>культуральных</a:t>
            </a:r>
            <a:r>
              <a:rPr lang="ru-RU" sz="1800" dirty="0"/>
              <a:t> работ экспедиции института «Микроб» г. Саратов. </a:t>
            </a:r>
            <a:r>
              <a:rPr lang="ru-RU" sz="1800" dirty="0" smtClean="0"/>
              <a:t>До конца октября 2016 г. руководством института обещана доставка образцов в РФ;</a:t>
            </a:r>
            <a:endParaRPr lang="ru-RU" sz="1800" dirty="0"/>
          </a:p>
          <a:p>
            <a:pPr marL="514350" indent="-514350">
              <a:buFont typeface="+mj-lt"/>
              <a:buAutoNum type="arabicPeriod" startAt="4"/>
            </a:pPr>
            <a:r>
              <a:rPr lang="ru-RU" sz="1800" dirty="0" smtClean="0"/>
              <a:t>Подготовлено и подписано 4-х стороннее соглашение  (совместно с юристом ЦНИИЭ </a:t>
            </a:r>
            <a:r>
              <a:rPr lang="ru-RU" sz="1800" dirty="0" err="1" smtClean="0"/>
              <a:t>Мисливской</a:t>
            </a:r>
            <a:r>
              <a:rPr lang="ru-RU" sz="1800" dirty="0" smtClean="0"/>
              <a:t> О.В.) о сотрудничестве по проекту;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sz="1800" dirty="0" smtClean="0"/>
              <a:t>Подготовлены документы и пройден первый этап этического комитета по проекту в госпитале </a:t>
            </a:r>
            <a:r>
              <a:rPr lang="ru-RU" sz="1800" dirty="0" err="1" smtClean="0"/>
              <a:t>Игнас</a:t>
            </a:r>
            <a:r>
              <a:rPr lang="ru-RU" sz="1800" dirty="0" smtClean="0"/>
              <a:t> Дин г. Конакри.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45880"/>
            <a:ext cx="3219450" cy="452437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736850" cy="4333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8290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Подтема</a:t>
            </a:r>
            <a:r>
              <a:rPr lang="ru-RU" dirty="0" smtClean="0"/>
              <a:t> 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лабораторной диагностики инфекций, входящих в госпитальный комплекс, в Республике Гвинея  с использованием технологии флуоресцентных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иммуночипов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8143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45638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6404509"/>
              </p:ext>
            </p:extLst>
          </p:nvPr>
        </p:nvGraphicFramePr>
        <p:xfrm>
          <a:off x="3851920" y="2094071"/>
          <a:ext cx="2448271" cy="1910993"/>
        </p:xfrm>
        <a:graphic>
          <a:graphicData uri="http://schemas.openxmlformats.org/drawingml/2006/table">
            <a:tbl>
              <a:tblPr/>
              <a:tblGrid>
                <a:gridCol w="398918"/>
                <a:gridCol w="825218"/>
                <a:gridCol w="570989"/>
                <a:gridCol w="409378"/>
                <a:gridCol w="243768"/>
              </a:tblGrid>
              <a:tr h="505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/>
                        <a:t>Референсы</a:t>
                      </a:r>
                      <a:r>
                        <a:rPr lang="ru-RU" sz="1000" dirty="0" smtClean="0"/>
                        <a:t> </a:t>
                      </a:r>
                      <a:endParaRPr lang="ru-RU" sz="1000" b="1" i="0" baseline="0" dirty="0"/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lt"/>
                        </a:rPr>
                        <a:t>АГ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lt"/>
                        </a:rPr>
                        <a:t>HIV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/>
                        <a:t>Референсы</a:t>
                      </a:r>
                      <a:endParaRPr lang="ru-RU" sz="1000" b="1" i="0" baseline="0" dirty="0"/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Маркер границы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эррея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3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+mn-lt"/>
                        </a:rPr>
                        <a:t>АГ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+mn-lt"/>
                        </a:rPr>
                        <a:t>T.pallidum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АГ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HBV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/>
                        <a:t>Референсы</a:t>
                      </a:r>
                      <a:r>
                        <a:rPr lang="ru-RU" sz="1000" dirty="0" smtClean="0"/>
                        <a:t> </a:t>
                      </a:r>
                      <a:endParaRPr lang="ru-RU" sz="1000" b="1" i="0" baseline="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 smtClean="0"/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АГ </a:t>
                      </a:r>
                      <a:r>
                        <a:rPr lang="en-US" sz="1600" b="1" i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HCV</a:t>
                      </a:r>
                      <a:endParaRPr lang="ru-RU" sz="1600" b="1" i="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Отрицат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контроль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76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Маркер границы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эррея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935690"/>
              </p:ext>
            </p:extLst>
          </p:nvPr>
        </p:nvGraphicFramePr>
        <p:xfrm>
          <a:off x="6444208" y="2060849"/>
          <a:ext cx="2448272" cy="1934159"/>
        </p:xfrm>
        <a:graphic>
          <a:graphicData uri="http://schemas.openxmlformats.org/drawingml/2006/table">
            <a:tbl>
              <a:tblPr/>
              <a:tblGrid>
                <a:gridCol w="2204503"/>
                <a:gridCol w="243769"/>
              </a:tblGrid>
              <a:tr h="617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/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Маркер границы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эррея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+mn-lt"/>
                        </a:rPr>
                        <a:t>Антитела к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+mn-lt"/>
                        </a:rPr>
                        <a:t>HBsAg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baseline="0" dirty="0" smtClean="0"/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Маркер границы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эррея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Объект 4"/>
          <p:cNvSpPr txBox="1">
            <a:spLocks/>
          </p:cNvSpPr>
          <p:nvPr/>
        </p:nvSpPr>
        <p:spPr>
          <a:xfrm>
            <a:off x="408152" y="4437112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cs typeface="Arial" panose="020B0604020202020204" pitchFamily="34" charset="0"/>
              </a:rPr>
              <a:t>В состав чипа включены </a:t>
            </a:r>
            <a:r>
              <a:rPr lang="ru-RU" sz="1400" dirty="0" err="1" smtClean="0">
                <a:cs typeface="Arial" panose="020B0604020202020204" pitchFamily="34" charset="0"/>
              </a:rPr>
              <a:t>рекомбинантные</a:t>
            </a:r>
            <a:r>
              <a:rPr lang="ru-RU" sz="1400" dirty="0" smtClean="0">
                <a:cs typeface="Arial" panose="020B0604020202020204" pitchFamily="34" charset="0"/>
              </a:rPr>
              <a:t> антигены: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noProof="0" dirty="0" smtClean="0">
                <a:cs typeface="Arial" panose="020B0604020202020204" pitchFamily="34" charset="0"/>
              </a:rPr>
              <a:t>ВИЧ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</a:t>
            </a:r>
            <a:r>
              <a:rPr lang="ru-RU" sz="1400" dirty="0" smtClean="0">
                <a:cs typeface="Arial" panose="020B0604020202020204" pitchFamily="34" charset="0"/>
              </a:rPr>
              <a:t>всего 6 белков (</a:t>
            </a:r>
            <a:r>
              <a:rPr lang="en-US" sz="1400" dirty="0" smtClean="0">
                <a:cs typeface="Arial" panose="020B0604020202020204" pitchFamily="34" charset="0"/>
              </a:rPr>
              <a:t>p24, p41, p120, p160, p36, p31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400" noProof="0" dirty="0" smtClean="0">
                <a:cs typeface="Arial" panose="020B0604020202020204" pitchFamily="34" charset="0"/>
              </a:rPr>
              <a:t>T.</a:t>
            </a:r>
            <a:r>
              <a:rPr lang="ru-RU" sz="1400" noProof="0" dirty="0" smtClean="0">
                <a:cs typeface="Arial" panose="020B0604020202020204" pitchFamily="34" charset="0"/>
              </a:rPr>
              <a:t> </a:t>
            </a:r>
            <a:r>
              <a:rPr lang="en-US" sz="1400" noProof="0" dirty="0" err="1" smtClean="0">
                <a:cs typeface="Arial" panose="020B0604020202020204" pitchFamily="34" charset="0"/>
              </a:rPr>
              <a:t>pallidum</a:t>
            </a:r>
            <a:r>
              <a:rPr lang="en-US" sz="1400" noProof="0" dirty="0" smtClean="0">
                <a:cs typeface="Arial" panose="020B0604020202020204" pitchFamily="34" charset="0"/>
              </a:rPr>
              <a:t> – </a:t>
            </a:r>
            <a:r>
              <a:rPr lang="ru-RU" sz="1400" noProof="0" dirty="0" smtClean="0">
                <a:cs typeface="Arial" panose="020B0604020202020204" pitchFamily="34" charset="0"/>
              </a:rPr>
              <a:t>всего 4 белка (</a:t>
            </a:r>
            <a:r>
              <a:rPr lang="en-US" sz="1400" noProof="0" dirty="0" smtClean="0">
                <a:cs typeface="Arial" panose="020B0604020202020204" pitchFamily="34" charset="0"/>
              </a:rPr>
              <a:t>Tp15, Tp17, Tp47, </a:t>
            </a:r>
            <a:r>
              <a:rPr lang="en-US" sz="1400" noProof="0" dirty="0" err="1" smtClean="0">
                <a:cs typeface="Arial" panose="020B0604020202020204" pitchFamily="34" charset="0"/>
              </a:rPr>
              <a:t>TmpA</a:t>
            </a:r>
            <a:r>
              <a:rPr lang="en-US" sz="1400" noProof="0" dirty="0" smtClean="0">
                <a:cs typeface="Arial" panose="020B0604020202020204" pitchFamily="34" charset="0"/>
              </a:rPr>
              <a:t>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>
                <a:cs typeface="Arial" panose="020B0604020202020204" pitchFamily="34" charset="0"/>
              </a:rPr>
              <a:t>Вируса гепатита Б – всего 4 белка (</a:t>
            </a:r>
            <a:r>
              <a:rPr lang="en-US" sz="1400" dirty="0" err="1" smtClean="0">
                <a:cs typeface="Arial" panose="020B0604020202020204" pitchFamily="34" charset="0"/>
              </a:rPr>
              <a:t>HBcAg</a:t>
            </a:r>
            <a:r>
              <a:rPr lang="en-US" sz="1400" dirty="0" smtClean="0"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cs typeface="Arial" panose="020B0604020202020204" pitchFamily="34" charset="0"/>
              </a:rPr>
              <a:t>HBeAg</a:t>
            </a:r>
            <a:r>
              <a:rPr lang="en-US" sz="1400" dirty="0" smtClean="0"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cs typeface="Arial" panose="020B0604020202020204" pitchFamily="34" charset="0"/>
              </a:rPr>
              <a:t>HBsAg</a:t>
            </a:r>
            <a:r>
              <a:rPr lang="en-US" sz="1400" dirty="0" smtClean="0">
                <a:cs typeface="Arial" panose="020B0604020202020204" pitchFamily="34" charset="0"/>
              </a:rPr>
              <a:t> ad, </a:t>
            </a:r>
            <a:r>
              <a:rPr lang="en-US" sz="1400" dirty="0" err="1" smtClean="0">
                <a:cs typeface="Arial" panose="020B0604020202020204" pitchFamily="34" charset="0"/>
              </a:rPr>
              <a:t>HBsAg</a:t>
            </a:r>
            <a:r>
              <a:rPr lang="en-US" sz="1400" dirty="0" smtClean="0">
                <a:cs typeface="Arial" panose="020B0604020202020204" pitchFamily="34" charset="0"/>
              </a:rPr>
              <a:t> ay)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>
                <a:cs typeface="Arial" panose="020B0604020202020204" pitchFamily="34" charset="0"/>
              </a:rPr>
              <a:t>Вирус гепатита С – всего 7 белков (</a:t>
            </a:r>
            <a:r>
              <a:rPr lang="en-US" sz="1400" dirty="0" smtClean="0">
                <a:cs typeface="Arial" panose="020B0604020202020204" pitchFamily="34" charset="0"/>
              </a:rPr>
              <a:t>p100, m-51, m-core, NS5 3a, NS5 1b, NS3 3a, NS3 1b</a:t>
            </a:r>
            <a:r>
              <a:rPr lang="ru-RU" sz="1400" dirty="0" smtClean="0">
                <a:cs typeface="Arial" panose="020B0604020202020204" pitchFamily="34" charset="0"/>
              </a:rPr>
              <a:t>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0466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Задача: </a:t>
            </a:r>
            <a:r>
              <a:rPr lang="ru-RU" sz="1400" dirty="0" err="1" smtClean="0">
                <a:solidFill>
                  <a:srgbClr val="002060"/>
                </a:solidFill>
              </a:rPr>
              <a:t>валидация</a:t>
            </a:r>
            <a:r>
              <a:rPr lang="ru-RU" sz="1400" dirty="0" smtClean="0">
                <a:solidFill>
                  <a:srgbClr val="002060"/>
                </a:solidFill>
              </a:rPr>
              <a:t> в Гвинее набора реагентов для серологической </a:t>
            </a:r>
            <a:r>
              <a:rPr lang="ru-RU" sz="1400" dirty="0">
                <a:solidFill>
                  <a:srgbClr val="002060"/>
                </a:solidFill>
              </a:rPr>
              <a:t>диагностики ВИЧ, гепатитов В и </a:t>
            </a:r>
            <a:r>
              <a:rPr lang="ru-RU" sz="1400" dirty="0" smtClean="0">
                <a:solidFill>
                  <a:srgbClr val="002060"/>
                </a:solidFill>
              </a:rPr>
              <a:t>С 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 формате </a:t>
            </a:r>
            <a:r>
              <a:rPr lang="ru-RU" sz="1400" dirty="0" err="1" smtClean="0">
                <a:solidFill>
                  <a:srgbClr val="002060"/>
                </a:solidFill>
              </a:rPr>
              <a:t>иммуночипа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Этап 2016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г: </a:t>
            </a:r>
            <a:r>
              <a:rPr lang="ru-RU" sz="1400" dirty="0">
                <a:solidFill>
                  <a:srgbClr val="002060"/>
                </a:solidFill>
                <a:cs typeface="Times New Roman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пробация </a:t>
            </a:r>
            <a:r>
              <a:rPr lang="ru-RU" sz="1400" dirty="0">
                <a:solidFill>
                  <a:srgbClr val="002060"/>
                </a:solidFill>
                <a:ea typeface="Calibri"/>
                <a:cs typeface="Times New Roman"/>
              </a:rPr>
              <a:t>на российском материале набора для определения антител к ВИЧ, ВГБ, ВГС и T. </a:t>
            </a:r>
            <a:r>
              <a:rPr lang="ru-RU" sz="1400" dirty="0" err="1">
                <a:solidFill>
                  <a:srgbClr val="002060"/>
                </a:solidFill>
                <a:ea typeface="Calibri"/>
                <a:cs typeface="Times New Roman"/>
              </a:rPr>
              <a:t>р</a:t>
            </a:r>
            <a:r>
              <a:rPr lang="ru-RU" sz="1400" dirty="0" err="1" smtClean="0">
                <a:solidFill>
                  <a:srgbClr val="002060"/>
                </a:solidFill>
                <a:ea typeface="Calibri"/>
                <a:cs typeface="Times New Roman"/>
              </a:rPr>
              <a:t>allidum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ea typeface="Calibri"/>
                <a:cs typeface="Times New Roman"/>
              </a:rPr>
              <a:t>с использованием  имеющихся рекомбинантных 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антигенов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60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2180655"/>
              </p:ext>
            </p:extLst>
          </p:nvPr>
        </p:nvGraphicFramePr>
        <p:xfrm>
          <a:off x="539552" y="2276872"/>
          <a:ext cx="7704857" cy="2473116"/>
        </p:xfrm>
        <a:graphic>
          <a:graphicData uri="http://schemas.openxmlformats.org/drawingml/2006/table">
            <a:tbl>
              <a:tblPr/>
              <a:tblGrid>
                <a:gridCol w="2816465"/>
                <a:gridCol w="1252392"/>
                <a:gridCol w="1212000"/>
                <a:gridCol w="1212000"/>
                <a:gridCol w="1212000"/>
              </a:tblGrid>
              <a:tr h="1368152">
                <a:tc>
                  <a:txBody>
                    <a:bodyPr/>
                    <a:lstStyle/>
                    <a:p>
                      <a:pPr algn="ctr"/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Характеристики относительно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Abbot Architect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HIV, antibody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T. pallidum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HBV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HCV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24"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Чувствительность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(n=49)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 (n=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 (n=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Специфичность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(n=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5)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(n=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148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(n=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(n=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5603" marR="25603" marT="16002" marB="16002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9552" y="188640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Этап 2016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г: </a:t>
            </a:r>
            <a:r>
              <a:rPr lang="ru-RU" sz="1400" dirty="0">
                <a:solidFill>
                  <a:srgbClr val="002060"/>
                </a:solidFill>
                <a:cs typeface="Times New Roman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пробация </a:t>
            </a:r>
            <a:r>
              <a:rPr lang="ru-RU" sz="1400" dirty="0">
                <a:solidFill>
                  <a:srgbClr val="002060"/>
                </a:solidFill>
                <a:ea typeface="Calibri"/>
                <a:cs typeface="Times New Roman"/>
              </a:rPr>
              <a:t>на российском материале набора для определения антител к ВИЧ, ВГБ, ВГС и T. </a:t>
            </a:r>
            <a:r>
              <a:rPr lang="ru-RU" sz="1400" dirty="0" err="1">
                <a:solidFill>
                  <a:srgbClr val="002060"/>
                </a:solidFill>
                <a:ea typeface="Calibri"/>
                <a:cs typeface="Times New Roman"/>
              </a:rPr>
              <a:t>р</a:t>
            </a:r>
            <a:r>
              <a:rPr lang="ru-RU" sz="1400" dirty="0" err="1" smtClean="0">
                <a:solidFill>
                  <a:srgbClr val="002060"/>
                </a:solidFill>
                <a:ea typeface="Calibri"/>
                <a:cs typeface="Times New Roman"/>
              </a:rPr>
              <a:t>allidum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ea typeface="Calibri"/>
                <a:cs typeface="Times New Roman"/>
              </a:rPr>
              <a:t>с использованием  имеющихся рекомбинантных </a:t>
            </a:r>
            <a:r>
              <a:rPr lang="ru-RU" sz="1400" dirty="0" smtClean="0">
                <a:solidFill>
                  <a:srgbClr val="002060"/>
                </a:solidFill>
                <a:ea typeface="Calibri"/>
                <a:cs typeface="Times New Roman"/>
              </a:rPr>
              <a:t>антигенов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397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Апробация разрабатываемого набора на большей выборке охарактеризованных в ИФА образцов, собранных на территории РФ (200 образцов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 каждому патогенному агенту в наличии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Определение наличия антител к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ВИЧ, ВГБ, ВГС и T.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p</a:t>
            </a:r>
            <a:r>
              <a:rPr lang="ru-RU" dirty="0" err="1">
                <a:solidFill>
                  <a:schemeClr val="tx1"/>
                </a:solidFill>
                <a:ea typeface="Calibri"/>
                <a:cs typeface="Times New Roman"/>
              </a:rPr>
              <a:t>allidum</a:t>
            </a:r>
            <a:r>
              <a:rPr lang="ru-RU" dirty="0">
                <a:solidFill>
                  <a:schemeClr val="tx1"/>
                </a:solidFill>
              </a:rPr>
              <a:t> в материале, собранном на территории Гвинейской Республики с использованием ИФА и разрабатываемого набора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491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00200"/>
          </a:xfrm>
        </p:spPr>
        <p:txBody>
          <a:bodyPr/>
          <a:lstStyle/>
          <a:p>
            <a:r>
              <a:rPr lang="ru-RU" dirty="0" err="1" smtClean="0"/>
              <a:t>Подтема</a:t>
            </a:r>
            <a:r>
              <a:rPr lang="ru-RU" dirty="0" smtClean="0"/>
              <a:t>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лабораторной диагностики арбовирусных инфекций и риккетсиозов в Республике Гвинея с использованием технологии флуоресцентных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иммуночипов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5232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Borrelia Cy5 +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1928034" cy="180000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552" y="980728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/>
              <a:t>КАНАЛ </a:t>
            </a:r>
            <a:r>
              <a:rPr lang="en-US" sz="1400" dirty="0"/>
              <a:t>Cy5</a:t>
            </a:r>
            <a:endParaRPr lang="ru-RU" sz="1400" dirty="0"/>
          </a:p>
          <a:p>
            <a:pPr algn="ctr"/>
            <a:r>
              <a:rPr lang="ru-RU" sz="1400" dirty="0"/>
              <a:t>(антитела </a:t>
            </a:r>
            <a:r>
              <a:rPr lang="en-US" sz="1400" dirty="0" err="1"/>
              <a:t>IgG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pic>
        <p:nvPicPr>
          <p:cNvPr id="8" name="Picture 9" descr="Borrelia Cy3 +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1800000" cy="18000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99792" y="980728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/>
              <a:t>КАНАЛ </a:t>
            </a:r>
            <a:r>
              <a:rPr lang="en-US" sz="1400" dirty="0"/>
              <a:t>Cy3</a:t>
            </a:r>
          </a:p>
          <a:p>
            <a:pPr algn="ctr"/>
            <a:r>
              <a:rPr lang="en-US" sz="1400" dirty="0"/>
              <a:t>(</a:t>
            </a:r>
            <a:r>
              <a:rPr lang="ru-RU" sz="1400" dirty="0"/>
              <a:t>антитела </a:t>
            </a:r>
            <a:r>
              <a:rPr lang="en-US" sz="1400" dirty="0"/>
              <a:t>IgM)</a:t>
            </a:r>
            <a:endParaRPr lang="ru-RU" sz="1400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323528" y="3356992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18000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Изучена литература, выбраны белки</a:t>
            </a:r>
            <a:r>
              <a:rPr lang="ru-RU" sz="1200" dirty="0">
                <a:ea typeface="+mj-ea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ea typeface="+mj-ea"/>
                <a:cs typeface="Arial" panose="020B0604020202020204" pitchFamily="34" charset="0"/>
              </a:rPr>
              <a:t>арбовирусов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, являющиеся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антигенами,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и их специфичные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фрагменты для клонирования и дальнейшего получения </a:t>
            </a:r>
            <a:r>
              <a:rPr kumimoji="0" 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рекомбинантных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белков-антигенов </a:t>
            </a:r>
            <a:r>
              <a:rPr kumimoji="0" lang="ru-RU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арбовирусов</a:t>
            </a:r>
            <a:endParaRPr kumimoji="0" lang="ru-RU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  <a:p>
            <a:pPr lvl="0" indent="180000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baseline="0" dirty="0" smtClean="0">
                <a:ea typeface="+mj-ea"/>
                <a:cs typeface="Arial" panose="020B0604020202020204" pitchFamily="34" charset="0"/>
              </a:rPr>
              <a:t>Собраны образцы сыворотки крови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, охарактеризованы в ИФА по наличию </a:t>
            </a:r>
            <a:r>
              <a:rPr lang="en-US" sz="1200" dirty="0" err="1" smtClean="0">
                <a:ea typeface="+mj-ea"/>
                <a:cs typeface="Arial" panose="020B0604020202020204" pitchFamily="34" charset="0"/>
              </a:rPr>
              <a:t>IgM</a:t>
            </a:r>
            <a:r>
              <a:rPr lang="en-US" sz="1200" dirty="0" smtClean="0">
                <a:ea typeface="+mj-ea"/>
                <a:cs typeface="Arial" panose="020B0604020202020204" pitchFamily="34" charset="0"/>
              </a:rPr>
              <a:t> 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и </a:t>
            </a:r>
            <a:r>
              <a:rPr lang="en-US" sz="1200" dirty="0" smtClean="0">
                <a:ea typeface="+mj-ea"/>
                <a:cs typeface="Arial" panose="020B0604020202020204" pitchFamily="34" charset="0"/>
              </a:rPr>
              <a:t>IgG 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к антигенам </a:t>
            </a:r>
            <a:r>
              <a:rPr lang="en-US" sz="1200" dirty="0" smtClean="0">
                <a:ea typeface="+mj-ea"/>
                <a:cs typeface="Arial" panose="020B0604020202020204" pitchFamily="34" charset="0"/>
              </a:rPr>
              <a:t>CCHFV (40 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образцов), </a:t>
            </a:r>
            <a:r>
              <a:rPr lang="en-US" sz="1200" dirty="0" smtClean="0">
                <a:ea typeface="+mj-ea"/>
                <a:cs typeface="Arial" panose="020B0604020202020204" pitchFamily="34" charset="0"/>
              </a:rPr>
              <a:t>DV (64 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образца), </a:t>
            </a:r>
            <a:r>
              <a:rPr lang="en-US" sz="1200" dirty="0" smtClean="0">
                <a:ea typeface="+mj-ea"/>
                <a:cs typeface="Arial" panose="020B0604020202020204" pitchFamily="34" charset="0"/>
              </a:rPr>
              <a:t>WNFV (100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 образцов), </a:t>
            </a:r>
            <a:r>
              <a:rPr lang="en-US" sz="1200" dirty="0" smtClean="0">
                <a:ea typeface="+mj-ea"/>
                <a:cs typeface="Arial" panose="020B0604020202020204" pitchFamily="34" charset="0"/>
              </a:rPr>
              <a:t>YFV (5 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образцов), </a:t>
            </a:r>
            <a:r>
              <a:rPr lang="en-US" sz="1200" dirty="0" smtClean="0">
                <a:ea typeface="+mj-ea"/>
                <a:cs typeface="Arial" panose="020B0604020202020204" pitchFamily="34" charset="0"/>
              </a:rPr>
              <a:t>CHIKV (3 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образца)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  <a:p>
            <a:pPr lvl="0" indent="180000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>
                <a:ea typeface="+mj-ea"/>
                <a:cs typeface="Arial" panose="020B0604020202020204" pitchFamily="34" charset="0"/>
              </a:rPr>
              <a:t>Получены 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очищенные белки-антигены</a:t>
            </a:r>
            <a:r>
              <a:rPr lang="en-US" sz="1200" dirty="0" smtClean="0">
                <a:ea typeface="+mj-ea"/>
                <a:cs typeface="Arial" panose="020B0604020202020204" pitchFamily="34" charset="0"/>
              </a:rPr>
              <a:t> (</a:t>
            </a:r>
            <a:r>
              <a:rPr lang="ru-RU" sz="1200" dirty="0" smtClean="0">
                <a:ea typeface="+mj-ea"/>
                <a:cs typeface="Arial" panose="020B0604020202020204" pitchFamily="34" charset="0"/>
              </a:rPr>
              <a:t>созданы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экспрессионно-векторные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конструкции, кодирующие белки-антигены, подобраны условия экспрессии и очистки белков):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251520" y="4581128"/>
            <a:ext cx="8352928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Вирус Крым-Конго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CCHFV)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– </a:t>
            </a:r>
            <a:r>
              <a:rPr lang="ru-RU" sz="1400" dirty="0" smtClean="0">
                <a:cs typeface="Arial" panose="020B0604020202020204" pitchFamily="34" charset="0"/>
              </a:rPr>
              <a:t>всего 5 белков: </a:t>
            </a:r>
            <a:r>
              <a:rPr lang="ru-RU" sz="1400" dirty="0" err="1" smtClean="0">
                <a:cs typeface="Arial" panose="020B0604020202020204" pitchFamily="34" charset="0"/>
              </a:rPr>
              <a:t>эпитопная</a:t>
            </a:r>
            <a:r>
              <a:rPr lang="ru-RU" sz="1400" dirty="0" smtClean="0">
                <a:cs typeface="Arial" panose="020B0604020202020204" pitchFamily="34" charset="0"/>
              </a:rPr>
              <a:t> область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нуклеопротеина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NP,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 фрагмента гликопротеина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GP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эпитопная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область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-белка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Вирус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Рифт-Валли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(RVFV) - </a:t>
            </a:r>
            <a:r>
              <a:rPr lang="ru-RU" sz="1400" dirty="0" smtClean="0">
                <a:cs typeface="Arial" panose="020B0604020202020204" pitchFamily="34" charset="0"/>
              </a:rPr>
              <a:t>всего 3 белков: </a:t>
            </a:r>
            <a:r>
              <a:rPr lang="ru-RU" sz="1400" dirty="0" err="1" smtClean="0">
                <a:cs typeface="Arial" panose="020B0604020202020204" pitchFamily="34" charset="0"/>
              </a:rPr>
              <a:t>эпитопная</a:t>
            </a:r>
            <a:r>
              <a:rPr lang="ru-RU" sz="1400" dirty="0" smtClean="0">
                <a:cs typeface="Arial" panose="020B0604020202020204" pitchFamily="34" charset="0"/>
              </a:rPr>
              <a:t> область </a:t>
            </a:r>
            <a:r>
              <a:rPr lang="ru-RU" sz="1400" dirty="0" err="1">
                <a:cs typeface="Arial" panose="020B0604020202020204" pitchFamily="34" charset="0"/>
              </a:rPr>
              <a:t>нуклеопротеина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en-US" sz="1400" dirty="0">
                <a:cs typeface="Arial" panose="020B0604020202020204" pitchFamily="34" charset="0"/>
              </a:rPr>
              <a:t>NP, </a:t>
            </a:r>
            <a:r>
              <a:rPr lang="ru-RU" sz="1400" dirty="0" smtClean="0">
                <a:cs typeface="Arial" panose="020B0604020202020204" pitchFamily="34" charset="0"/>
              </a:rPr>
              <a:t>2 </a:t>
            </a:r>
            <a:r>
              <a:rPr lang="ru-RU" sz="1400" dirty="0">
                <a:cs typeface="Arial" panose="020B0604020202020204" pitchFamily="34" charset="0"/>
              </a:rPr>
              <a:t>фрагмента гликопротеина </a:t>
            </a:r>
            <a:r>
              <a:rPr lang="en-US" sz="1400" dirty="0">
                <a:cs typeface="Arial" panose="020B0604020202020204" pitchFamily="34" charset="0"/>
              </a:rPr>
              <a:t>GP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Вирус Западного Нила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(WNV) - </a:t>
            </a:r>
            <a:r>
              <a:rPr lang="ru-RU" sz="1400" dirty="0" smtClean="0">
                <a:cs typeface="Arial" panose="020B0604020202020204" pitchFamily="34" charset="0"/>
              </a:rPr>
              <a:t>всего </a:t>
            </a:r>
            <a:r>
              <a:rPr lang="en-US" sz="1400" dirty="0" smtClean="0">
                <a:cs typeface="Arial" panose="020B0604020202020204" pitchFamily="34" charset="0"/>
              </a:rPr>
              <a:t>4 </a:t>
            </a:r>
            <a:r>
              <a:rPr lang="ru-RU" sz="1400" dirty="0" smtClean="0">
                <a:cs typeface="Arial" panose="020B0604020202020204" pitchFamily="34" charset="0"/>
              </a:rPr>
              <a:t>белка: 2 фрагмента </a:t>
            </a:r>
            <a:r>
              <a:rPr lang="en-US" sz="1400" dirty="0" smtClean="0">
                <a:cs typeface="Arial" panose="020B0604020202020204" pitchFamily="34" charset="0"/>
              </a:rPr>
              <a:t>E-</a:t>
            </a:r>
            <a:r>
              <a:rPr lang="ru-RU" sz="1400" dirty="0" smtClean="0">
                <a:cs typeface="Arial" panose="020B0604020202020204" pitchFamily="34" charset="0"/>
              </a:rPr>
              <a:t>белка оболочки вируса, 2 фрагмента неструктурного белка </a:t>
            </a:r>
            <a:r>
              <a:rPr lang="en-US" sz="1400" dirty="0" smtClean="0">
                <a:cs typeface="Arial" panose="020B0604020202020204" pitchFamily="34" charset="0"/>
              </a:rPr>
              <a:t>NS</a:t>
            </a:r>
            <a:r>
              <a:rPr lang="ru-RU" sz="1400" dirty="0" smtClean="0">
                <a:cs typeface="Arial" panose="020B060402020202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Вирус Денге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(DENV)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– </a:t>
            </a:r>
            <a:r>
              <a:rPr lang="ru-RU" sz="1400" dirty="0" smtClean="0">
                <a:cs typeface="Arial" panose="020B0604020202020204" pitchFamily="34" charset="0"/>
              </a:rPr>
              <a:t>всего 2 белка:  </a:t>
            </a:r>
            <a:r>
              <a:rPr lang="en-US" sz="1400" dirty="0" smtClean="0">
                <a:cs typeface="Arial" panose="020B0604020202020204" pitchFamily="34" charset="0"/>
              </a:rPr>
              <a:t>E-</a:t>
            </a:r>
            <a:r>
              <a:rPr lang="ru-RU" sz="1400" dirty="0" smtClean="0">
                <a:cs typeface="Arial" panose="020B0604020202020204" pitchFamily="34" charset="0"/>
              </a:rPr>
              <a:t>белок оболочки вируса, 1 фрагмента неструктурного белка </a:t>
            </a:r>
            <a:r>
              <a:rPr lang="en-US" sz="1400" dirty="0" smtClean="0">
                <a:cs typeface="Arial" panose="020B0604020202020204" pitchFamily="34" charset="0"/>
              </a:rPr>
              <a:t>NS</a:t>
            </a:r>
            <a:r>
              <a:rPr lang="ru-RU" sz="1400" dirty="0" smtClean="0">
                <a:cs typeface="Arial" panose="020B0604020202020204" pitchFamily="34" charset="0"/>
              </a:rPr>
              <a:t>1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Вирус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Чикунгунья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(CHIKV)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- </a:t>
            </a:r>
            <a:r>
              <a:rPr lang="ru-RU" sz="1400" dirty="0" smtClean="0">
                <a:cs typeface="Arial" panose="020B0604020202020204" pitchFamily="34" charset="0"/>
              </a:rPr>
              <a:t>всего 2 белка</a:t>
            </a:r>
            <a:r>
              <a:rPr lang="ru-RU" sz="1400" dirty="0" smtClean="0">
                <a:solidFill>
                  <a:srgbClr val="002060"/>
                </a:solidFill>
              </a:rPr>
              <a:t>:  </a:t>
            </a:r>
            <a:r>
              <a:rPr lang="ru-RU" sz="1400" dirty="0" smtClean="0"/>
              <a:t>фрагмент </a:t>
            </a:r>
            <a:r>
              <a:rPr lang="ru-RU" sz="1400" dirty="0" err="1" smtClean="0"/>
              <a:t>капсидного</a:t>
            </a:r>
            <a:r>
              <a:rPr lang="ru-RU" sz="1400" dirty="0" smtClean="0"/>
              <a:t> белка, гликопротеин </a:t>
            </a:r>
            <a:r>
              <a:rPr lang="en-US" sz="1400" dirty="0" smtClean="0"/>
              <a:t>E1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4932040" y="1484784"/>
          <a:ext cx="3336035" cy="1805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576064"/>
                <a:gridCol w="504056"/>
                <a:gridCol w="360040"/>
                <a:gridCol w="648072"/>
                <a:gridCol w="311699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CC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FV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RVFV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WNV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Маркер границы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эррея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YFV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DV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CHIKV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АГ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ZIKAV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Референсы</a:t>
                      </a:r>
                      <a:r>
                        <a:rPr lang="ru-RU" sz="1400" dirty="0" smtClean="0"/>
                        <a:t> для обсчета данных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31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Маркер границы </a:t>
                      </a:r>
                      <a:r>
                        <a:rPr lang="ru-RU" sz="1400" dirty="0" err="1" smtClean="0"/>
                        <a:t>эррея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Задача: </a:t>
            </a:r>
            <a:r>
              <a:rPr lang="ru-RU" sz="1400" dirty="0" smtClean="0">
                <a:solidFill>
                  <a:srgbClr val="002060"/>
                </a:solidFill>
              </a:rPr>
              <a:t>разработка набора реагентов для одновременной </a:t>
            </a:r>
            <a:r>
              <a:rPr lang="ru-RU" sz="1400" dirty="0" err="1" smtClean="0">
                <a:solidFill>
                  <a:srgbClr val="002060"/>
                </a:solidFill>
              </a:rPr>
              <a:t>детекции</a:t>
            </a:r>
            <a:r>
              <a:rPr lang="ru-RU" sz="1400" dirty="0" smtClean="0">
                <a:solidFill>
                  <a:srgbClr val="002060"/>
                </a:solidFill>
              </a:rPr>
              <a:t> специфических антител в формате </a:t>
            </a:r>
            <a:r>
              <a:rPr lang="ru-RU" sz="1400" dirty="0" err="1" smtClean="0">
                <a:solidFill>
                  <a:srgbClr val="002060"/>
                </a:solidFill>
              </a:rPr>
              <a:t>иммуночипа</a:t>
            </a:r>
            <a:r>
              <a:rPr lang="ru-RU" sz="1400" dirty="0" smtClean="0">
                <a:solidFill>
                  <a:srgbClr val="002060"/>
                </a:solidFill>
              </a:rPr>
              <a:t> к возбудителям основных арбовирусных инфекций: вирусам </a:t>
            </a:r>
            <a:r>
              <a:rPr lang="ru-RU" sz="1400" dirty="0" err="1" smtClean="0">
                <a:solidFill>
                  <a:srgbClr val="002060"/>
                </a:solidFill>
              </a:rPr>
              <a:t>Зика</a:t>
            </a:r>
            <a:r>
              <a:rPr lang="ru-RU" sz="1400" dirty="0" smtClean="0">
                <a:solidFill>
                  <a:srgbClr val="002060"/>
                </a:solidFill>
              </a:rPr>
              <a:t>, денге, западного Нила, желтой лихорадки, </a:t>
            </a:r>
            <a:r>
              <a:rPr lang="ru-RU" sz="1400" dirty="0" err="1" smtClean="0">
                <a:solidFill>
                  <a:srgbClr val="002060"/>
                </a:solidFill>
              </a:rPr>
              <a:t>чикунгуньи</a:t>
            </a:r>
            <a:r>
              <a:rPr lang="ru-RU" sz="1400" dirty="0" smtClean="0">
                <a:solidFill>
                  <a:srgbClr val="002060"/>
                </a:solidFill>
              </a:rPr>
              <a:t>, рифт-</a:t>
            </a:r>
            <a:r>
              <a:rPr lang="ru-RU" sz="1400" dirty="0" err="1" smtClean="0">
                <a:solidFill>
                  <a:srgbClr val="002060"/>
                </a:solidFill>
              </a:rPr>
              <a:t>валли</a:t>
            </a:r>
            <a:r>
              <a:rPr lang="ru-RU" sz="1400" dirty="0" smtClean="0">
                <a:solidFill>
                  <a:srgbClr val="002060"/>
                </a:solidFill>
              </a:rPr>
              <a:t>, Крым-Конго.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Этап 2016г: </a:t>
            </a:r>
            <a:r>
              <a:rPr lang="ru-RU" sz="1600" dirty="0">
                <a:solidFill>
                  <a:srgbClr val="002060"/>
                </a:solidFill>
                <a:cs typeface="Times New Roman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олучение </a:t>
            </a:r>
            <a:r>
              <a:rPr lang="ru-RU" sz="1600" dirty="0">
                <a:solidFill>
                  <a:srgbClr val="002060"/>
                </a:solidFill>
                <a:ea typeface="Calibri"/>
                <a:cs typeface="Times New Roman"/>
              </a:rPr>
              <a:t>рекомбинантных белков-антигенов </a:t>
            </a:r>
            <a:r>
              <a:rPr lang="ru-RU" sz="1600" dirty="0" err="1" smtClean="0">
                <a:solidFill>
                  <a:srgbClr val="002060"/>
                </a:solidFill>
                <a:ea typeface="Calibri"/>
                <a:cs typeface="Times New Roman"/>
              </a:rPr>
              <a:t>арбовирусов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Times New Roman"/>
              </a:rPr>
              <a:t>:  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911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Этап 2016г: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Апробация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набора для определения антител к риккетсиям на российском 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материале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Антигены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–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/>
              <a:t>рекомбинантные</a:t>
            </a:r>
            <a:r>
              <a:rPr lang="ru-RU" sz="1600" dirty="0" smtClean="0"/>
              <a:t> белки, представляющие собой </a:t>
            </a:r>
            <a:r>
              <a:rPr lang="ru-RU" sz="1600" dirty="0" err="1" smtClean="0"/>
              <a:t>иммунодоминантные</a:t>
            </a:r>
            <a:r>
              <a:rPr lang="ru-RU" sz="1600" dirty="0" smtClean="0"/>
              <a:t> фрагменты белков риккетсий </a:t>
            </a:r>
            <a:r>
              <a:rPr lang="en-US" sz="1600" dirty="0" err="1" smtClean="0"/>
              <a:t>OmpA</a:t>
            </a:r>
            <a:r>
              <a:rPr lang="en-US" sz="1600" dirty="0" smtClean="0"/>
              <a:t>, </a:t>
            </a:r>
            <a:r>
              <a:rPr lang="en-US" sz="1600" dirty="0" err="1" smtClean="0"/>
              <a:t>OmpB</a:t>
            </a:r>
            <a:r>
              <a:rPr lang="en-US" sz="1600" dirty="0" smtClean="0"/>
              <a:t> </a:t>
            </a:r>
            <a:r>
              <a:rPr lang="ru-RU" sz="1600" dirty="0" smtClean="0"/>
              <a:t>и </a:t>
            </a:r>
            <a:r>
              <a:rPr lang="en-US" sz="1600" dirty="0" err="1" smtClean="0"/>
              <a:t>GroEl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Материал</a:t>
            </a:r>
            <a:r>
              <a:rPr lang="ru-RU" sz="1600" dirty="0" smtClean="0"/>
              <a:t> - 29 образцов </a:t>
            </a:r>
            <a:r>
              <a:rPr lang="ru-RU" sz="1600" dirty="0"/>
              <a:t>сыворотки крови, полученных от </a:t>
            </a:r>
            <a:r>
              <a:rPr lang="ru-RU" sz="1600" dirty="0" smtClean="0"/>
              <a:t>14 пациентов</a:t>
            </a:r>
            <a:r>
              <a:rPr lang="ru-RU" sz="1600" dirty="0"/>
              <a:t> с клиническим диагнозом «Клещевой сыпной </a:t>
            </a:r>
            <a:r>
              <a:rPr lang="ru-RU" sz="1600" dirty="0" smtClean="0"/>
              <a:t>тиф», 11 образцов </a:t>
            </a:r>
            <a:r>
              <a:rPr lang="ru-RU" sz="1600" dirty="0" err="1" smtClean="0"/>
              <a:t>биопсийного</a:t>
            </a:r>
            <a:r>
              <a:rPr lang="ru-RU" sz="1600" dirty="0" smtClean="0"/>
              <a:t> материала с первичного аффекта. Материал собран в Алтайском крае.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ПЦР-исследования </a:t>
            </a:r>
            <a:r>
              <a:rPr lang="ru-RU" sz="1600" dirty="0" smtClean="0"/>
              <a:t>- 5 образцов </a:t>
            </a:r>
            <a:r>
              <a:rPr lang="ru-RU" sz="1600" dirty="0"/>
              <a:t>сыворотки </a:t>
            </a:r>
            <a:r>
              <a:rPr lang="ru-RU" sz="1600" dirty="0" smtClean="0"/>
              <a:t>крови (2-4-й </a:t>
            </a:r>
            <a:r>
              <a:rPr lang="ru-RU" sz="1600" dirty="0"/>
              <a:t>день </a:t>
            </a:r>
            <a:r>
              <a:rPr lang="ru-RU" sz="1600" dirty="0" smtClean="0"/>
              <a:t>заболевания) , 11 образцов </a:t>
            </a:r>
            <a:r>
              <a:rPr lang="ru-RU" sz="1600" dirty="0" err="1" smtClean="0"/>
              <a:t>биопсийного</a:t>
            </a:r>
            <a:r>
              <a:rPr lang="ru-RU" sz="1600" dirty="0" smtClean="0"/>
              <a:t> материала с первичного аффекта - методом </a:t>
            </a:r>
            <a:r>
              <a:rPr lang="en-US" sz="1600" dirty="0"/>
              <a:t>RT</a:t>
            </a:r>
            <a:r>
              <a:rPr lang="ru-RU" sz="1600" dirty="0"/>
              <a:t>-ПЦР </a:t>
            </a:r>
            <a:r>
              <a:rPr lang="ru-RU" sz="1600" dirty="0" smtClean="0"/>
              <a:t>выявлена </a:t>
            </a:r>
            <a:r>
              <a:rPr lang="ru-RU" sz="1600" dirty="0"/>
              <a:t>ДНК </a:t>
            </a:r>
            <a:r>
              <a:rPr lang="en-US" sz="1600" i="1" dirty="0"/>
              <a:t>R</a:t>
            </a:r>
            <a:r>
              <a:rPr lang="ru-RU" sz="1600" i="1" dirty="0"/>
              <a:t>.</a:t>
            </a:r>
            <a:r>
              <a:rPr lang="en-US" sz="1600" i="1" dirty="0" err="1" smtClean="0"/>
              <a:t>sibirica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выявления антител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3356992"/>
          <a:ext cx="7128790" cy="1584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8361"/>
                <a:gridCol w="1083155"/>
                <a:gridCol w="1425758"/>
                <a:gridCol w="1425758"/>
                <a:gridCol w="1425758"/>
              </a:tblGrid>
              <a:tr h="5015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День</a:t>
                      </a:r>
                      <a:r>
                        <a:rPr lang="ru-RU" sz="1600" b="0" baseline="0" dirty="0" smtClean="0"/>
                        <a:t> от начала заболевания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ИФА</a:t>
                      </a:r>
                      <a:r>
                        <a:rPr lang="ru-RU" sz="1600" b="0" baseline="0" dirty="0" smtClean="0"/>
                        <a:t> (</a:t>
                      </a:r>
                      <a:r>
                        <a:rPr lang="en-US" sz="1600" b="0" baseline="0" dirty="0" err="1" smtClean="0"/>
                        <a:t>Vircell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R.conorii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IgG</a:t>
                      </a:r>
                      <a:r>
                        <a:rPr lang="en-US" sz="1600" b="0" baseline="0" dirty="0" smtClean="0"/>
                        <a:t>/</a:t>
                      </a:r>
                      <a:r>
                        <a:rPr lang="en-US" sz="1600" b="0" baseline="0" dirty="0" err="1" smtClean="0"/>
                        <a:t>IgM</a:t>
                      </a:r>
                      <a:r>
                        <a:rPr lang="ru-RU" sz="1600" b="0" baseline="0" dirty="0" smtClean="0"/>
                        <a:t>, Испания)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Разрабатываемый</a:t>
                      </a:r>
                      <a:r>
                        <a:rPr lang="ru-RU" sz="1600" b="0" baseline="0" dirty="0" smtClean="0"/>
                        <a:t> набор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IgM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пол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err="1" smtClean="0"/>
                        <a:t>IgG</a:t>
                      </a:r>
                      <a:r>
                        <a:rPr lang="en-US" sz="1600" baseline="0" smtClean="0"/>
                        <a:t> </a:t>
                      </a:r>
                      <a:r>
                        <a:rPr lang="ru-RU" sz="1600" baseline="0" smtClean="0"/>
                        <a:t>пол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IgM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пол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IgG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пол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05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2-4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2/14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1/14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8/14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1/14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05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7-10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10/14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3/14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10/14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5/14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5011341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План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Апробация разрабатываемого набора на большей выборке охарактеризованных ПЦР и ИФА образцов, собранных на территории РФ ( Алтайский край: в наличии 200 образцов от 100 пациентов; Хабаровск: в наличии 200 образцов от 110 пациентов)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Определение наличия антител к риккетсиям в материале, собранном на территории Гвинейской Республики, с использованием ИФА и разрабатываемого набора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19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Секвенирование</a:t>
            </a:r>
            <a:r>
              <a:rPr lang="ru-RU" sz="2400" dirty="0" smtClean="0"/>
              <a:t> </a:t>
            </a:r>
            <a:r>
              <a:rPr lang="ru-RU" sz="2400" dirty="0" err="1" smtClean="0"/>
              <a:t>изолятов</a:t>
            </a:r>
            <a:r>
              <a:rPr lang="ru-RU" sz="2400" dirty="0" smtClean="0"/>
              <a:t> вируса </a:t>
            </a:r>
            <a:r>
              <a:rPr lang="ru-RU" sz="2400" dirty="0" err="1" smtClean="0"/>
              <a:t>Эбола</a:t>
            </a:r>
            <a:r>
              <a:rPr lang="ru-RU" sz="2400" dirty="0" smtClean="0"/>
              <a:t> Заир (июль 2015г)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Разработан набор </a:t>
            </a:r>
            <a:r>
              <a:rPr lang="ru-RU" dirty="0" err="1" smtClean="0">
                <a:solidFill>
                  <a:schemeClr val="tx1"/>
                </a:solidFill>
              </a:rPr>
              <a:t>праймеров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полногеномного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секвенирования</a:t>
            </a:r>
            <a:r>
              <a:rPr lang="ru-RU" dirty="0" smtClean="0">
                <a:solidFill>
                  <a:schemeClr val="tx1"/>
                </a:solidFill>
              </a:rPr>
              <a:t> генома вируса </a:t>
            </a:r>
            <a:r>
              <a:rPr lang="ru-RU" dirty="0" err="1" smtClean="0">
                <a:solidFill>
                  <a:schemeClr val="tx1"/>
                </a:solidFill>
              </a:rPr>
              <a:t>эбола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Из первичного материала </a:t>
            </a:r>
            <a:r>
              <a:rPr lang="ru-RU" dirty="0" err="1" smtClean="0">
                <a:solidFill>
                  <a:schemeClr val="tx1"/>
                </a:solidFill>
              </a:rPr>
              <a:t>секвенированы</a:t>
            </a:r>
            <a:r>
              <a:rPr lang="ru-RU" dirty="0" smtClean="0">
                <a:solidFill>
                  <a:schemeClr val="tx1"/>
                </a:solidFill>
              </a:rPr>
              <a:t> два генома вируса </a:t>
            </a:r>
            <a:r>
              <a:rPr lang="ru-RU" dirty="0" err="1" smtClean="0">
                <a:solidFill>
                  <a:schemeClr val="tx1"/>
                </a:solidFill>
              </a:rPr>
              <a:t>Эбола</a:t>
            </a:r>
            <a:r>
              <a:rPr lang="ru-RU" dirty="0" smtClean="0">
                <a:solidFill>
                  <a:schemeClr val="tx1"/>
                </a:solidFill>
              </a:rPr>
              <a:t> Заир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изоляты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CREMS 1022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en-US" dirty="0" smtClean="0">
                <a:solidFill>
                  <a:schemeClr val="tx1"/>
                </a:solidFill>
              </a:rPr>
              <a:t>CREMS 2214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(KT765130, KT765131)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Структуры </a:t>
            </a:r>
            <a:r>
              <a:rPr lang="ru-RU" dirty="0" err="1" smtClean="0">
                <a:solidFill>
                  <a:schemeClr val="tx1"/>
                </a:solidFill>
              </a:rPr>
              <a:t>праймеров</a:t>
            </a:r>
            <a:r>
              <a:rPr lang="ru-RU" dirty="0" smtClean="0">
                <a:solidFill>
                  <a:schemeClr val="tx1"/>
                </a:solidFill>
              </a:rPr>
              <a:t> переданы в ГНЦ «Вектор» для дальнейшей совместной работы по </a:t>
            </a:r>
            <a:r>
              <a:rPr lang="ru-RU" dirty="0" err="1" smtClean="0">
                <a:solidFill>
                  <a:schemeClr val="tx1"/>
                </a:solidFill>
              </a:rPr>
              <a:t>полногеномному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секвенированию</a:t>
            </a:r>
            <a:r>
              <a:rPr lang="ru-RU" dirty="0" smtClean="0">
                <a:solidFill>
                  <a:schemeClr val="tx1"/>
                </a:solidFill>
              </a:rPr>
              <a:t> штаммов вируса </a:t>
            </a:r>
            <a:r>
              <a:rPr lang="ru-RU" dirty="0" err="1" smtClean="0">
                <a:solidFill>
                  <a:schemeClr val="tx1"/>
                </a:solidFill>
              </a:rPr>
              <a:t>Эбола</a:t>
            </a:r>
            <a:r>
              <a:rPr lang="ru-RU" dirty="0" smtClean="0">
                <a:solidFill>
                  <a:schemeClr val="tx1"/>
                </a:solidFill>
              </a:rPr>
              <a:t> Заир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3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78497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400" b="1" dirty="0" smtClean="0">
                <a:cs typeface="Arial" panose="020B0604020202020204" pitchFamily="34" charset="0"/>
              </a:rPr>
              <a:t>Вирус </a:t>
            </a:r>
            <a:r>
              <a:rPr lang="ru-RU" sz="1400" b="1" dirty="0" err="1">
                <a:cs typeface="Arial" panose="020B0604020202020204" pitchFamily="34" charset="0"/>
              </a:rPr>
              <a:t>Зика</a:t>
            </a:r>
            <a:r>
              <a:rPr lang="ru-RU" sz="1400" b="1" dirty="0">
                <a:cs typeface="Arial" panose="020B0604020202020204" pitchFamily="34" charset="0"/>
              </a:rPr>
              <a:t> </a:t>
            </a:r>
            <a:r>
              <a:rPr lang="en-US" sz="1400" b="1" dirty="0">
                <a:cs typeface="Arial" panose="020B0604020202020204" pitchFamily="34" charset="0"/>
              </a:rPr>
              <a:t>(ZIKV)</a:t>
            </a:r>
            <a:r>
              <a:rPr lang="ru-RU" sz="1400" b="1" dirty="0">
                <a:cs typeface="Arial" panose="020B0604020202020204" pitchFamily="34" charset="0"/>
              </a:rPr>
              <a:t> </a:t>
            </a:r>
            <a:endParaRPr lang="ru-RU" sz="1400" b="1" dirty="0" smtClean="0"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>
                <a:cs typeface="Arial" panose="020B0604020202020204" pitchFamily="34" charset="0"/>
              </a:rPr>
              <a:t>Доказана диагностическая значимость двух рекомбинантных белков вируса </a:t>
            </a:r>
            <a:r>
              <a:rPr lang="ru-RU" sz="1400" dirty="0" err="1" smtClean="0">
                <a:cs typeface="Arial" panose="020B0604020202020204" pitchFamily="34" charset="0"/>
              </a:rPr>
              <a:t>Зика</a:t>
            </a:r>
            <a:r>
              <a:rPr lang="ru-RU" sz="1400" dirty="0" smtClean="0">
                <a:cs typeface="Arial" panose="020B0604020202020204" pitchFamily="34" charset="0"/>
              </a:rPr>
              <a:t> – 1 фрагмента Е белка и 1 фрагмента </a:t>
            </a:r>
            <a:r>
              <a:rPr lang="en-US" sz="1400" dirty="0" smtClean="0">
                <a:cs typeface="Arial" panose="020B0604020202020204" pitchFamily="34" charset="0"/>
              </a:rPr>
              <a:t>NS1 </a:t>
            </a:r>
            <a:r>
              <a:rPr lang="ru-RU" sz="1400" dirty="0" smtClean="0">
                <a:cs typeface="Arial" panose="020B0604020202020204" pitchFamily="34" charset="0"/>
              </a:rPr>
              <a:t>белка (пр-во </a:t>
            </a:r>
            <a:r>
              <a:rPr lang="en-US" sz="1400" dirty="0" smtClean="0">
                <a:cs typeface="Arial" panose="020B0604020202020204" pitchFamily="34" charset="0"/>
              </a:rPr>
              <a:t>Meridian </a:t>
            </a:r>
            <a:r>
              <a:rPr lang="en-US" sz="1400" dirty="0" err="1" smtClean="0">
                <a:cs typeface="Arial" panose="020B0604020202020204" pitchFamily="34" charset="0"/>
              </a:rPr>
              <a:t>LifeScience</a:t>
            </a:r>
            <a:r>
              <a:rPr lang="en-US" sz="1400" dirty="0" smtClean="0"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Белок </a:t>
            </a:r>
            <a:r>
              <a:rPr lang="en-US" sz="1400" dirty="0" smtClean="0">
                <a:cs typeface="Arial" panose="020B0604020202020204" pitchFamily="34" charset="0"/>
              </a:rPr>
              <a:t>NS1</a:t>
            </a:r>
            <a:r>
              <a:rPr lang="ru-RU" sz="1400" dirty="0" smtClean="0">
                <a:cs typeface="Arial" panose="020B0604020202020204" pitchFamily="34" charset="0"/>
              </a:rPr>
              <a:t> не дает перекрестных реакций с сыворотками от пациентов с другими </a:t>
            </a:r>
            <a:r>
              <a:rPr lang="ru-RU" sz="1400" dirty="0" err="1" smtClean="0">
                <a:cs typeface="Arial" panose="020B0604020202020204" pitchFamily="34" charset="0"/>
              </a:rPr>
              <a:t>флавивирусными</a:t>
            </a:r>
            <a:r>
              <a:rPr lang="ru-RU" sz="1400" dirty="0" smtClean="0">
                <a:cs typeface="Arial" panose="020B0604020202020204" pitchFamily="34" charset="0"/>
              </a:rPr>
              <a:t> инфекциями;  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endParaRPr lang="en-US" sz="1400" dirty="0"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>
                <a:cs typeface="Arial" panose="020B0604020202020204" pitchFamily="34" charset="0"/>
              </a:rPr>
              <a:t>Получены рекомбинантные белки-антигены </a:t>
            </a:r>
            <a:r>
              <a:rPr lang="ru-RU" sz="1400" dirty="0" err="1" smtClean="0">
                <a:cs typeface="Arial" panose="020B0604020202020204" pitchFamily="34" charset="0"/>
              </a:rPr>
              <a:t>Зика</a:t>
            </a:r>
            <a:r>
              <a:rPr lang="ru-RU" sz="1400" dirty="0" smtClean="0">
                <a:cs typeface="Arial" panose="020B0604020202020204" pitchFamily="34" charset="0"/>
              </a:rPr>
              <a:t> собственного производства с использованием различных векторов (всего 7 конструкций для </a:t>
            </a:r>
            <a:r>
              <a:rPr lang="en-US" sz="1400" dirty="0" smtClean="0">
                <a:cs typeface="Arial" panose="020B0604020202020204" pitchFamily="34" charset="0"/>
              </a:rPr>
              <a:t>E </a:t>
            </a:r>
            <a:r>
              <a:rPr lang="ru-RU" sz="1400" dirty="0" smtClean="0">
                <a:cs typeface="Arial" panose="020B0604020202020204" pitchFamily="34" charset="0"/>
              </a:rPr>
              <a:t>белка и 2 для </a:t>
            </a:r>
            <a:r>
              <a:rPr lang="en-US" sz="1400" dirty="0" smtClean="0">
                <a:cs typeface="Arial" panose="020B0604020202020204" pitchFamily="34" charset="0"/>
              </a:rPr>
              <a:t>NS1</a:t>
            </a:r>
            <a:r>
              <a:rPr lang="ru-RU" sz="1400" dirty="0" smtClean="0">
                <a:cs typeface="Arial" panose="020B0604020202020204" pitchFamily="34" charset="0"/>
              </a:rPr>
              <a:t> белка). Требуется определение диагностических характеристик.  </a:t>
            </a:r>
            <a:endParaRPr lang="en-US" sz="1400" dirty="0" smtClean="0"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/>
              <a:t>Протестированы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образцов сыворотки крови</a:t>
            </a:r>
            <a:r>
              <a:rPr lang="ru-RU" sz="1400" dirty="0" smtClean="0"/>
              <a:t>, собранных в динамике от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8 больных</a:t>
            </a:r>
            <a:r>
              <a:rPr lang="ru-RU" sz="1400" dirty="0" smtClean="0"/>
              <a:t>, у которых в биологическом материале (плазма/слюна/моча) обнаружена РНК вируса </a:t>
            </a:r>
            <a:r>
              <a:rPr lang="ru-RU" sz="1400" dirty="0" err="1" smtClean="0"/>
              <a:t>Зика</a:t>
            </a:r>
            <a:r>
              <a:rPr lang="ru-RU" sz="1400" dirty="0" smtClean="0"/>
              <a:t> и подтверждено инфекционное заболевание, вызванное вирусом </a:t>
            </a:r>
            <a:r>
              <a:rPr lang="ru-RU" sz="1400" dirty="0" err="1" smtClean="0"/>
              <a:t>Зика</a:t>
            </a:r>
            <a:endParaRPr lang="ru-RU" sz="1400" dirty="0" smtClean="0"/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/>
              <a:t>Срок обнаружения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IgM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 белкам </a:t>
            </a:r>
            <a:r>
              <a:rPr lang="ru-RU" sz="1400" dirty="0" smtClean="0"/>
              <a:t>вируса </a:t>
            </a:r>
            <a:r>
              <a:rPr lang="ru-RU" sz="1400" dirty="0" err="1" smtClean="0"/>
              <a:t>Зика</a:t>
            </a:r>
            <a:r>
              <a:rPr lang="ru-RU" sz="1400" dirty="0" smtClean="0"/>
              <a:t> в нашей выборке </a:t>
            </a:r>
            <a:r>
              <a:rPr lang="ru-RU" sz="1400" dirty="0" smtClean="0">
                <a:solidFill>
                  <a:srgbClr val="002060"/>
                </a:solidFill>
              </a:rPr>
              <a:t>-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3-5-й день (8/8) </a:t>
            </a:r>
            <a:r>
              <a:rPr lang="ru-RU" sz="1400" dirty="0" smtClean="0"/>
              <a:t>после появления симптомов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/>
              <a:t>В образцах, полученных от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2 из 8 пациентов,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IgM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 белкам </a:t>
            </a:r>
            <a:r>
              <a:rPr lang="ru-RU" sz="1400" dirty="0" smtClean="0"/>
              <a:t>вируса </a:t>
            </a:r>
            <a:r>
              <a:rPr lang="ru-RU" sz="1400" dirty="0" err="1" smtClean="0"/>
              <a:t>Зика</a:t>
            </a:r>
            <a:r>
              <a:rPr lang="ru-RU" sz="1400" dirty="0" smtClean="0"/>
              <a:t> выявляются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более 3-х месяцев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/>
              <a:t>после появления симптомов, у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3 из 8 пациентов,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IgM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 белкам </a:t>
            </a:r>
            <a:r>
              <a:rPr lang="ru-RU" sz="1400" dirty="0"/>
              <a:t>вируса </a:t>
            </a:r>
            <a:r>
              <a:rPr lang="ru-RU" sz="1400" dirty="0" err="1"/>
              <a:t>Зика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перестают выявляться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dirty="0"/>
              <a:t>в период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между 8-м и 21-м днем </a:t>
            </a:r>
            <a:r>
              <a:rPr lang="ru-RU" sz="1400" dirty="0"/>
              <a:t>после появления симптомов</a:t>
            </a:r>
            <a:r>
              <a:rPr lang="ru-RU" sz="1400" dirty="0" smtClean="0"/>
              <a:t>.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400" dirty="0" smtClean="0"/>
              <a:t>Срок обнаружения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IgG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 белкам </a:t>
            </a:r>
            <a:r>
              <a:rPr lang="ru-RU" sz="1400" dirty="0" smtClean="0"/>
              <a:t>вируса </a:t>
            </a:r>
            <a:r>
              <a:rPr lang="ru-RU" sz="1400" dirty="0" err="1" smtClean="0"/>
              <a:t>Зика</a:t>
            </a:r>
            <a:r>
              <a:rPr lang="ru-RU" sz="1400" dirty="0" smtClean="0"/>
              <a:t> в нашей выборке -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5-8-й день (8/8) </a:t>
            </a:r>
            <a:r>
              <a:rPr lang="ru-RU" sz="1400" dirty="0" smtClean="0"/>
              <a:t>после появления симптомов.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400" dirty="0" err="1" smtClean="0"/>
              <a:t>IgG</a:t>
            </a:r>
            <a:r>
              <a:rPr lang="en-US" sz="1400" dirty="0" smtClean="0"/>
              <a:t> </a:t>
            </a:r>
            <a:r>
              <a:rPr lang="ru-RU" sz="1400" dirty="0" smtClean="0"/>
              <a:t>к белкам вируса </a:t>
            </a:r>
            <a:r>
              <a:rPr lang="ru-RU" sz="1400" dirty="0" err="1" smtClean="0"/>
              <a:t>Зика</a:t>
            </a:r>
            <a:r>
              <a:rPr lang="en-US" sz="1400" dirty="0" smtClean="0"/>
              <a:t> </a:t>
            </a:r>
            <a:r>
              <a:rPr lang="ru-RU" sz="1400" dirty="0" smtClean="0"/>
              <a:t>выявляются во всех поздних сыворотках (4 образца) , полученных через 3-6 месяцев после появления симптомов.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2615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Этап 2016 г: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Получение рекомбинантных белков-антигенов </a:t>
            </a:r>
            <a:r>
              <a:rPr lang="ru-RU" sz="1600" b="1" dirty="0" err="1">
                <a:solidFill>
                  <a:srgbClr val="002060"/>
                </a:solidFill>
                <a:ea typeface="Calibri"/>
                <a:cs typeface="Times New Roman"/>
              </a:rPr>
              <a:t>арбовирусов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16520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8864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Этап 2016 г: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Получение рекомбинантных белков-антигенов </a:t>
            </a:r>
            <a:r>
              <a:rPr lang="ru-RU" sz="1600" b="1" dirty="0" err="1">
                <a:solidFill>
                  <a:srgbClr val="002060"/>
                </a:solidFill>
                <a:ea typeface="Calibri"/>
                <a:cs typeface="Times New Roman"/>
              </a:rPr>
              <a:t>арбовирусов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62068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Вирус </a:t>
            </a:r>
            <a:r>
              <a:rPr lang="ru-RU" sz="1600" b="1" dirty="0" err="1" smtClean="0"/>
              <a:t>Зика</a:t>
            </a:r>
            <a:endParaRPr lang="ru-RU" sz="1600" b="1" dirty="0" smtClean="0"/>
          </a:p>
          <a:p>
            <a:pPr algn="ctr"/>
            <a:endParaRPr lang="ru-RU" sz="1600" b="1" dirty="0" smtClean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Перекрестные взаимодействия </a:t>
            </a:r>
            <a:r>
              <a:rPr lang="ru-RU" sz="1600" dirty="0" err="1" smtClean="0"/>
              <a:t>рекомбинантных</a:t>
            </a:r>
            <a:r>
              <a:rPr lang="ru-RU" sz="1600" dirty="0" smtClean="0"/>
              <a:t> белков-антигенов вируса </a:t>
            </a:r>
            <a:r>
              <a:rPr lang="ru-RU" sz="1600" dirty="0" err="1" smtClean="0"/>
              <a:t>Зика</a:t>
            </a:r>
            <a:r>
              <a:rPr lang="ru-RU" sz="1600" dirty="0" smtClean="0"/>
              <a:t> с </a:t>
            </a:r>
            <a:r>
              <a:rPr lang="en-US" sz="1600" dirty="0" err="1" smtClean="0"/>
              <a:t>IgM</a:t>
            </a:r>
            <a:r>
              <a:rPr lang="en-US" sz="1600" dirty="0" smtClean="0"/>
              <a:t> </a:t>
            </a:r>
            <a:r>
              <a:rPr lang="ru-RU" sz="1600" dirty="0" smtClean="0"/>
              <a:t>и </a:t>
            </a:r>
            <a:r>
              <a:rPr lang="en-US" sz="1600" dirty="0" err="1" smtClean="0"/>
              <a:t>IgG</a:t>
            </a:r>
            <a:r>
              <a:rPr lang="en-US" sz="1600" dirty="0" smtClean="0"/>
              <a:t> </a:t>
            </a:r>
            <a:r>
              <a:rPr lang="ru-RU" sz="1600" dirty="0" smtClean="0"/>
              <a:t>в образцах сыворотки крови, охарактеризованных как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положительные по наличию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IgG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или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IgM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>к</a:t>
            </a:r>
            <a:r>
              <a:rPr lang="en-US" sz="1600" dirty="0" smtClean="0"/>
              <a:t> </a:t>
            </a:r>
            <a:r>
              <a:rPr lang="ru-RU" sz="1600" dirty="0" smtClean="0"/>
              <a:t>другим вирусам рода </a:t>
            </a:r>
            <a:r>
              <a:rPr lang="en-US" sz="1600" i="1" dirty="0" err="1" smtClean="0"/>
              <a:t>Flavivirus</a:t>
            </a:r>
            <a:r>
              <a:rPr lang="ru-RU" sz="1600" i="1" dirty="0" smtClean="0"/>
              <a:t>:</a:t>
            </a:r>
            <a:r>
              <a:rPr lang="ru-RU" sz="1600" dirty="0" smtClean="0"/>
              <a:t> вирусу клещевого </a:t>
            </a:r>
            <a:r>
              <a:rPr lang="ru-RU" sz="1600" dirty="0" err="1" smtClean="0"/>
              <a:t>энцифалита</a:t>
            </a:r>
            <a:r>
              <a:rPr lang="ru-RU" sz="1600" dirty="0" smtClean="0"/>
              <a:t> (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TBEV</a:t>
            </a:r>
            <a:r>
              <a:rPr lang="en-US" sz="1600" dirty="0" smtClean="0"/>
              <a:t>), </a:t>
            </a:r>
            <a:r>
              <a:rPr lang="ru-RU" sz="1600" dirty="0" smtClean="0"/>
              <a:t>вирусу Денге</a:t>
            </a:r>
            <a:r>
              <a:rPr lang="en-US" sz="1600" dirty="0" smtClean="0"/>
              <a:t> </a:t>
            </a:r>
            <a:r>
              <a:rPr lang="ru-RU" sz="1600" dirty="0" smtClean="0"/>
              <a:t>(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DV</a:t>
            </a:r>
            <a:r>
              <a:rPr lang="ru-RU" sz="1600" dirty="0" smtClean="0"/>
              <a:t>)</a:t>
            </a:r>
            <a:r>
              <a:rPr lang="en-US" sz="1600" dirty="0" smtClean="0"/>
              <a:t> </a:t>
            </a:r>
            <a:r>
              <a:rPr lang="ru-RU" sz="1600" dirty="0" smtClean="0"/>
              <a:t>или вирусу лихорадки Западного Нила (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WNFV</a:t>
            </a:r>
            <a:r>
              <a:rPr lang="ru-RU" sz="1600" dirty="0" smtClean="0"/>
              <a:t>). 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2636912"/>
          <a:ext cx="7560841" cy="2341245"/>
        </p:xfrm>
        <a:graphic>
          <a:graphicData uri="http://schemas.openxmlformats.org/drawingml/2006/table">
            <a:tbl>
              <a:tblPr/>
              <a:tblGrid>
                <a:gridCol w="2934403"/>
                <a:gridCol w="1539056"/>
                <a:gridCol w="1543691"/>
                <a:gridCol w="154369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TBEV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DV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WNFV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IgG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 образцов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4/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ZV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Evn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пол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12/12 ZV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15/</a:t>
                      </a:r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ZV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ZV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NS1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3/12 ZV NS1 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2/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ZV NS1 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4/14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 12/12 </a:t>
                      </a:r>
                      <a:endParaRPr lang="ru-RU" sz="16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всего 15/35 </a:t>
                      </a:r>
                      <a:endParaRPr lang="ru-RU" sz="16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IgM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 образцов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0/14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ZV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Evn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ZV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3/4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ZV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ZV NS1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ZV NS1 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1/4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ZV NS1 pos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0/14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</a:t>
                      </a:r>
                      <a:r>
                        <a:rPr lang="ru-RU" sz="1600" baseline="0" dirty="0" smtClean="0"/>
                        <a:t> 1/33</a:t>
                      </a:r>
                      <a:endParaRPr lang="ru-RU" sz="16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всего</a:t>
                      </a:r>
                      <a:r>
                        <a:rPr lang="ru-RU" sz="1600" baseline="0" dirty="0" smtClean="0"/>
                        <a:t> 1/48</a:t>
                      </a:r>
                      <a:endParaRPr lang="ru-RU" sz="1600" dirty="0" smtClean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6529" y="530120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Т.о. </a:t>
            </a:r>
            <a:r>
              <a:rPr lang="ru-RU" sz="1600" dirty="0" smtClean="0"/>
              <a:t>по нашим данным наибольшую диагностическую значимость имеет выявление антител класса </a:t>
            </a:r>
            <a:r>
              <a:rPr lang="en-US" sz="1600" dirty="0" smtClean="0"/>
              <a:t>M </a:t>
            </a:r>
            <a:r>
              <a:rPr lang="ru-RU" sz="1600" dirty="0" smtClean="0"/>
              <a:t>к </a:t>
            </a:r>
            <a:r>
              <a:rPr lang="en-US" sz="1600" dirty="0" smtClean="0"/>
              <a:t>NS1-</a:t>
            </a:r>
            <a:r>
              <a:rPr lang="ru-RU" sz="1600" dirty="0" smtClean="0"/>
              <a:t>белку вируса </a:t>
            </a:r>
            <a:r>
              <a:rPr lang="ru-RU" sz="1600" dirty="0" err="1" smtClean="0"/>
              <a:t>Зика</a:t>
            </a:r>
            <a:r>
              <a:rPr lang="ru-RU" sz="1600" dirty="0" smtClean="0"/>
              <a:t>, так как в этом случае наблюдается минимальное перекрестное взаимодействие между антигеном и антителами из в образцов сыворотки крови, имеющих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IgM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>к</a:t>
            </a:r>
            <a:r>
              <a:rPr lang="en-US" sz="1600" dirty="0" smtClean="0"/>
              <a:t> </a:t>
            </a:r>
            <a:r>
              <a:rPr lang="ru-RU" sz="1600" dirty="0" smtClean="0"/>
              <a:t>другим вирусам рода </a:t>
            </a:r>
            <a:r>
              <a:rPr lang="en-US" sz="1600" i="1" dirty="0" err="1" smtClean="0"/>
              <a:t>Flavivirus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888907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1565275"/>
            <a:chOff x="0" y="0"/>
            <a:chExt cx="5760" cy="986"/>
          </a:xfrm>
        </p:grpSpPr>
        <p:pic>
          <p:nvPicPr>
            <p:cNvPr id="3" name="Picture 4" descr="фон 2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-18000"/>
            </a:blip>
            <a:srcRect r="64999"/>
            <a:stretch>
              <a:fillRect/>
            </a:stretch>
          </p:blipFill>
          <p:spPr bwMode="auto">
            <a:xfrm>
              <a:off x="0" y="0"/>
              <a:ext cx="2016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фон 2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-18000"/>
            </a:blip>
            <a:srcRect r="64999"/>
            <a:stretch>
              <a:fillRect/>
            </a:stretch>
          </p:blipFill>
          <p:spPr bwMode="auto">
            <a:xfrm>
              <a:off x="1872" y="0"/>
              <a:ext cx="2016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фон 2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-18000"/>
            </a:blip>
            <a:srcRect r="64999"/>
            <a:stretch>
              <a:fillRect/>
            </a:stretch>
          </p:blipFill>
          <p:spPr bwMode="auto">
            <a:xfrm>
              <a:off x="3648" y="0"/>
              <a:ext cx="2112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Group 14"/>
          <p:cNvGraphicFramePr>
            <a:graphicFrameLocks noGrp="1"/>
          </p:cNvGraphicFramePr>
          <p:nvPr/>
        </p:nvGraphicFramePr>
        <p:xfrm>
          <a:off x="1115616" y="1052736"/>
          <a:ext cx="6820579" cy="5226926"/>
        </p:xfrm>
        <a:graphic>
          <a:graphicData uri="http://schemas.openxmlformats.org/drawingml/2006/table">
            <a:tbl>
              <a:tblPr/>
              <a:tblGrid>
                <a:gridCol w="663830"/>
                <a:gridCol w="663830"/>
                <a:gridCol w="663830"/>
                <a:gridCol w="663830"/>
                <a:gridCol w="663830"/>
                <a:gridCol w="663830"/>
                <a:gridCol w="663830"/>
                <a:gridCol w="663830"/>
                <a:gridCol w="698641"/>
                <a:gridCol w="811298"/>
              </a:tblGrid>
              <a:tr h="437855">
                <a:tc rowSpan="3">
                  <a:txBody>
                    <a:bodyPr/>
                    <a:lstStyle/>
                    <a:p>
                      <a:r>
                        <a:rPr lang="en-US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Positive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control-</a:t>
                      </a:r>
                      <a:r>
                        <a:rPr lang="en-US" sz="14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IgM</a:t>
                      </a:r>
                      <a:endParaRPr lang="ru-RU" sz="14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Positive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control-</a:t>
                      </a:r>
                      <a:r>
                        <a:rPr lang="en-US" sz="14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IgG</a:t>
                      </a:r>
                      <a:endParaRPr lang="ru-RU" sz="14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DV type 1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Env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DV type 1 NS1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DV type 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Env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DV type 3 NS1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Env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NS1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ZV E_ABCD_MH</a:t>
                      </a:r>
                      <a:endParaRPr lang="ru-RU" sz="18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YFV NS1_B_MH3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WNFV E_AmBC_MH1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WNFV NS1_B_MH4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CHIKV E2_MH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CHIKV E1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CCFV GP1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CCFV L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CCFV GP-N-MBP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CCFV GP-C-MBP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CCFV NP full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CCFV NP </a:t>
                      </a:r>
                      <a:r>
                        <a:rPr lang="en-US" sz="18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sh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RVFV GP2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epi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RVFV NP full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VFV NP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sh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Ebo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Mar</a:t>
                      </a:r>
                      <a:endParaRPr lang="ru-RU" sz="18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Las</a:t>
                      </a:r>
                      <a:endParaRPr lang="ru-RU" sz="18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Negative control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0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32"/>
          <p:cNvSpPr>
            <a:spLocks noChangeArrowheads="1"/>
          </p:cNvSpPr>
          <p:nvPr/>
        </p:nvSpPr>
        <p:spPr bwMode="auto">
          <a:xfrm>
            <a:off x="539552" y="260648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Иммуночип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Арбовирусы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5E4A7D6-D389-4F81-8A85-72876C0407B8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1565275"/>
            <a:chOff x="0" y="0"/>
            <a:chExt cx="5760" cy="986"/>
          </a:xfrm>
        </p:grpSpPr>
        <p:pic>
          <p:nvPicPr>
            <p:cNvPr id="3" name="Picture 4" descr="фон 2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-18000"/>
            </a:blip>
            <a:srcRect r="64999"/>
            <a:stretch>
              <a:fillRect/>
            </a:stretch>
          </p:blipFill>
          <p:spPr bwMode="auto">
            <a:xfrm>
              <a:off x="0" y="0"/>
              <a:ext cx="2016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 descr="фон 2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-18000"/>
            </a:blip>
            <a:srcRect r="64999"/>
            <a:stretch>
              <a:fillRect/>
            </a:stretch>
          </p:blipFill>
          <p:spPr bwMode="auto">
            <a:xfrm>
              <a:off x="1872" y="0"/>
              <a:ext cx="2016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фон 2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-18000"/>
            </a:blip>
            <a:srcRect r="64999"/>
            <a:stretch>
              <a:fillRect/>
            </a:stretch>
          </p:blipFill>
          <p:spPr bwMode="auto">
            <a:xfrm>
              <a:off x="3648" y="0"/>
              <a:ext cx="2112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Group 14"/>
          <p:cNvGraphicFramePr>
            <a:graphicFrameLocks noGrp="1"/>
          </p:cNvGraphicFramePr>
          <p:nvPr/>
        </p:nvGraphicFramePr>
        <p:xfrm>
          <a:off x="1115616" y="1052736"/>
          <a:ext cx="6820579" cy="5226926"/>
        </p:xfrm>
        <a:graphic>
          <a:graphicData uri="http://schemas.openxmlformats.org/drawingml/2006/table">
            <a:tbl>
              <a:tblPr/>
              <a:tblGrid>
                <a:gridCol w="663830"/>
                <a:gridCol w="663830"/>
                <a:gridCol w="663830"/>
                <a:gridCol w="663830"/>
                <a:gridCol w="663830"/>
                <a:gridCol w="663830"/>
                <a:gridCol w="663830"/>
                <a:gridCol w="663830"/>
                <a:gridCol w="698641"/>
                <a:gridCol w="811298"/>
              </a:tblGrid>
              <a:tr h="437855">
                <a:tc rowSpan="3">
                  <a:txBody>
                    <a:bodyPr/>
                    <a:lstStyle/>
                    <a:p>
                      <a:r>
                        <a:rPr lang="en-US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Positive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control-</a:t>
                      </a:r>
                      <a:r>
                        <a:rPr lang="en-US" sz="14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IgM</a:t>
                      </a:r>
                      <a:endParaRPr lang="ru-RU" sz="14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Positive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control-</a:t>
                      </a:r>
                      <a:r>
                        <a:rPr lang="en-US" sz="14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IgG</a:t>
                      </a:r>
                      <a:endParaRPr lang="ru-RU" sz="1400" b="1" i="0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P100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B.garinii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P100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B.afzelii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VlsE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B.garinii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VlsE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B.afzelii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P58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B.afzelii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P41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B.garinii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P41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B.afzelii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P39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B.afzelii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BBK32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B.garinii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BBK32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B.afzelii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OspC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B.garinii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OspC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B.afzelii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P17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B.garinii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P17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B.afzelii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GlpQ</a:t>
                      </a: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B.miyamotoi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Vsp1 </a:t>
                      </a:r>
                      <a:r>
                        <a:rPr lang="en-US" sz="18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B.miyamotoi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Vlp5 </a:t>
                      </a:r>
                      <a:r>
                        <a:rPr lang="en-US" sz="18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B.miyamotoi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Vlp15/16 </a:t>
                      </a:r>
                      <a:r>
                        <a:rPr lang="en-US" sz="18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B.miyamotoi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Vlp18 </a:t>
                      </a:r>
                      <a:r>
                        <a:rPr lang="en-US" sz="1800" b="1" i="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B.miyamotoi</a:t>
                      </a:r>
                      <a:endParaRPr lang="ru-RU" sz="1800" b="1" i="0" baseline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Negative control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Negative control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OmpA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R.sibirica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OmpB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R.sibirica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GroEL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R.sibirica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Negative control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98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0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BSA-Cy5/Cy3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32"/>
          <p:cNvSpPr>
            <a:spLocks noChangeArrowheads="1"/>
          </p:cNvSpPr>
          <p:nvPr/>
        </p:nvSpPr>
        <p:spPr bwMode="auto">
          <a:xfrm>
            <a:off x="539552" y="260648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Иммуночип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Borrelia+Rickettsia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5E4A7D6-D389-4F81-8A85-72876C0407B8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 НИР: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Arial"/>
              </a:rPr>
              <a:t>Совершенствование лабораторной диагностики арбовирусных инфекций и риккетсиозов в </a:t>
            </a:r>
            <a:r>
              <a:rPr lang="ru-RU" b="1" dirty="0" smtClean="0">
                <a:solidFill>
                  <a:srgbClr val="002060"/>
                </a:solidFill>
                <a:ea typeface="Times New Roman"/>
                <a:cs typeface="Arial"/>
              </a:rPr>
              <a:t>Гвинее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Этап 2017г: </a:t>
            </a:r>
            <a:r>
              <a:rPr lang="ru-RU" sz="1600" b="1" dirty="0" smtClean="0">
                <a:solidFill>
                  <a:srgbClr val="002060"/>
                </a:solidFill>
                <a:cs typeface="Times New Roman"/>
              </a:rPr>
              <a:t>Разработка набора, апробация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0" y="980728"/>
            <a:ext cx="903649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16000" lvl="0" indent="-2160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Специфичность для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ZV,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DV, CCHV, CHIKV (</a:t>
            </a:r>
            <a:r>
              <a:rPr lang="ru-RU" sz="1600" dirty="0" smtClean="0">
                <a:cs typeface="Arial" panose="020B0604020202020204" pitchFamily="34" charset="0"/>
              </a:rPr>
              <a:t>50 образцов от условно-здоровых доноров, без </a:t>
            </a:r>
            <a:r>
              <a:rPr lang="en-US" sz="1600" dirty="0" err="1" smtClean="0">
                <a:cs typeface="Arial" panose="020B0604020202020204" pitchFamily="34" charset="0"/>
              </a:rPr>
              <a:t>IgG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ru-RU" sz="1600" dirty="0" smtClean="0">
                <a:cs typeface="Arial" panose="020B0604020202020204" pitchFamily="34" charset="0"/>
              </a:rPr>
              <a:t>к </a:t>
            </a:r>
            <a:r>
              <a:rPr lang="en-US" sz="1600" dirty="0" smtClean="0">
                <a:cs typeface="Arial" panose="020B0604020202020204" pitchFamily="34" charset="0"/>
              </a:rPr>
              <a:t>TBEV</a:t>
            </a:r>
            <a:r>
              <a:rPr lang="ru-RU" sz="1600" dirty="0" smtClean="0">
                <a:cs typeface="Arial" panose="020B0604020202020204" pitchFamily="34" charset="0"/>
              </a:rPr>
              <a:t>) – 96-99%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216000" lvl="0" indent="-21600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Вирус Денге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(DENV)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cs typeface="Arial" panose="020B0604020202020204" pitchFamily="34" charset="0"/>
              </a:rPr>
              <a:t>всего 2 антигена. Образцы положительны в ПЦР </a:t>
            </a:r>
            <a:r>
              <a:rPr lang="ru-RU" sz="1600" dirty="0" smtClean="0"/>
              <a:t>«</a:t>
            </a:r>
            <a:r>
              <a:rPr lang="ru-RU" sz="1600" dirty="0" err="1" smtClean="0"/>
              <a:t>АмплиСенс</a:t>
            </a:r>
            <a:r>
              <a:rPr lang="ru-RU" sz="1600" dirty="0" smtClean="0"/>
              <a:t>® </a:t>
            </a:r>
            <a:r>
              <a:rPr lang="en-US" sz="1600" dirty="0" smtClean="0"/>
              <a:t>Dengue virus type-FL»</a:t>
            </a:r>
            <a:r>
              <a:rPr lang="ru-RU" sz="1600" dirty="0" smtClean="0"/>
              <a:t> </a:t>
            </a:r>
            <a:r>
              <a:rPr lang="en-US" sz="1600" dirty="0" smtClean="0"/>
              <a:t>6</a:t>
            </a:r>
            <a:r>
              <a:rPr lang="ru-RU" sz="1600" dirty="0" smtClean="0"/>
              <a:t>0/</a:t>
            </a:r>
            <a:r>
              <a:rPr lang="en-US" sz="1600" dirty="0" smtClean="0"/>
              <a:t>6</a:t>
            </a:r>
            <a:r>
              <a:rPr lang="ru-RU" sz="1600" dirty="0" smtClean="0"/>
              <a:t>0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2204864"/>
          <a:ext cx="7200800" cy="1114425"/>
        </p:xfrm>
        <a:graphic>
          <a:graphicData uri="http://schemas.openxmlformats.org/drawingml/2006/table">
            <a:tbl>
              <a:tblPr/>
              <a:tblGrid>
                <a:gridCol w="648072"/>
                <a:gridCol w="1286468"/>
                <a:gridCol w="1612120"/>
                <a:gridCol w="2094023"/>
                <a:gridCol w="1560117"/>
              </a:tblGrid>
              <a:tr h="144016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Суммарно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Образцы ≤7 день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Образцы &gt;7 день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IgM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иммуночип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43/60 (71,7%)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14/23 (60,9%)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28/35 (80%)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4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ифа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34/60 (56,7%)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5/23 (38,5%)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28/35 (80%)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IgG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иммуночип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22/60 (36,6%)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5/23 (9,4%)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15/35 (42,9%)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72"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ифа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15/60 (25%)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1/23 (4,3%)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12/35 (34,3%)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3356992"/>
            <a:ext cx="889248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 smtClean="0">
                <a:cs typeface="Arial" panose="020B0604020202020204" pitchFamily="34" charset="0"/>
              </a:rPr>
              <a:t>Вирус </a:t>
            </a:r>
            <a:r>
              <a:rPr lang="ru-RU" sz="1600" dirty="0" err="1" smtClean="0">
                <a:cs typeface="Arial" panose="020B0604020202020204" pitchFamily="34" charset="0"/>
              </a:rPr>
              <a:t>Зика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en-US" sz="1600" dirty="0" smtClean="0">
                <a:cs typeface="Arial" panose="020B0604020202020204" pitchFamily="34" charset="0"/>
              </a:rPr>
              <a:t>(ZV) – </a:t>
            </a:r>
            <a:r>
              <a:rPr lang="ru-RU" sz="1600" dirty="0" smtClean="0">
                <a:cs typeface="Arial" panose="020B0604020202020204" pitchFamily="34" charset="0"/>
              </a:rPr>
              <a:t>всего 2 антигена</a:t>
            </a:r>
            <a:r>
              <a:rPr lang="ru-RU" sz="1600" dirty="0">
                <a:cs typeface="Arial" panose="020B0604020202020204" pitchFamily="34" charset="0"/>
              </a:rPr>
              <a:t>, Образцы положительны в ПЦР </a:t>
            </a:r>
            <a:r>
              <a:rPr lang="ru-RU" sz="1600" dirty="0"/>
              <a:t>«</a:t>
            </a:r>
            <a:r>
              <a:rPr lang="ru-RU" sz="1600" dirty="0" err="1"/>
              <a:t>АмплиСенс</a:t>
            </a:r>
            <a:r>
              <a:rPr lang="ru-RU" sz="1600" dirty="0"/>
              <a:t>® </a:t>
            </a:r>
            <a:r>
              <a:rPr lang="en-US" sz="1600" dirty="0" err="1" smtClean="0"/>
              <a:t>Zika</a:t>
            </a:r>
            <a:r>
              <a:rPr lang="en-US" sz="1600" dirty="0" smtClean="0"/>
              <a:t> </a:t>
            </a:r>
            <a:r>
              <a:rPr lang="en-US" sz="1600" dirty="0"/>
              <a:t>virus </a:t>
            </a:r>
            <a:r>
              <a:rPr lang="en-US" sz="1600" dirty="0" smtClean="0"/>
              <a:t>type-FL». </a:t>
            </a:r>
            <a:r>
              <a:rPr lang="en-US" sz="1600" dirty="0" err="1" smtClean="0"/>
              <a:t>IgM</a:t>
            </a:r>
            <a:r>
              <a:rPr lang="en-US" sz="1600" dirty="0" smtClean="0"/>
              <a:t> </a:t>
            </a:r>
            <a:r>
              <a:rPr lang="ru-RU" sz="1600" dirty="0" smtClean="0"/>
              <a:t>Выявлены в образцах 3-5ый день заболевания 9</a:t>
            </a:r>
            <a:r>
              <a:rPr lang="en-US" sz="1600" dirty="0" smtClean="0"/>
              <a:t>/9</a:t>
            </a:r>
            <a:r>
              <a:rPr lang="ru-RU" sz="1600" dirty="0" smtClean="0"/>
              <a:t>, </a:t>
            </a:r>
            <a:r>
              <a:rPr lang="en-US" sz="1600" dirty="0" err="1" smtClean="0"/>
              <a:t>IgG</a:t>
            </a:r>
            <a:r>
              <a:rPr lang="en-US" sz="1600" dirty="0" smtClean="0"/>
              <a:t> </a:t>
            </a:r>
            <a:r>
              <a:rPr lang="ru-RU" sz="1600" dirty="0" smtClean="0"/>
              <a:t>выявлены в образцах 5-8ой день заболевания 9</a:t>
            </a:r>
            <a:r>
              <a:rPr lang="en-US" sz="1600" dirty="0" smtClean="0"/>
              <a:t>/9</a:t>
            </a:r>
            <a:endParaRPr lang="ru-RU" sz="1600" dirty="0" smtClean="0">
              <a:cs typeface="Arial" panose="020B0604020202020204" pitchFamily="34" charset="0"/>
            </a:endParaRPr>
          </a:p>
          <a:p>
            <a:pPr marL="216000" lvl="0" indent="-2160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 smtClean="0">
                <a:cs typeface="Arial" panose="020B0604020202020204" pitchFamily="34" charset="0"/>
              </a:rPr>
              <a:t>Вирус Крым-Конго (</a:t>
            </a:r>
            <a:r>
              <a:rPr lang="en-US" sz="1600" dirty="0" smtClean="0">
                <a:cs typeface="Arial" panose="020B0604020202020204" pitchFamily="34" charset="0"/>
              </a:rPr>
              <a:t>CCHV)</a:t>
            </a:r>
            <a:r>
              <a:rPr lang="ru-RU" sz="1600" dirty="0" smtClean="0">
                <a:cs typeface="Arial" panose="020B0604020202020204" pitchFamily="34" charset="0"/>
              </a:rPr>
              <a:t> – всего 5  антигенов. Образцы положительны в ПЦР </a:t>
            </a:r>
            <a:r>
              <a:rPr lang="ru-RU" sz="1600" dirty="0" smtClean="0"/>
              <a:t>«</a:t>
            </a:r>
            <a:r>
              <a:rPr lang="ru-RU" sz="1600" dirty="0" err="1" smtClean="0"/>
              <a:t>АмплиСенс</a:t>
            </a:r>
            <a:r>
              <a:rPr lang="ru-RU" sz="1600" dirty="0" smtClean="0"/>
              <a:t>® </a:t>
            </a:r>
            <a:r>
              <a:rPr lang="en-US" sz="1600" dirty="0" smtClean="0"/>
              <a:t>CCHFV-FL»</a:t>
            </a:r>
            <a:r>
              <a:rPr lang="ru-RU" sz="1600" dirty="0" smtClean="0"/>
              <a:t> 20/20</a:t>
            </a:r>
            <a:r>
              <a:rPr lang="en-US" sz="1600" dirty="0" smtClean="0"/>
              <a:t> </a:t>
            </a:r>
            <a:endParaRPr lang="ru-RU" sz="1600" dirty="0" smtClean="0"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43608" y="4869160"/>
          <a:ext cx="5991073" cy="1114425"/>
        </p:xfrm>
        <a:graphic>
          <a:graphicData uri="http://schemas.openxmlformats.org/drawingml/2006/table">
            <a:tbl>
              <a:tblPr/>
              <a:tblGrid>
                <a:gridCol w="3600400"/>
                <a:gridCol w="1561937"/>
                <a:gridCol w="82873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иммуночип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ИФА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диагноз по 1-м 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сыворткам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по 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IgM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13/20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16/20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диагноз по 1-м </a:t>
                      </a: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Calibri"/>
                        </a:rPr>
                        <a:t>сыворткам</a:t>
                      </a: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по </a:t>
                      </a: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Calibri"/>
                        </a:rPr>
                        <a:t>IgM</a:t>
                      </a:r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и </a:t>
                      </a:r>
                      <a:r>
                        <a:rPr lang="ru-RU" sz="1400" b="1" i="0" u="none" strike="noStrike" dirty="0" err="1">
                          <a:solidFill>
                            <a:srgbClr val="00B050"/>
                          </a:solidFill>
                          <a:latin typeface="Calibri"/>
                        </a:rPr>
                        <a:t>IgG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17/20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диагноз по парным 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сыворткам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по 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IgM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18/20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диагноз по парным 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сыворткам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по 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IgM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 и </a:t>
                      </a:r>
                      <a:r>
                        <a:rPr lang="ru-RU" sz="1400" b="1" i="0" u="none" strike="noStrike" dirty="0" err="1">
                          <a:solidFill>
                            <a:srgbClr val="002060"/>
                          </a:solidFill>
                          <a:latin typeface="Calibri"/>
                        </a:rPr>
                        <a:t>IgG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20/20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20/20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60932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1600" dirty="0" smtClean="0">
                <a:cs typeface="Arial" panose="020B0604020202020204" pitchFamily="34" charset="0"/>
              </a:rPr>
              <a:t>Вирус </a:t>
            </a:r>
            <a:r>
              <a:rPr lang="ru-RU" sz="1600" dirty="0" err="1" smtClean="0">
                <a:cs typeface="Arial" panose="020B0604020202020204" pitchFamily="34" charset="0"/>
              </a:rPr>
              <a:t>Чикунгунья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en-US" sz="1600" dirty="0" smtClean="0">
                <a:cs typeface="Arial" panose="020B0604020202020204" pitchFamily="34" charset="0"/>
              </a:rPr>
              <a:t>(CHIKV)</a:t>
            </a:r>
            <a:r>
              <a:rPr lang="ru-RU" sz="1600" dirty="0" smtClean="0">
                <a:cs typeface="Arial" panose="020B0604020202020204" pitchFamily="34" charset="0"/>
              </a:rPr>
              <a:t> - всего 2 антигена Образцы положительны в ПЦР </a:t>
            </a:r>
            <a:r>
              <a:rPr lang="ru-RU" sz="1600" dirty="0" smtClean="0"/>
              <a:t>4/4. В </a:t>
            </a:r>
            <a:r>
              <a:rPr lang="ru-RU" sz="1600" dirty="0" err="1" smtClean="0"/>
              <a:t>иммуночипе</a:t>
            </a:r>
            <a:r>
              <a:rPr lang="ru-RU" sz="1600" dirty="0" smtClean="0"/>
              <a:t> выявлены </a:t>
            </a:r>
            <a:r>
              <a:rPr lang="en-US" sz="1600" dirty="0" smtClean="0"/>
              <a:t>IgM</a:t>
            </a:r>
            <a:r>
              <a:rPr lang="ru-RU" sz="1600" dirty="0" smtClean="0"/>
              <a:t> в </a:t>
            </a:r>
            <a:r>
              <a:rPr lang="en-US" sz="1600" dirty="0" smtClean="0"/>
              <a:t>3 </a:t>
            </a:r>
            <a:r>
              <a:rPr lang="ru-RU" sz="1600" dirty="0" smtClean="0"/>
              <a:t>из 4 случаев, </a:t>
            </a:r>
            <a:r>
              <a:rPr lang="en-US" sz="1600" dirty="0" err="1" smtClean="0"/>
              <a:t>IgG</a:t>
            </a:r>
            <a:r>
              <a:rPr lang="en-US" sz="1600" dirty="0" smtClean="0"/>
              <a:t> – </a:t>
            </a:r>
            <a:r>
              <a:rPr lang="ru-RU" sz="1600" dirty="0" smtClean="0"/>
              <a:t>в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en-US" sz="1600" dirty="0" smtClean="0"/>
              <a:t>3 </a:t>
            </a:r>
            <a:r>
              <a:rPr lang="ru-RU" sz="1600" dirty="0" smtClean="0"/>
              <a:t>из 4 случаев, всего подтверждено 4/4 случаев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4A7D6-D389-4F81-8A85-72876C0407B8}" type="slidenum">
              <a:rPr lang="ru-RU" smtClean="0"/>
              <a:pPr/>
              <a:t>55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052736"/>
          <a:ext cx="8208912" cy="2171700"/>
        </p:xfrm>
        <a:graphic>
          <a:graphicData uri="http://schemas.openxmlformats.org/drawingml/2006/table">
            <a:tbl>
              <a:tblPr/>
              <a:tblGrid>
                <a:gridCol w="4176464"/>
                <a:gridCol w="1152128"/>
                <a:gridCol w="2880320"/>
              </a:tblGrid>
              <a:tr h="2557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Всего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образцов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163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Лихорадка, нет </a:t>
                      </a:r>
                      <a:r>
                        <a:rPr lang="en-US" sz="20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IgM</a:t>
                      </a:r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к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YFV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IgM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в отсутствие </a:t>
                      </a:r>
                      <a:r>
                        <a:rPr lang="en-US" sz="2000" b="1" i="0" u="none" strike="noStrik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IgG</a:t>
                      </a:r>
                      <a:endParaRPr 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55/163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7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Нет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IgM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ни к одному возбудителю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94/163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81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Высокие </a:t>
                      </a:r>
                      <a:r>
                        <a:rPr lang="en-US" sz="20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IgM</a:t>
                      </a: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к нескольким</a:t>
                      </a:r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/</a:t>
                      </a: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всем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возбудителям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14/163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Малярия?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 НИР: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Arial"/>
              </a:rPr>
              <a:t>Совершенствование лабораторной диагностики арбовирусных инфекций и риккетсиозов в </a:t>
            </a:r>
            <a:r>
              <a:rPr lang="ru-RU" b="1" dirty="0" smtClean="0">
                <a:solidFill>
                  <a:srgbClr val="002060"/>
                </a:solidFill>
                <a:ea typeface="Times New Roman"/>
                <a:cs typeface="Arial"/>
              </a:rPr>
              <a:t>Гвинее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23728" y="3356989"/>
          <a:ext cx="3456384" cy="3384381"/>
        </p:xfrm>
        <a:graphic>
          <a:graphicData uri="http://schemas.openxmlformats.org/drawingml/2006/table">
            <a:tbl>
              <a:tblPr/>
              <a:tblGrid>
                <a:gridCol w="2232248"/>
                <a:gridCol w="1224136"/>
              </a:tblGrid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Возбудитель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IgM</a:t>
                      </a: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/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Borrelia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17/55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Borrelia+Rickettsia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11/55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Rickettsia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11/55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Borrelia+CCFV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CCFV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CHIKV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1/55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ZV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DV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2060"/>
                          </a:solidFill>
                          <a:latin typeface="+mn-lt"/>
                        </a:rPr>
                        <a:t>Flavi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RVFV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3/55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62068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Материал из лаборатории в Конакри. Предварительные данные.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 НИР: </a:t>
            </a:r>
            <a:r>
              <a:rPr lang="ru-RU" b="1" dirty="0">
                <a:solidFill>
                  <a:srgbClr val="002060"/>
                </a:solidFill>
                <a:ea typeface="Times New Roman"/>
                <a:cs typeface="Arial"/>
              </a:rPr>
              <a:t>Совершенствование лабораторной диагностики арбовирусных инфекций и риккетсиозов в </a:t>
            </a:r>
            <a:r>
              <a:rPr lang="ru-RU" b="1" dirty="0" smtClean="0">
                <a:solidFill>
                  <a:srgbClr val="002060"/>
                </a:solidFill>
                <a:ea typeface="Times New Roman"/>
                <a:cs typeface="Arial"/>
              </a:rPr>
              <a:t>Гвинее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2068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Материал из лаборатории в </a:t>
            </a:r>
            <a:r>
              <a:rPr lang="ru-RU" sz="1600" b="1" dirty="0" err="1" smtClean="0">
                <a:solidFill>
                  <a:srgbClr val="002060"/>
                </a:solidFill>
              </a:rPr>
              <a:t>Киндии</a:t>
            </a:r>
            <a:endParaRPr lang="ru-RU" sz="1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269" y="1124744"/>
            <a:ext cx="87692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Образцы сыворотки крови от условно-здоровых доноров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в 164 образцах </a:t>
            </a:r>
            <a:r>
              <a:rPr lang="ru-RU" b="1" dirty="0" smtClean="0">
                <a:solidFill>
                  <a:srgbClr val="002060"/>
                </a:solidFill>
              </a:rPr>
              <a:t>- определение наличия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антител  к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HIV, HBV, HCV,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T.pallidum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140 образцах </a:t>
            </a:r>
            <a:r>
              <a:rPr lang="ru-RU" b="1" dirty="0" smtClean="0">
                <a:solidFill>
                  <a:srgbClr val="002060"/>
                </a:solidFill>
              </a:rPr>
              <a:t>- определение наличия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HBsAg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200 образцах </a:t>
            </a:r>
            <a:r>
              <a:rPr lang="ru-RU" b="1" dirty="0" smtClean="0">
                <a:solidFill>
                  <a:srgbClr val="002060"/>
                </a:solidFill>
              </a:rPr>
              <a:t>- определение наличия  </a:t>
            </a:r>
            <a:r>
              <a:rPr lang="en-US" b="1" dirty="0" err="1" smtClean="0">
                <a:solidFill>
                  <a:srgbClr val="002060"/>
                </a:solidFill>
              </a:rPr>
              <a:t>IgM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en-US" b="1" dirty="0" err="1" smtClean="0">
                <a:solidFill>
                  <a:srgbClr val="002060"/>
                </a:solidFill>
              </a:rPr>
              <a:t>IgG</a:t>
            </a:r>
            <a:r>
              <a:rPr lang="ru-RU" b="1" dirty="0" smtClean="0">
                <a:solidFill>
                  <a:srgbClr val="002060"/>
                </a:solidFill>
              </a:rPr>
              <a:t> к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возбудителям арбовирусных инфекций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170 образцах </a:t>
            </a:r>
            <a:r>
              <a:rPr lang="ru-RU" b="1" dirty="0" smtClean="0">
                <a:solidFill>
                  <a:srgbClr val="002060"/>
                </a:solidFill>
              </a:rPr>
              <a:t>– определение наличия </a:t>
            </a:r>
            <a:r>
              <a:rPr lang="en-US" b="1" dirty="0" err="1" smtClean="0">
                <a:solidFill>
                  <a:srgbClr val="002060"/>
                </a:solidFill>
              </a:rPr>
              <a:t>IgM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en-US" b="1" dirty="0" err="1" smtClean="0">
                <a:solidFill>
                  <a:srgbClr val="002060"/>
                </a:solidFill>
              </a:rPr>
              <a:t>IgG</a:t>
            </a:r>
            <a:r>
              <a:rPr lang="ru-RU" b="1" dirty="0" smtClean="0">
                <a:solidFill>
                  <a:srgbClr val="002060"/>
                </a:solidFill>
              </a:rPr>
              <a:t> к антигенам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garinii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B.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afzelii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B.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miyamotoi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R.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sibirica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240 образцах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определение наличия </a:t>
            </a:r>
            <a:r>
              <a:rPr lang="en-US" b="1" dirty="0" err="1" smtClean="0">
                <a:solidFill>
                  <a:srgbClr val="002060"/>
                </a:solidFill>
              </a:rPr>
              <a:t>IgM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en-US" b="1" dirty="0" err="1" smtClean="0">
                <a:solidFill>
                  <a:srgbClr val="002060"/>
                </a:solidFill>
              </a:rPr>
              <a:t>IgG</a:t>
            </a:r>
            <a:r>
              <a:rPr lang="ru-RU" b="1" dirty="0" smtClean="0">
                <a:solidFill>
                  <a:srgbClr val="002060"/>
                </a:solidFill>
              </a:rPr>
              <a:t> к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антигенам возбудителей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TORCH-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инфекций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Обсчет результатов еще не сделан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3408"/>
            <a:ext cx="8229600" cy="1600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Сотрудничество с коллегами из Гвинеи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Участие в проведении курсов на базе </a:t>
            </a:r>
            <a:r>
              <a:rPr lang="en-US" sz="2200" dirty="0" smtClean="0">
                <a:solidFill>
                  <a:schemeClr val="tx1"/>
                </a:solidFill>
              </a:rPr>
              <a:t>IRBAG </a:t>
            </a:r>
            <a:r>
              <a:rPr lang="ru-RU" sz="2200" dirty="0" smtClean="0">
                <a:solidFill>
                  <a:schemeClr val="tx1"/>
                </a:solidFill>
              </a:rPr>
              <a:t>в ноябре 2015-2016г 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Проведено обучение сотрудников </a:t>
            </a:r>
            <a:r>
              <a:rPr lang="en-US" sz="2200" dirty="0" smtClean="0">
                <a:solidFill>
                  <a:schemeClr val="tx1"/>
                </a:solidFill>
              </a:rPr>
              <a:t>IRBAG </a:t>
            </a:r>
            <a:r>
              <a:rPr lang="ru-RU" sz="2200" dirty="0" smtClean="0">
                <a:solidFill>
                  <a:schemeClr val="tx1"/>
                </a:solidFill>
              </a:rPr>
              <a:t>методике </a:t>
            </a:r>
            <a:r>
              <a:rPr lang="ru-RU" sz="2200" dirty="0" err="1" smtClean="0">
                <a:solidFill>
                  <a:schemeClr val="tx1"/>
                </a:solidFill>
              </a:rPr>
              <a:t>родоспецифической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пцр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Проведено обучение 12 сотрудников института </a:t>
            </a:r>
            <a:r>
              <a:rPr lang="en-US" sz="2200" dirty="0" smtClean="0">
                <a:solidFill>
                  <a:schemeClr val="tx1"/>
                </a:solidFill>
              </a:rPr>
              <a:t>IRBAG</a:t>
            </a:r>
            <a:r>
              <a:rPr lang="ru-RU" sz="2200" dirty="0" smtClean="0">
                <a:solidFill>
                  <a:schemeClr val="tx1"/>
                </a:solidFill>
              </a:rPr>
              <a:t> практическим навыкам </a:t>
            </a:r>
            <a:r>
              <a:rPr lang="ru-RU" sz="2200" dirty="0" err="1" smtClean="0">
                <a:solidFill>
                  <a:schemeClr val="tx1"/>
                </a:solidFill>
              </a:rPr>
              <a:t>пцр-диагностики</a:t>
            </a:r>
            <a:r>
              <a:rPr lang="ru-RU" sz="2200" dirty="0" smtClean="0">
                <a:solidFill>
                  <a:schemeClr val="tx1"/>
                </a:solidFill>
              </a:rPr>
              <a:t> на базе ЦНИИЭ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Запланировано написание докторской диссертации проф. </a:t>
            </a:r>
            <a:r>
              <a:rPr lang="ru-RU" sz="2200" dirty="0" err="1" smtClean="0">
                <a:solidFill>
                  <a:schemeClr val="tx1"/>
                </a:solidFill>
              </a:rPr>
              <a:t>Буаро</a:t>
            </a:r>
            <a:r>
              <a:rPr lang="ru-RU" sz="2200" dirty="0" smtClean="0">
                <a:solidFill>
                  <a:schemeClr val="tx1"/>
                </a:solidFill>
              </a:rPr>
              <a:t> под руководством акад. В.И. Покровского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Запланировано написание докторской диссертации проф. </a:t>
            </a:r>
            <a:r>
              <a:rPr lang="ru-RU" sz="2200" dirty="0" err="1" smtClean="0">
                <a:solidFill>
                  <a:schemeClr val="tx1"/>
                </a:solidFill>
              </a:rPr>
              <a:t>Санаба</a:t>
            </a:r>
            <a:r>
              <a:rPr lang="ru-RU" sz="2200" dirty="0" smtClean="0">
                <a:solidFill>
                  <a:schemeClr val="tx1"/>
                </a:solidFill>
              </a:rPr>
              <a:t> под руководством акад. В.И. Покровского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Запланировано написание докторской диссертации д-ра </a:t>
            </a:r>
            <a:r>
              <a:rPr lang="ru-RU" sz="2200" dirty="0" err="1" smtClean="0">
                <a:solidFill>
                  <a:schemeClr val="tx1"/>
                </a:solidFill>
              </a:rPr>
              <a:t>Магассоубы</a:t>
            </a:r>
            <a:r>
              <a:rPr lang="ru-RU" sz="2200" dirty="0" smtClean="0">
                <a:solidFill>
                  <a:schemeClr val="tx1"/>
                </a:solidFill>
              </a:rPr>
              <a:t> под руководством акад. В.В. Малеева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53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ru-RU" sz="2800" dirty="0" smtClean="0"/>
              <a:t>Публикации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6286520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1300" dirty="0" err="1" smtClean="0">
                <a:solidFill>
                  <a:schemeClr val="tx1"/>
                </a:solidFill>
              </a:rPr>
              <a:t>Dedkov</a:t>
            </a:r>
            <a:r>
              <a:rPr lang="en-US" sz="1300" dirty="0" smtClean="0">
                <a:solidFill>
                  <a:schemeClr val="tx1"/>
                </a:solidFill>
              </a:rPr>
              <a:t> VG, </a:t>
            </a:r>
            <a:r>
              <a:rPr lang="en-US" sz="1300" dirty="0" err="1" smtClean="0">
                <a:solidFill>
                  <a:schemeClr val="tx1"/>
                </a:solidFill>
              </a:rPr>
              <a:t>Magassouba</a:t>
            </a:r>
            <a:r>
              <a:rPr lang="en-US" sz="1300" dirty="0" smtClean="0">
                <a:solidFill>
                  <a:schemeClr val="tx1"/>
                </a:solidFill>
              </a:rPr>
              <a:t> NF, </a:t>
            </a:r>
            <a:r>
              <a:rPr lang="en-US" sz="1300" dirty="0" err="1" smtClean="0">
                <a:solidFill>
                  <a:schemeClr val="tx1"/>
                </a:solidFill>
              </a:rPr>
              <a:t>Safonova</a:t>
            </a:r>
            <a:r>
              <a:rPr lang="en-US" sz="1300" dirty="0" smtClean="0">
                <a:solidFill>
                  <a:schemeClr val="tx1"/>
                </a:solidFill>
              </a:rPr>
              <a:t> MV, </a:t>
            </a:r>
            <a:r>
              <a:rPr lang="en-US" sz="1300" dirty="0" err="1" smtClean="0">
                <a:solidFill>
                  <a:schemeClr val="tx1"/>
                </a:solidFill>
              </a:rPr>
              <a:t>Deviatkin</a:t>
            </a:r>
            <a:r>
              <a:rPr lang="en-US" sz="1300" dirty="0" smtClean="0">
                <a:solidFill>
                  <a:schemeClr val="tx1"/>
                </a:solidFill>
              </a:rPr>
              <a:t> AA, </a:t>
            </a:r>
            <a:r>
              <a:rPr lang="en-US" sz="1300" dirty="0" err="1" smtClean="0">
                <a:solidFill>
                  <a:schemeClr val="tx1"/>
                </a:solidFill>
              </a:rPr>
              <a:t>Dolgova</a:t>
            </a:r>
            <a:r>
              <a:rPr lang="en-US" sz="1300" dirty="0" smtClean="0">
                <a:solidFill>
                  <a:schemeClr val="tx1"/>
                </a:solidFill>
              </a:rPr>
              <a:t> AS, </a:t>
            </a:r>
            <a:r>
              <a:rPr lang="en-US" sz="1300" dirty="0" err="1" smtClean="0">
                <a:solidFill>
                  <a:schemeClr val="tx1"/>
                </a:solidFill>
              </a:rPr>
              <a:t>Pyankov</a:t>
            </a:r>
            <a:r>
              <a:rPr lang="en-US" sz="1300" dirty="0" smtClean="0">
                <a:solidFill>
                  <a:schemeClr val="tx1"/>
                </a:solidFill>
              </a:rPr>
              <a:t> OV, </a:t>
            </a:r>
            <a:r>
              <a:rPr lang="en-US" sz="1300" dirty="0" err="1" smtClean="0">
                <a:solidFill>
                  <a:schemeClr val="tx1"/>
                </a:solidFill>
              </a:rPr>
              <a:t>Sergeev</a:t>
            </a:r>
            <a:r>
              <a:rPr lang="en-US" sz="1300" dirty="0" smtClean="0">
                <a:solidFill>
                  <a:schemeClr val="tx1"/>
                </a:solidFill>
              </a:rPr>
              <a:t> AA, </a:t>
            </a:r>
            <a:r>
              <a:rPr lang="en-US" sz="1300" dirty="0" err="1" smtClean="0">
                <a:solidFill>
                  <a:schemeClr val="tx1"/>
                </a:solidFill>
              </a:rPr>
              <a:t>Utkin</a:t>
            </a:r>
            <a:r>
              <a:rPr lang="en-US" sz="1300" dirty="0" smtClean="0">
                <a:solidFill>
                  <a:schemeClr val="tx1"/>
                </a:solidFill>
              </a:rPr>
              <a:t> DV, </a:t>
            </a:r>
            <a:r>
              <a:rPr lang="en-US" sz="1300" dirty="0" err="1" smtClean="0">
                <a:solidFill>
                  <a:schemeClr val="tx1"/>
                </a:solidFill>
              </a:rPr>
              <a:t>Odinokov</a:t>
            </a:r>
            <a:r>
              <a:rPr lang="en-US" sz="1300" dirty="0" smtClean="0">
                <a:solidFill>
                  <a:schemeClr val="tx1"/>
                </a:solidFill>
              </a:rPr>
              <a:t> GN, </a:t>
            </a:r>
            <a:r>
              <a:rPr lang="en-US" sz="1300" dirty="0" err="1" smtClean="0">
                <a:solidFill>
                  <a:schemeClr val="tx1"/>
                </a:solidFill>
              </a:rPr>
              <a:t>Safronov</a:t>
            </a:r>
            <a:r>
              <a:rPr lang="en-US" sz="1300" dirty="0" smtClean="0">
                <a:solidFill>
                  <a:schemeClr val="tx1"/>
                </a:solidFill>
              </a:rPr>
              <a:t> VA, </a:t>
            </a:r>
            <a:r>
              <a:rPr lang="en-US" sz="1300" dirty="0" err="1" smtClean="0">
                <a:solidFill>
                  <a:schemeClr val="tx1"/>
                </a:solidFill>
              </a:rPr>
              <a:t>Agafonov</a:t>
            </a:r>
            <a:r>
              <a:rPr lang="en-US" sz="1300" dirty="0" smtClean="0">
                <a:solidFill>
                  <a:schemeClr val="tx1"/>
                </a:solidFill>
              </a:rPr>
              <a:t> AP, </a:t>
            </a:r>
            <a:r>
              <a:rPr lang="en-US" sz="1300" dirty="0" err="1" smtClean="0">
                <a:solidFill>
                  <a:schemeClr val="tx1"/>
                </a:solidFill>
              </a:rPr>
              <a:t>Maleev</a:t>
            </a:r>
            <a:r>
              <a:rPr lang="en-US" sz="1300" dirty="0" smtClean="0">
                <a:solidFill>
                  <a:schemeClr val="tx1"/>
                </a:solidFill>
              </a:rPr>
              <a:t> VV, </a:t>
            </a:r>
            <a:r>
              <a:rPr lang="en-US" sz="1300" dirty="0" err="1" smtClean="0">
                <a:solidFill>
                  <a:schemeClr val="tx1"/>
                </a:solidFill>
              </a:rPr>
              <a:t>Shipulin</a:t>
            </a:r>
            <a:r>
              <a:rPr lang="en-US" sz="1300" dirty="0" smtClean="0">
                <a:solidFill>
                  <a:schemeClr val="tx1"/>
                </a:solidFill>
              </a:rPr>
              <a:t> GA. Development and evaluation of a real-time RT-PCR assay for the detection of Ebola virus (Zaire) during an Ebola outbreak in Guinea in 2014-2015. J </a:t>
            </a:r>
            <a:r>
              <a:rPr lang="en-US" sz="1300" dirty="0" err="1" smtClean="0">
                <a:solidFill>
                  <a:schemeClr val="tx1"/>
                </a:solidFill>
              </a:rPr>
              <a:t>Virol</a:t>
            </a:r>
            <a:r>
              <a:rPr lang="en-US" sz="1300" dirty="0" smtClean="0">
                <a:solidFill>
                  <a:schemeClr val="tx1"/>
                </a:solidFill>
              </a:rPr>
              <a:t> Methods. 2016 Feb; 228:26-30. </a:t>
            </a:r>
            <a:r>
              <a:rPr lang="en-US" sz="1300" dirty="0" err="1" smtClean="0">
                <a:solidFill>
                  <a:schemeClr val="tx1"/>
                </a:solidFill>
              </a:rPr>
              <a:t>doi</a:t>
            </a:r>
            <a:r>
              <a:rPr lang="en-US" sz="1300" dirty="0" smtClean="0">
                <a:solidFill>
                  <a:schemeClr val="tx1"/>
                </a:solidFill>
              </a:rPr>
              <a:t>: 10.1016/j.jviromet.2015.11.007.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solidFill>
                  <a:schemeClr val="tx1"/>
                </a:solidFill>
              </a:rPr>
              <a:t>Дедков В.Г, Сафонова М.В., </a:t>
            </a:r>
            <a:r>
              <a:rPr lang="ru-RU" sz="1300" dirty="0" err="1" smtClean="0">
                <a:solidFill>
                  <a:schemeClr val="tx1"/>
                </a:solidFill>
              </a:rPr>
              <a:t>Боднев</a:t>
            </a:r>
            <a:r>
              <a:rPr lang="ru-RU" sz="1300" dirty="0" smtClean="0">
                <a:solidFill>
                  <a:schemeClr val="tx1"/>
                </a:solidFill>
              </a:rPr>
              <a:t> С.А, Кабанов А.С., Сафронов В. А., Лопатин А. А., </a:t>
            </a:r>
            <a:r>
              <a:rPr lang="ru-RU" sz="1300" dirty="0" err="1" smtClean="0">
                <a:solidFill>
                  <a:schemeClr val="tx1"/>
                </a:solidFill>
              </a:rPr>
              <a:t>Куклев</a:t>
            </a:r>
            <a:r>
              <a:rPr lang="ru-RU" sz="1300" dirty="0" smtClean="0">
                <a:solidFill>
                  <a:schemeClr val="tx1"/>
                </a:solidFill>
              </a:rPr>
              <a:t> В. Е., Уткин Д. В., Малеев В.В., Шипулин Г.А. Совершенствование диагностической системы в формате ОТ-ПЦР в реальном времени «</a:t>
            </a:r>
            <a:r>
              <a:rPr lang="ru-RU" sz="1300" dirty="0" err="1" smtClean="0">
                <a:solidFill>
                  <a:schemeClr val="tx1"/>
                </a:solidFill>
              </a:rPr>
              <a:t>Амплисенс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EBOV (Zaire)-Fl» </a:t>
            </a:r>
            <a:r>
              <a:rPr lang="ru-RU" sz="1300" dirty="0" smtClean="0">
                <a:solidFill>
                  <a:schemeClr val="tx1"/>
                </a:solidFill>
              </a:rPr>
              <a:t>для </a:t>
            </a:r>
            <a:r>
              <a:rPr lang="ru-RU" sz="1300" dirty="0" err="1" smtClean="0">
                <a:solidFill>
                  <a:schemeClr val="tx1"/>
                </a:solidFill>
              </a:rPr>
              <a:t>детекции</a:t>
            </a:r>
            <a:r>
              <a:rPr lang="ru-RU" sz="1300" dirty="0" smtClean="0">
                <a:solidFill>
                  <a:schemeClr val="tx1"/>
                </a:solidFill>
              </a:rPr>
              <a:t> РНК вируса </a:t>
            </a:r>
            <a:r>
              <a:rPr lang="ru-RU" sz="1300" dirty="0" err="1" smtClean="0">
                <a:solidFill>
                  <a:schemeClr val="tx1"/>
                </a:solidFill>
              </a:rPr>
              <a:t>Эбола</a:t>
            </a:r>
            <a:r>
              <a:rPr lang="ru-RU" sz="1300" dirty="0" smtClean="0">
                <a:solidFill>
                  <a:schemeClr val="tx1"/>
                </a:solidFill>
              </a:rPr>
              <a:t> Заир. Проблемы особо опасных инфекций. 2015.№3. С.55-57.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solidFill>
                  <a:schemeClr val="tx1"/>
                </a:solidFill>
              </a:rPr>
              <a:t>В.Г. Дедков, М.В. Сафонова, А.В. Девяткин, А.С. Долгова, О.В. Пьянков, А.А. Сергеев, А.П. Агафонов, В.В. Малеев, Г.А. Шипулин. Разработка диагностической системы в формате ОТ-ПЦР в реальном времени для выявления РНК вируса </a:t>
            </a:r>
            <a:r>
              <a:rPr lang="ru-RU" sz="1300" dirty="0" err="1" smtClean="0">
                <a:solidFill>
                  <a:schemeClr val="tx1"/>
                </a:solidFill>
              </a:rPr>
              <a:t>Эбола</a:t>
            </a:r>
            <a:r>
              <a:rPr lang="ru-RU" sz="1300" dirty="0" smtClean="0">
                <a:solidFill>
                  <a:schemeClr val="tx1"/>
                </a:solidFill>
              </a:rPr>
              <a:t> Заир. Эпидемиология и </a:t>
            </a:r>
            <a:r>
              <a:rPr lang="ru-RU" sz="1300" dirty="0" err="1" smtClean="0">
                <a:solidFill>
                  <a:schemeClr val="tx1"/>
                </a:solidFill>
              </a:rPr>
              <a:t>инф</a:t>
            </a:r>
            <a:r>
              <a:rPr lang="ru-RU" sz="1300" dirty="0" smtClean="0">
                <a:solidFill>
                  <a:schemeClr val="tx1"/>
                </a:solidFill>
              </a:rPr>
              <a:t>. болезни. Акт. Вопросы №2, с26-32, 2015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solidFill>
                  <a:schemeClr val="tx1"/>
                </a:solidFill>
              </a:rPr>
              <a:t>Дедков В.Г., </a:t>
            </a:r>
            <a:r>
              <a:rPr lang="ru-RU" sz="1300" dirty="0" err="1" smtClean="0">
                <a:solidFill>
                  <a:schemeClr val="tx1"/>
                </a:solidFill>
              </a:rPr>
              <a:t>Магассоуба</a:t>
            </a:r>
            <a:r>
              <a:rPr lang="ru-RU" sz="1300" dirty="0" smtClean="0">
                <a:solidFill>
                  <a:schemeClr val="tx1"/>
                </a:solidFill>
              </a:rPr>
              <a:t> Н.Ф., Сафонова М.В., Девяткин А.А., Долгова А.С., Пьянков О.В., Сергеев А.А., Уткин Д.В., </a:t>
            </a:r>
            <a:r>
              <a:rPr lang="ru-RU" sz="1300" dirty="0" err="1" smtClean="0">
                <a:solidFill>
                  <a:schemeClr val="tx1"/>
                </a:solidFill>
              </a:rPr>
              <a:t>Одиноков</a:t>
            </a:r>
            <a:r>
              <a:rPr lang="ru-RU" sz="1300" dirty="0" smtClean="0">
                <a:solidFill>
                  <a:schemeClr val="tx1"/>
                </a:solidFill>
              </a:rPr>
              <a:t> Г.Н., Сафронов В.А., Агафонов А.П., Малеев В.В., Шипулин Г.А.Разработка и применение набора в формате ПЦР в реальном времени для обнаружения вируса </a:t>
            </a:r>
            <a:r>
              <a:rPr lang="ru-RU" sz="1300" dirty="0" err="1" smtClean="0">
                <a:solidFill>
                  <a:schemeClr val="tx1"/>
                </a:solidFill>
              </a:rPr>
              <a:t>Эбола</a:t>
            </a:r>
            <a:r>
              <a:rPr lang="ru-RU" sz="1300" dirty="0" smtClean="0">
                <a:solidFill>
                  <a:schemeClr val="tx1"/>
                </a:solidFill>
              </a:rPr>
              <a:t> Заир во время эпидемии в Гвинее 2014-2015 гг. В книге: </a:t>
            </a:r>
            <a:r>
              <a:rPr lang="ru-RU" sz="1300" dirty="0" smtClean="0">
                <a:solidFill>
                  <a:schemeClr val="tx1"/>
                </a:solidFill>
                <a:hlinkClick r:id="rId2"/>
              </a:rPr>
              <a:t>Перспективы сотрудничества государств-членов Шанхайской организации сотрудничества в противодействии угрозе инфекционных болезней</a:t>
            </a:r>
            <a:r>
              <a:rPr lang="ru-RU" sz="1300" dirty="0" smtClean="0">
                <a:solidFill>
                  <a:schemeClr val="tx1"/>
                </a:solidFill>
              </a:rPr>
              <a:t> Материалы Международной научно-практической конференции. Под редакцией проф. А.Ю. Поповой. 2015. С. 164-168.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solidFill>
                  <a:schemeClr val="tx1"/>
                </a:solidFill>
              </a:rPr>
              <a:t>Попова А.Ю., Смоленский В.Ю., </a:t>
            </a:r>
            <a:r>
              <a:rPr lang="ru-RU" sz="1300" dirty="0" err="1" smtClean="0">
                <a:solidFill>
                  <a:schemeClr val="tx1"/>
                </a:solidFill>
              </a:rPr>
              <a:t>Ежлова</a:t>
            </a:r>
            <a:r>
              <a:rPr lang="ru-RU" sz="1300" dirty="0" smtClean="0">
                <a:solidFill>
                  <a:schemeClr val="tx1"/>
                </a:solidFill>
              </a:rPr>
              <a:t> Е.Б., Демина Ю.В., </a:t>
            </a:r>
            <a:r>
              <a:rPr lang="ru-RU" sz="1300" dirty="0" err="1" smtClean="0">
                <a:solidFill>
                  <a:schemeClr val="tx1"/>
                </a:solidFill>
              </a:rPr>
              <a:t>Пакскина</a:t>
            </a:r>
            <a:r>
              <a:rPr lang="ru-RU" sz="1300" dirty="0" smtClean="0">
                <a:solidFill>
                  <a:schemeClr val="tx1"/>
                </a:solidFill>
              </a:rPr>
              <a:t> Н.Д., </a:t>
            </a:r>
            <a:r>
              <a:rPr lang="ru-RU" sz="1300" dirty="0" err="1" smtClean="0">
                <a:solidFill>
                  <a:schemeClr val="tx1"/>
                </a:solidFill>
              </a:rPr>
              <a:t>Кутырев</a:t>
            </a:r>
            <a:r>
              <a:rPr lang="ru-RU" sz="1300" dirty="0" smtClean="0">
                <a:solidFill>
                  <a:schemeClr val="tx1"/>
                </a:solidFill>
              </a:rPr>
              <a:t> В.В., Щербакова С.А., Карнаухов И.Г., Топорков В.П., </a:t>
            </a:r>
            <a:r>
              <a:rPr lang="ru-RU" sz="1300" dirty="0" err="1" smtClean="0">
                <a:solidFill>
                  <a:schemeClr val="tx1"/>
                </a:solidFill>
              </a:rPr>
              <a:t>Куклев</a:t>
            </a:r>
            <a:r>
              <a:rPr lang="ru-RU" sz="1300" dirty="0" smtClean="0">
                <a:solidFill>
                  <a:schemeClr val="tx1"/>
                </a:solidFill>
              </a:rPr>
              <a:t> Е.В., </a:t>
            </a:r>
            <a:r>
              <a:rPr lang="ru-RU" sz="1300" dirty="0" err="1" smtClean="0">
                <a:solidFill>
                  <a:schemeClr val="tx1"/>
                </a:solidFill>
              </a:rPr>
              <a:t>Кедрова</a:t>
            </a:r>
            <a:r>
              <a:rPr lang="ru-RU" sz="1300" dirty="0" smtClean="0">
                <a:solidFill>
                  <a:schemeClr val="tx1"/>
                </a:solidFill>
              </a:rPr>
              <a:t> О.В., Удовиченко С.К., </a:t>
            </a:r>
            <a:r>
              <a:rPr lang="ru-RU" sz="1300" dirty="0" err="1" smtClean="0">
                <a:solidFill>
                  <a:schemeClr val="tx1"/>
                </a:solidFill>
              </a:rPr>
              <a:t>Шиянова</a:t>
            </a:r>
            <a:r>
              <a:rPr lang="ru-RU" sz="1300" dirty="0" smtClean="0">
                <a:solidFill>
                  <a:schemeClr val="tx1"/>
                </a:solidFill>
              </a:rPr>
              <a:t> А.Е., Дмитриева Л.Н., Найденова Е.В., Старшинов В.А., Михеев В.Н., Агафонов А.П., Терновой В.А., </a:t>
            </a:r>
            <a:r>
              <a:rPr lang="ru-RU" sz="1300" dirty="0" err="1" smtClean="0">
                <a:solidFill>
                  <a:schemeClr val="tx1"/>
                </a:solidFill>
              </a:rPr>
              <a:t>Микрюкова</a:t>
            </a:r>
            <a:r>
              <a:rPr lang="ru-RU" sz="1300" dirty="0" smtClean="0">
                <a:solidFill>
                  <a:schemeClr val="tx1"/>
                </a:solidFill>
              </a:rPr>
              <a:t> Т.П. и др. Эпидемиология, профилактика и лабораторная диагностика болезни, вызванной вирусом </a:t>
            </a:r>
            <a:r>
              <a:rPr lang="ru-RU" sz="1300" dirty="0" err="1" smtClean="0">
                <a:solidFill>
                  <a:schemeClr val="tx1"/>
                </a:solidFill>
              </a:rPr>
              <a:t>Эбола</a:t>
            </a:r>
            <a:r>
              <a:rPr lang="ru-RU" sz="1300" dirty="0" smtClean="0">
                <a:solidFill>
                  <a:schemeClr val="tx1"/>
                </a:solidFill>
              </a:rPr>
              <a:t>. Практическое руководство / Центральный научно-исследовательский институт эпидемиологии, 48 Центральный научно-исследовательский институт Минобороны Российской Федерации, Противочумный центр 48. Саратов, 2015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solidFill>
                  <a:schemeClr val="tx1"/>
                </a:solidFill>
              </a:rPr>
              <a:t>Попова А.Ю., Смоленский В.Ю., </a:t>
            </a:r>
            <a:r>
              <a:rPr lang="ru-RU" sz="1300" dirty="0" err="1" smtClean="0">
                <a:solidFill>
                  <a:schemeClr val="tx1"/>
                </a:solidFill>
              </a:rPr>
              <a:t>Ежлова</a:t>
            </a:r>
            <a:r>
              <a:rPr lang="ru-RU" sz="1300" dirty="0" smtClean="0">
                <a:solidFill>
                  <a:schemeClr val="tx1"/>
                </a:solidFill>
              </a:rPr>
              <a:t> Е.Б., Демина Ю.В., </a:t>
            </a:r>
            <a:r>
              <a:rPr lang="ru-RU" sz="1300" dirty="0" err="1" smtClean="0">
                <a:solidFill>
                  <a:schemeClr val="tx1"/>
                </a:solidFill>
              </a:rPr>
              <a:t>Омариев</a:t>
            </a:r>
            <a:r>
              <a:rPr lang="ru-RU" sz="1300" dirty="0" smtClean="0">
                <a:solidFill>
                  <a:schemeClr val="tx1"/>
                </a:solidFill>
              </a:rPr>
              <a:t> З.М., </a:t>
            </a:r>
            <a:r>
              <a:rPr lang="ru-RU" sz="1300" dirty="0" err="1" smtClean="0">
                <a:solidFill>
                  <a:schemeClr val="tx1"/>
                </a:solidFill>
              </a:rPr>
              <a:t>Хорошилов</a:t>
            </a:r>
            <a:r>
              <a:rPr lang="ru-RU" sz="1300" dirty="0" smtClean="0">
                <a:solidFill>
                  <a:schemeClr val="tx1"/>
                </a:solidFill>
              </a:rPr>
              <a:t> В.Ю., Ковалев Е.В., </a:t>
            </a:r>
            <a:r>
              <a:rPr lang="ru-RU" sz="1300" dirty="0" err="1" smtClean="0">
                <a:solidFill>
                  <a:schemeClr val="tx1"/>
                </a:solidFill>
              </a:rPr>
              <a:t>Кутырев</a:t>
            </a:r>
            <a:r>
              <a:rPr lang="ru-RU" sz="1300" dirty="0" smtClean="0">
                <a:solidFill>
                  <a:schemeClr val="tx1"/>
                </a:solidFill>
              </a:rPr>
              <a:t> В.В., Сафронов В.А., Щербакова С.А., Лопатин А.А., </a:t>
            </a:r>
            <a:r>
              <a:rPr lang="ru-RU" sz="1300" dirty="0" err="1" smtClean="0">
                <a:solidFill>
                  <a:schemeClr val="tx1"/>
                </a:solidFill>
              </a:rPr>
              <a:t>Раздорский</a:t>
            </a:r>
            <a:r>
              <a:rPr lang="ru-RU" sz="1300" dirty="0" smtClean="0">
                <a:solidFill>
                  <a:schemeClr val="tx1"/>
                </a:solidFill>
              </a:rPr>
              <a:t> А.С., </a:t>
            </a:r>
            <a:r>
              <a:rPr lang="ru-RU" sz="1300" dirty="0" err="1" smtClean="0">
                <a:solidFill>
                  <a:schemeClr val="tx1"/>
                </a:solidFill>
              </a:rPr>
              <a:t>Кедрова</a:t>
            </a:r>
            <a:r>
              <a:rPr lang="ru-RU" sz="1300" dirty="0" smtClean="0">
                <a:solidFill>
                  <a:schemeClr val="tx1"/>
                </a:solidFill>
              </a:rPr>
              <a:t> О.В., Удовиченко С.К., Топорков В.П., Карнаухов И.Г., Попов Н.В., Найденова Е.В., Уткин Д.В., Касьян Ж.А. и др. Ликвидация эпидемии </a:t>
            </a:r>
            <a:r>
              <a:rPr lang="ru-RU" sz="1300" dirty="0" err="1" smtClean="0">
                <a:solidFill>
                  <a:schemeClr val="tx1"/>
                </a:solidFill>
              </a:rPr>
              <a:t>Эбола</a:t>
            </a:r>
            <a:r>
              <a:rPr lang="ru-RU" sz="1300" dirty="0" smtClean="0">
                <a:solidFill>
                  <a:schemeClr val="tx1"/>
                </a:solidFill>
              </a:rPr>
              <a:t> в Гвинейской республики: Опыт работы специализированной против бригады </a:t>
            </a:r>
            <a:r>
              <a:rPr lang="ru-RU" sz="1300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sz="1300" dirty="0" smtClean="0">
                <a:solidFill>
                  <a:schemeClr val="tx1"/>
                </a:solidFill>
              </a:rPr>
              <a:t>. Москва, 2016</a:t>
            </a:r>
          </a:p>
          <a:p>
            <a:pPr>
              <a:buFont typeface="+mj-lt"/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</a:rPr>
              <a:t>Щелканов</a:t>
            </a:r>
            <a:r>
              <a:rPr lang="ru-RU" sz="1300" dirty="0" smtClean="0">
                <a:solidFill>
                  <a:schemeClr val="tx1"/>
                </a:solidFill>
              </a:rPr>
              <a:t> М.Ю., </a:t>
            </a:r>
            <a:r>
              <a:rPr lang="ru-RU" sz="1300" dirty="0" err="1" smtClean="0">
                <a:solidFill>
                  <a:schemeClr val="tx1"/>
                </a:solidFill>
              </a:rPr>
              <a:t>Магассуба</a:t>
            </a:r>
            <a:r>
              <a:rPr lang="ru-RU" sz="1300" dirty="0" smtClean="0">
                <a:solidFill>
                  <a:schemeClr val="tx1"/>
                </a:solidFill>
              </a:rPr>
              <a:t> Н’Ф., Дедков В.Г., Шипулин Г.А., Галкина И.В., Попова А.Ю., Малеев В.В.Природный резервуар </a:t>
            </a:r>
            <a:r>
              <a:rPr lang="ru-RU" sz="1300" dirty="0" err="1" smtClean="0">
                <a:solidFill>
                  <a:schemeClr val="tx1"/>
                </a:solidFill>
              </a:rPr>
              <a:t>филовирусов</a:t>
            </a:r>
            <a:r>
              <a:rPr lang="ru-RU" sz="1300" dirty="0" smtClean="0">
                <a:solidFill>
                  <a:schemeClr val="tx1"/>
                </a:solidFill>
              </a:rPr>
              <a:t> и типы связанных с ними эпидемических вспышек на территории Африки // Вестник РАМН </a:t>
            </a:r>
          </a:p>
          <a:p>
            <a:pPr>
              <a:buFont typeface="+mj-lt"/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</a:rPr>
              <a:t>Щелканов</a:t>
            </a:r>
            <a:r>
              <a:rPr lang="ru-RU" sz="1300" dirty="0" smtClean="0">
                <a:solidFill>
                  <a:schemeClr val="tx1"/>
                </a:solidFill>
              </a:rPr>
              <a:t> М.Ю., Дедков В.Г., Галкина И.В., </a:t>
            </a:r>
            <a:r>
              <a:rPr lang="ru-RU" sz="1300" dirty="0" err="1" smtClean="0">
                <a:solidFill>
                  <a:schemeClr val="tx1"/>
                </a:solidFill>
              </a:rPr>
              <a:t>Магассуба</a:t>
            </a:r>
            <a:r>
              <a:rPr lang="ru-RU" sz="1300" dirty="0" smtClean="0">
                <a:solidFill>
                  <a:schemeClr val="tx1"/>
                </a:solidFill>
              </a:rPr>
              <a:t> Н’Ф., </a:t>
            </a:r>
            <a:r>
              <a:rPr lang="ru-RU" sz="1300" dirty="0" err="1" smtClean="0">
                <a:solidFill>
                  <a:schemeClr val="tx1"/>
                </a:solidFill>
              </a:rPr>
              <a:t>Зуманиги</a:t>
            </a:r>
            <a:r>
              <a:rPr lang="ru-RU" sz="1300" dirty="0" smtClean="0">
                <a:solidFill>
                  <a:schemeClr val="tx1"/>
                </a:solidFill>
              </a:rPr>
              <a:t> Н., Шипулин Г.А, Попова А.Ю., Малеев В.В. Районирование Африканской </a:t>
            </a:r>
            <a:r>
              <a:rPr lang="ru-RU" sz="1300" dirty="0" err="1" smtClean="0">
                <a:solidFill>
                  <a:schemeClr val="tx1"/>
                </a:solidFill>
              </a:rPr>
              <a:t>природноочаговой</a:t>
            </a:r>
            <a:r>
              <a:rPr lang="ru-RU" sz="1300" dirty="0" smtClean="0">
                <a:solidFill>
                  <a:schemeClr val="tx1"/>
                </a:solidFill>
              </a:rPr>
              <a:t> провинции в отношение </a:t>
            </a:r>
            <a:r>
              <a:rPr lang="ru-RU" sz="1300" dirty="0" err="1" smtClean="0">
                <a:solidFill>
                  <a:schemeClr val="tx1"/>
                </a:solidFill>
              </a:rPr>
              <a:t>филовирусных</a:t>
            </a:r>
            <a:r>
              <a:rPr lang="ru-RU" sz="1300" dirty="0" smtClean="0">
                <a:solidFill>
                  <a:schemeClr val="tx1"/>
                </a:solidFill>
              </a:rPr>
              <a:t> лихорадок // Вестник РАМН </a:t>
            </a:r>
          </a:p>
          <a:p>
            <a:pPr>
              <a:buFont typeface="+mj-lt"/>
              <a:buAutoNum type="arabicPeriod"/>
            </a:pPr>
            <a:r>
              <a:rPr lang="en-US" sz="1300" dirty="0" err="1" smtClean="0">
                <a:solidFill>
                  <a:schemeClr val="tx1"/>
                </a:solidFill>
              </a:rPr>
              <a:t>Dedkov</a:t>
            </a:r>
            <a:r>
              <a:rPr lang="en-US" sz="1300" dirty="0" smtClean="0">
                <a:solidFill>
                  <a:schemeClr val="tx1"/>
                </a:solidFill>
              </a:rPr>
              <a:t> V.G., </a:t>
            </a:r>
            <a:r>
              <a:rPr lang="en-US" sz="1300" dirty="0" err="1" smtClean="0">
                <a:solidFill>
                  <a:schemeClr val="tx1"/>
                </a:solidFill>
              </a:rPr>
              <a:t>Safonova</a:t>
            </a:r>
            <a:r>
              <a:rPr lang="en-US" sz="1300" baseline="30000" dirty="0" smtClean="0">
                <a:solidFill>
                  <a:schemeClr val="tx1"/>
                </a:solidFill>
              </a:rPr>
              <a:t> </a:t>
            </a:r>
            <a:r>
              <a:rPr lang="en-US" sz="1300" dirty="0" smtClean="0">
                <a:solidFill>
                  <a:schemeClr val="tx1"/>
                </a:solidFill>
              </a:rPr>
              <a:t>M.V., </a:t>
            </a:r>
            <a:r>
              <a:rPr lang="en-US" sz="1300" dirty="0" err="1" smtClean="0">
                <a:solidFill>
                  <a:schemeClr val="tx1"/>
                </a:solidFill>
              </a:rPr>
              <a:t>Bodnev</a:t>
            </a:r>
            <a:r>
              <a:rPr lang="en-US" sz="1300" dirty="0" smtClean="0">
                <a:solidFill>
                  <a:schemeClr val="tx1"/>
                </a:solidFill>
              </a:rPr>
              <a:t> S.A., </a:t>
            </a:r>
            <a:r>
              <a:rPr lang="en-US" sz="1300" dirty="0" err="1" smtClean="0">
                <a:solidFill>
                  <a:schemeClr val="tx1"/>
                </a:solidFill>
              </a:rPr>
              <a:t>Pyankov</a:t>
            </a:r>
            <a:r>
              <a:rPr lang="en-US" sz="1300" dirty="0" smtClean="0">
                <a:solidFill>
                  <a:schemeClr val="tx1"/>
                </a:solidFill>
              </a:rPr>
              <a:t> O.V., </a:t>
            </a:r>
            <a:r>
              <a:rPr lang="en-US" sz="1300" dirty="0" err="1" smtClean="0">
                <a:solidFill>
                  <a:schemeClr val="tx1"/>
                </a:solidFill>
              </a:rPr>
              <a:t>Agafonov</a:t>
            </a:r>
            <a:r>
              <a:rPr lang="en-US" sz="1300" dirty="0" smtClean="0">
                <a:solidFill>
                  <a:schemeClr val="tx1"/>
                </a:solidFill>
              </a:rPr>
              <a:t> A.P., </a:t>
            </a:r>
            <a:r>
              <a:rPr lang="en-US" sz="1300" dirty="0" err="1" smtClean="0">
                <a:solidFill>
                  <a:schemeClr val="tx1"/>
                </a:solidFill>
              </a:rPr>
              <a:t>Maleev</a:t>
            </a:r>
            <a:r>
              <a:rPr lang="en-US" sz="1300" dirty="0" smtClean="0">
                <a:solidFill>
                  <a:schemeClr val="tx1"/>
                </a:solidFill>
              </a:rPr>
              <a:t> V.V., </a:t>
            </a:r>
            <a:r>
              <a:rPr lang="en-US" sz="1300" dirty="0" err="1" smtClean="0">
                <a:solidFill>
                  <a:schemeClr val="tx1"/>
                </a:solidFill>
              </a:rPr>
              <a:t>Shipulin</a:t>
            </a:r>
            <a:r>
              <a:rPr lang="en-US" sz="1300" dirty="0" smtClean="0">
                <a:solidFill>
                  <a:schemeClr val="tx1"/>
                </a:solidFill>
              </a:rPr>
              <a:t> G.A. Sensitive multiplex real-time RT-PCR assay for the detection of </a:t>
            </a:r>
            <a:r>
              <a:rPr lang="en-US" sz="1300" dirty="0" err="1" smtClean="0">
                <a:solidFill>
                  <a:schemeClr val="tx1"/>
                </a:solidFill>
              </a:rPr>
              <a:t>filoviruses</a:t>
            </a:r>
            <a:r>
              <a:rPr lang="en-US" sz="1300" dirty="0" smtClean="0">
                <a:solidFill>
                  <a:schemeClr val="tx1"/>
                </a:solidFill>
              </a:rPr>
              <a:t>. Health and security. (</a:t>
            </a:r>
            <a:r>
              <a:rPr lang="ru-RU" sz="1300" dirty="0" smtClean="0">
                <a:solidFill>
                  <a:schemeClr val="tx1"/>
                </a:solidFill>
              </a:rPr>
              <a:t>в печати)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резентация\шаблон\бл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$RECYCLE.BIN\S-1-5-21-3689081548-3409677343-2398646329-2066\$RSTOJS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5" t="2419" r="4546" b="1849"/>
          <a:stretch>
            <a:fillRect/>
          </a:stretch>
        </p:blipFill>
        <p:spPr bwMode="auto">
          <a:xfrm>
            <a:off x="33928" y="0"/>
            <a:ext cx="47879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3800" y="1773238"/>
            <a:ext cx="3960813" cy="373380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tx1"/>
                </a:solidFill>
              </a:rPr>
              <a:t>Разработан </a:t>
            </a:r>
            <a:r>
              <a:rPr lang="ru-RU" sz="2400" dirty="0">
                <a:solidFill>
                  <a:schemeClr val="tx1"/>
                </a:solidFill>
              </a:rPr>
              <a:t>набор для </a:t>
            </a:r>
            <a:r>
              <a:rPr lang="ru-RU" sz="2400" dirty="0" err="1">
                <a:solidFill>
                  <a:schemeClr val="tx1"/>
                </a:solidFill>
              </a:rPr>
              <a:t>детекции</a:t>
            </a:r>
            <a:r>
              <a:rPr lang="ru-RU" sz="2400" dirty="0">
                <a:solidFill>
                  <a:schemeClr val="tx1"/>
                </a:solidFill>
              </a:rPr>
              <a:t> РНК вируса </a:t>
            </a:r>
            <a:r>
              <a:rPr lang="ru-RU" sz="2400" dirty="0" err="1">
                <a:solidFill>
                  <a:schemeClr val="tx1"/>
                </a:solidFill>
              </a:rPr>
              <a:t>Эбола</a:t>
            </a:r>
            <a:r>
              <a:rPr lang="ru-RU" sz="2400" dirty="0">
                <a:solidFill>
                  <a:schemeClr val="tx1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Заир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</a:rPr>
              <a:t>АмплиСенс</a:t>
            </a:r>
            <a:r>
              <a:rPr lang="ru-RU" sz="2400" dirty="0" smtClean="0">
                <a:solidFill>
                  <a:schemeClr val="tx1"/>
                </a:solidFill>
              </a:rPr>
              <a:t>® </a:t>
            </a:r>
            <a:r>
              <a:rPr lang="en-US" sz="2400" dirty="0">
                <a:solidFill>
                  <a:schemeClr val="tx1"/>
                </a:solidFill>
              </a:rPr>
              <a:t>EBOV-FL</a:t>
            </a:r>
            <a:r>
              <a:rPr lang="ru-RU" sz="2400" dirty="0" smtClean="0">
                <a:solidFill>
                  <a:schemeClr val="tx1"/>
                </a:solidFill>
              </a:rPr>
              <a:t>», который </a:t>
            </a:r>
            <a:r>
              <a:rPr lang="ru-RU" sz="2400" dirty="0">
                <a:solidFill>
                  <a:schemeClr val="tx1"/>
                </a:solidFill>
              </a:rPr>
              <a:t>не уступает по своим диагностическим характеристикам аналогам ведущих зарубежных </a:t>
            </a:r>
            <a:r>
              <a:rPr lang="ru-RU" sz="2400" dirty="0" smtClean="0">
                <a:solidFill>
                  <a:schemeClr val="tx1"/>
                </a:solidFill>
              </a:rPr>
              <a:t>производителей</a:t>
            </a:r>
            <a:r>
              <a:rPr lang="ru-RU" sz="2400" dirty="0" smtClean="0"/>
              <a:t>.</a:t>
            </a:r>
            <a:endParaRPr lang="ru-RU" sz="2400" dirty="0"/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23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475656" y="108620"/>
            <a:ext cx="5832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rgbClr val="0070C0"/>
                </a:solidFill>
                <a:latin typeface="Myriad Pro"/>
              </a:rPr>
              <a:t>Сравнение с тест-системами, одобренными ВОЗ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2413" y="1125538"/>
          <a:ext cx="8604249" cy="58625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1948"/>
                <a:gridCol w="1106268"/>
                <a:gridCol w="909089"/>
                <a:gridCol w="1467120"/>
                <a:gridCol w="648057"/>
                <a:gridCol w="1158316"/>
                <a:gridCol w="789380"/>
                <a:gridCol w="1184071"/>
              </a:tblGrid>
              <a:tr h="68692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Набор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Производи-</a:t>
                      </a: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/>
                        <a:t>тель</a:t>
                      </a:r>
                      <a:endParaRPr lang="ru-RU" sz="1100" dirty="0" smtClean="0"/>
                    </a:p>
                    <a:p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Формат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Плексность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Ми</a:t>
                      </a:r>
                      <a:r>
                        <a:rPr lang="en-US" sz="1100" dirty="0" smtClean="0"/>
                        <a:t>-</a:t>
                      </a:r>
                      <a:r>
                        <a:rPr lang="ru-RU" sz="1100" dirty="0" err="1" smtClean="0"/>
                        <a:t>шень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Контроли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Время,ч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Предел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детекции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16" marB="45716"/>
                </a:tc>
              </a:tr>
              <a:tr h="103105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RealStar</a:t>
                      </a:r>
                      <a:r>
                        <a:rPr lang="en-US" sz="1100" baseline="0" dirty="0" smtClean="0"/>
                        <a:t>® </a:t>
                      </a:r>
                      <a:r>
                        <a:rPr lang="en-US" sz="1100" baseline="0" dirty="0" err="1" smtClean="0"/>
                        <a:t>Filovirus</a:t>
                      </a:r>
                      <a:r>
                        <a:rPr lang="en-US" sz="1100" baseline="0" dirty="0" smtClean="0"/>
                        <a:t> RT-PCR Kit 1.0 (CE-IVD)	</a:t>
                      </a:r>
                      <a:endParaRPr lang="en-US" sz="1100" b="1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baseline="0" dirty="0" smtClean="0"/>
                        <a:t>Altona Diagnostics GmbH  (</a:t>
                      </a:r>
                      <a:r>
                        <a:rPr lang="en-US" sz="1100" kern="1200" baseline="0" dirty="0" err="1" smtClean="0"/>
                        <a:t>Qiagen</a:t>
                      </a:r>
                      <a:r>
                        <a:rPr lang="en-US" sz="1100" kern="1200" baseline="0" dirty="0" smtClean="0"/>
                        <a:t>)	</a:t>
                      </a:r>
                    </a:p>
                    <a:p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/>
                        <a:t>One step RT PCR assay </a:t>
                      </a:r>
                      <a:endParaRPr lang="en-US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филовирусы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</a:t>
                      </a:r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K+,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ПКО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(</a:t>
                      </a:r>
                      <a:r>
                        <a:rPr lang="en-US" sz="1100" baseline="0" dirty="0" smtClean="0"/>
                        <a:t>IVTC</a:t>
                      </a:r>
                      <a:r>
                        <a:rPr lang="ru-RU" sz="1100" baseline="0" dirty="0" smtClean="0"/>
                        <a:t>)</a:t>
                      </a:r>
                      <a:r>
                        <a:rPr lang="en-US" sz="1100" baseline="0" dirty="0" smtClean="0"/>
                        <a:t>, </a:t>
                      </a:r>
                      <a:r>
                        <a:rPr lang="ru-RU" sz="1100" baseline="0" dirty="0" smtClean="0"/>
                        <a:t>контроль выделения (глобин)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4-6 (2)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,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x10</a:t>
                      </a:r>
                      <a:r>
                        <a:rPr lang="en-US" sz="1100" baseline="30000" dirty="0" smtClean="0"/>
                        <a:t>3</a:t>
                      </a:r>
                      <a:r>
                        <a:rPr lang="ru-RU" sz="1100" dirty="0" smtClean="0"/>
                        <a:t> копий/мл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</a:tr>
              <a:tr h="103105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RealStar</a:t>
                      </a:r>
                      <a:r>
                        <a:rPr lang="en-US" sz="1100" baseline="0" dirty="0" smtClean="0"/>
                        <a:t>® </a:t>
                      </a:r>
                      <a:r>
                        <a:rPr lang="en-US" sz="1100" baseline="0" dirty="0" err="1" smtClean="0"/>
                        <a:t>Ebolavirus</a:t>
                      </a:r>
                      <a:r>
                        <a:rPr lang="en-US" sz="1100" baseline="0" dirty="0" smtClean="0"/>
                        <a:t> RT-PCR Kit 1.0 (FDA EUA)*	</a:t>
                      </a:r>
                      <a:endParaRPr lang="en-US" sz="1100" b="1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/>
                        <a:t>Altona Diagnostics GmbH  (</a:t>
                      </a:r>
                      <a:r>
                        <a:rPr lang="en-US" sz="1100" kern="1200" baseline="0" dirty="0" err="1" smtClean="0"/>
                        <a:t>Qiagen</a:t>
                      </a:r>
                      <a:r>
                        <a:rPr lang="en-US" sz="1100" kern="1200" baseline="0" dirty="0" smtClean="0"/>
                        <a:t>)	</a:t>
                      </a:r>
                    </a:p>
                    <a:p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/>
                        <a:t>One step RT PCR assay </a:t>
                      </a:r>
                      <a:endParaRPr lang="en-US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 </a:t>
                      </a:r>
                      <a:r>
                        <a:rPr lang="ru-RU" sz="1100" dirty="0" err="1" smtClean="0"/>
                        <a:t>эболавирусы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</a:t>
                      </a:r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K+,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ПКО</a:t>
                      </a:r>
                      <a:r>
                        <a:rPr lang="en-US" sz="1100" baseline="0" dirty="0" smtClean="0"/>
                        <a:t> (IVTC),</a:t>
                      </a:r>
                      <a:r>
                        <a:rPr lang="ru-RU" sz="1100" baseline="0" dirty="0" smtClean="0"/>
                        <a:t> контроль выделения (глобин)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4-6 (2)</a:t>
                      </a:r>
                      <a:endParaRPr lang="ru-RU" sz="1100" dirty="0" smtClean="0"/>
                    </a:p>
                    <a:p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,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x10</a:t>
                      </a:r>
                      <a:r>
                        <a:rPr lang="en-US" sz="1100" baseline="30000" dirty="0" smtClean="0"/>
                        <a:t>3</a:t>
                      </a:r>
                      <a:r>
                        <a:rPr lang="ru-RU" sz="1100" dirty="0" smtClean="0"/>
                        <a:t> копий/мл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</a:tr>
              <a:tr h="87353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Liferiver</a:t>
                      </a:r>
                      <a:r>
                        <a:rPr lang="en-US" sz="1100" baseline="0" dirty="0" smtClean="0"/>
                        <a:t>™ Ebola virus (EBOV) real time RT-PCR kit</a:t>
                      </a:r>
                      <a:endParaRPr lang="en-US" sz="1100" b="1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/>
                        <a:t>Shanghai ZJ Bio-Tech Co., Ltd </a:t>
                      </a:r>
                      <a:endParaRPr lang="en-US" sz="1100" b="1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/>
                        <a:t>One step RT PCR assay </a:t>
                      </a:r>
                      <a:endParaRPr lang="en-US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 </a:t>
                      </a:r>
                      <a:r>
                        <a:rPr lang="ru-RU" sz="1100" dirty="0" err="1" smtClean="0"/>
                        <a:t>эболавирусы</a:t>
                      </a:r>
                      <a:r>
                        <a:rPr lang="ru-RU" sz="1100" dirty="0" smtClean="0"/>
                        <a:t>. </a:t>
                      </a:r>
                      <a:r>
                        <a:rPr lang="en-US" sz="1100" dirty="0" smtClean="0"/>
                        <a:t>(</a:t>
                      </a:r>
                      <a:r>
                        <a:rPr lang="ru-RU" sz="1100" dirty="0" err="1" smtClean="0"/>
                        <a:t>дифференциров</a:t>
                      </a:r>
                      <a:r>
                        <a:rPr lang="en-US" sz="1100" dirty="0" smtClean="0"/>
                        <a:t>-</a:t>
                      </a:r>
                      <a:r>
                        <a:rPr lang="ru-RU" sz="1100" dirty="0" smtClean="0"/>
                        <a:t>ка</a:t>
                      </a:r>
                      <a:r>
                        <a:rPr lang="ru-RU" sz="1100" baseline="0" dirty="0" smtClean="0"/>
                        <a:t> отсутствует)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NP</a:t>
                      </a:r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K+, </a:t>
                      </a:r>
                      <a:r>
                        <a:rPr lang="ru-RU" sz="1100" dirty="0" smtClean="0"/>
                        <a:t>ВКО</a:t>
                      </a:r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4-6 (2)</a:t>
                      </a:r>
                      <a:endParaRPr lang="ru-RU" sz="1100" dirty="0" smtClean="0"/>
                    </a:p>
                    <a:p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4,23 </a:t>
                      </a:r>
                      <a:r>
                        <a:rPr lang="en-US" sz="1100" dirty="0" smtClean="0"/>
                        <a:t>x10</a:t>
                      </a:r>
                      <a:r>
                        <a:rPr lang="ru-RU" sz="1100" baseline="30000" dirty="0" smtClean="0"/>
                        <a:t>4</a:t>
                      </a:r>
                      <a:r>
                        <a:rPr lang="ru-RU" sz="1100" dirty="0" smtClean="0"/>
                        <a:t> копий/мл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</a:tr>
              <a:tr h="873530">
                <a:tc>
                  <a:txBody>
                    <a:bodyPr/>
                    <a:lstStyle/>
                    <a:p>
                      <a:r>
                        <a:rPr lang="en-US" sz="1100" baseline="0" dirty="0" err="1" smtClean="0"/>
                        <a:t>Xpert</a:t>
                      </a:r>
                      <a:r>
                        <a:rPr lang="en-US" sz="1100" baseline="0" dirty="0" smtClean="0"/>
                        <a:t>® Ebola Assay (Also FDA EUA)** 	</a:t>
                      </a:r>
                      <a:endParaRPr lang="en-US" sz="1100" b="1" baseline="0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/>
                        <a:t>Cepheid </a:t>
                      </a:r>
                      <a:endParaRPr lang="en-US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Lab-on-chip</a:t>
                      </a:r>
                    </a:p>
                    <a:p>
                      <a:r>
                        <a:rPr lang="en-US" sz="1100" dirty="0" smtClean="0"/>
                        <a:t>RT-PCR</a:t>
                      </a:r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Заир </a:t>
                      </a:r>
                      <a:r>
                        <a:rPr lang="en-US" sz="1100" dirty="0" smtClean="0"/>
                        <a:t>(EBOV)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NP,GP</a:t>
                      </a:r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K+,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ПКО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(</a:t>
                      </a:r>
                      <a:r>
                        <a:rPr lang="en-US" sz="1100" baseline="0" dirty="0" smtClean="0"/>
                        <a:t>IVTC</a:t>
                      </a:r>
                      <a:r>
                        <a:rPr lang="ru-RU" sz="1100" baseline="0" dirty="0" smtClean="0"/>
                        <a:t>)</a:t>
                      </a:r>
                      <a:r>
                        <a:rPr lang="en-US" sz="1100" baseline="0" dirty="0" smtClean="0"/>
                        <a:t>, </a:t>
                      </a:r>
                      <a:r>
                        <a:rPr lang="ru-RU" sz="1100" baseline="0" dirty="0" smtClean="0"/>
                        <a:t>контроль выделения </a:t>
                      </a:r>
                      <a:endParaRPr lang="ru-RU" sz="1100" dirty="0" smtClean="0"/>
                    </a:p>
                    <a:p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1,5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(1,34-4,23)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x10</a:t>
                      </a:r>
                      <a:r>
                        <a:rPr lang="ru-RU" sz="1100" baseline="30000" dirty="0" smtClean="0"/>
                        <a:t>4</a:t>
                      </a:r>
                      <a:r>
                        <a:rPr lang="ru-RU" sz="1100" dirty="0" smtClean="0"/>
                        <a:t> копий/мл</a:t>
                      </a:r>
                      <a:endParaRPr lang="en-US" sz="1100" dirty="0" smtClean="0"/>
                    </a:p>
                    <a:p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</a:tr>
              <a:tr h="426712"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Амплисенс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EBOV(Zaire)-FL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ЦНИИЭ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/>
                        <a:t>One step RT PCR assay </a:t>
                      </a:r>
                      <a:endParaRPr lang="en-US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Заир</a:t>
                      </a:r>
                      <a:r>
                        <a:rPr lang="en-US" sz="1100" dirty="0" smtClean="0"/>
                        <a:t> (EBOV)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</a:t>
                      </a:r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K+,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ПКО</a:t>
                      </a:r>
                      <a:r>
                        <a:rPr lang="en-US" sz="1100" baseline="0" dirty="0" smtClean="0"/>
                        <a:t> (ARC),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en-US" sz="1100" baseline="0" dirty="0" smtClean="0"/>
                        <a:t>STI</a:t>
                      </a:r>
                      <a:endParaRPr lang="ru-RU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4-6 (2)</a:t>
                      </a:r>
                      <a:endParaRPr lang="ru-RU" sz="1100" dirty="0" smtClean="0"/>
                    </a:p>
                    <a:p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3 </a:t>
                      </a:r>
                      <a:r>
                        <a:rPr lang="ru-RU" sz="1100" dirty="0" smtClean="0"/>
                        <a:t>копий/мл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</a:tr>
              <a:tr h="71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/>
                        <a:t>Амплисенс</a:t>
                      </a:r>
                      <a:r>
                        <a:rPr lang="ru-RU" sz="1100" dirty="0" smtClean="0"/>
                        <a:t> </a:t>
                      </a:r>
                      <a:r>
                        <a:rPr lang="en-US" sz="1100" dirty="0" smtClean="0"/>
                        <a:t>EBOV(Zaire)</a:t>
                      </a:r>
                      <a:r>
                        <a:rPr lang="en-US" sz="1100" dirty="0" err="1" smtClean="0"/>
                        <a:t>sh</a:t>
                      </a:r>
                      <a:r>
                        <a:rPr lang="en-US" sz="1100" dirty="0" smtClean="0"/>
                        <a:t>-FL</a:t>
                      </a:r>
                      <a:endParaRPr lang="ru-RU" sz="1100" dirty="0" smtClean="0"/>
                    </a:p>
                    <a:p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ЦНИИЭ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 smtClean="0"/>
                        <a:t>One step RT PCR assay </a:t>
                      </a:r>
                      <a:endParaRPr lang="en-US" sz="11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Заир</a:t>
                      </a:r>
                      <a:r>
                        <a:rPr lang="en-US" sz="1100" dirty="0" smtClean="0"/>
                        <a:t> (EBOV)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</a:t>
                      </a:r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K+,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ПКО</a:t>
                      </a:r>
                      <a:r>
                        <a:rPr lang="en-US" sz="1100" baseline="0" dirty="0" smtClean="0"/>
                        <a:t> (ARC),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en-US" sz="1100" baseline="0" dirty="0" smtClean="0"/>
                        <a:t>STI</a:t>
                      </a:r>
                      <a:endParaRPr lang="ru-RU" sz="1100" dirty="0" smtClean="0"/>
                    </a:p>
                    <a:p>
                      <a:endParaRPr lang="ru-RU" sz="1100" b="1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4-6 (1,5)</a:t>
                      </a:r>
                      <a:endParaRPr lang="ru-RU" sz="1100" dirty="0" smtClean="0"/>
                    </a:p>
                    <a:p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5x10</a:t>
                      </a:r>
                      <a:r>
                        <a:rPr lang="en-US" sz="1100" b="1" baseline="30000" dirty="0" smtClean="0"/>
                        <a:t>2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en-US" sz="1100" b="1" dirty="0" smtClean="0"/>
                        <a:t> </a:t>
                      </a:r>
                      <a:r>
                        <a:rPr lang="ru-RU" sz="1100" b="1" dirty="0" smtClean="0"/>
                        <a:t>копий/мл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3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-2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56"/>
                <a:gridCol w="2097248"/>
                <a:gridCol w="3355597"/>
              </a:tblGrid>
              <a:tr h="894522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Наименование этапа</a:t>
                      </a:r>
                      <a:r>
                        <a:rPr lang="ru-RU" sz="1200" baseline="0" dirty="0" smtClean="0"/>
                        <a:t> работ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Срок реализации, форма</a:t>
                      </a:r>
                      <a:r>
                        <a:rPr lang="ru-RU" sz="1200" baseline="0" dirty="0" smtClean="0"/>
                        <a:t> внедрения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Состояние</a:t>
                      </a:r>
                      <a:r>
                        <a:rPr lang="ru-RU" sz="1200" baseline="0" dirty="0" smtClean="0"/>
                        <a:t> реализации на 10.11.2016</a:t>
                      </a:r>
                      <a:endParaRPr lang="ru-RU" sz="1200" dirty="0"/>
                    </a:p>
                  </a:txBody>
                  <a:tcPr/>
                </a:tc>
              </a:tr>
              <a:tr h="2683565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Разработка набора реагентов «</a:t>
                      </a:r>
                      <a:r>
                        <a:rPr lang="ru-RU" sz="1400" dirty="0" err="1" smtClean="0"/>
                        <a:t>Амплисенс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err="1" smtClean="0"/>
                        <a:t>Filoscreen</a:t>
                      </a:r>
                      <a:r>
                        <a:rPr lang="en-US" sz="1400" dirty="0" smtClean="0"/>
                        <a:t>-A-</a:t>
                      </a:r>
                      <a:r>
                        <a:rPr lang="en-US" sz="1400" dirty="0" err="1" smtClean="0"/>
                        <a:t>Fl</a:t>
                      </a:r>
                      <a:r>
                        <a:rPr lang="ru-RU" sz="1400" dirty="0" smtClean="0"/>
                        <a:t>» (для выявления РНК </a:t>
                      </a:r>
                      <a:r>
                        <a:rPr lang="ru-RU" sz="1400" dirty="0" err="1" smtClean="0"/>
                        <a:t>филовирусов</a:t>
                      </a:r>
                      <a:r>
                        <a:rPr lang="ru-RU" sz="1400" dirty="0" smtClean="0"/>
                        <a:t> Заир, Судан, Марбург)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2017, РУ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Разработка закончена, набор принят производством ЦНИИ эпидемиологии, этап подготовки документов к регистрации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1848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Разработка набора реагентов «</a:t>
                      </a:r>
                      <a:r>
                        <a:rPr lang="ru-RU" sz="1400" dirty="0" err="1" smtClean="0"/>
                        <a:t>Амплисенс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err="1" smtClean="0"/>
                        <a:t>Filoscreen</a:t>
                      </a:r>
                      <a:r>
                        <a:rPr lang="en-US" sz="1400" dirty="0" smtClean="0"/>
                        <a:t>-B-</a:t>
                      </a:r>
                      <a:r>
                        <a:rPr lang="en-US" sz="1400" dirty="0" err="1" smtClean="0"/>
                        <a:t>Fl</a:t>
                      </a:r>
                      <a:r>
                        <a:rPr lang="ru-RU" sz="1400" dirty="0" smtClean="0"/>
                        <a:t>» (для выявления РНК </a:t>
                      </a:r>
                      <a:r>
                        <a:rPr lang="ru-RU" sz="1400" dirty="0" err="1" smtClean="0"/>
                        <a:t>филовирусов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err="1" smtClean="0"/>
                        <a:t>Бундибуджио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Рестон</a:t>
                      </a:r>
                      <a:r>
                        <a:rPr lang="ru-RU" sz="1400" baseline="0" dirty="0" smtClean="0"/>
                        <a:t>, Таи </a:t>
                      </a:r>
                      <a:r>
                        <a:rPr lang="ru-RU" sz="1400" baseline="0" dirty="0" err="1" smtClean="0"/>
                        <a:t>Форрест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2017, РУ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Разработка закончена, набор находится на этапе на производство ЦНИИ эпидемиологии</a:t>
                      </a:r>
                    </a:p>
                  </a:txBody>
                  <a:tcPr/>
                </a:tc>
              </a:tr>
              <a:tr h="1431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Амплисенс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Lassa virus-</a:t>
                      </a:r>
                      <a:r>
                        <a:rPr lang="en-US" sz="1400" baseline="0" dirty="0" err="1" smtClean="0"/>
                        <a:t>Fl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2017, РУ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Этап разработки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342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2651" y="70735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effectLst/>
              </a:rPr>
              <a:t>Разработка  тест-систем для диагностики  вирусов сем. </a:t>
            </a:r>
            <a:r>
              <a:rPr lang="en-US" altLang="ru-RU" sz="1800" b="1" dirty="0" err="1" smtClean="0">
                <a:effectLst/>
              </a:rPr>
              <a:t>Filoviridae</a:t>
            </a:r>
            <a:r>
              <a:rPr lang="ru-RU" altLang="ru-RU" sz="1800" b="1" dirty="0" smtClean="0">
                <a:effectLst/>
              </a:rPr>
              <a:t>. </a:t>
            </a:r>
            <a:r>
              <a:rPr lang="ru-RU" altLang="ru-RU" sz="1600" dirty="0" smtClean="0"/>
              <a:t/>
            </a:r>
            <a:br>
              <a:rPr lang="ru-RU" altLang="ru-RU" sz="1600" dirty="0" smtClean="0"/>
            </a:br>
            <a:r>
              <a:rPr lang="ru-RU" altLang="ru-RU" sz="1600" b="1" dirty="0" smtClean="0"/>
              <a:t>Аналитическая чувствительность -  1000копий в мл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0768"/>
            <a:ext cx="7929563" cy="302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79513" y="4652963"/>
            <a:ext cx="5256583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5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ru-RU" altLang="ru-RU" dirty="0"/>
              <a:t>Формат ОТ-ПЦР в режиме реального времени</a:t>
            </a:r>
          </a:p>
          <a:p>
            <a:pPr>
              <a:lnSpc>
                <a:spcPct val="145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ru-RU" altLang="ru-RU" dirty="0" err="1"/>
              <a:t>Лиофилизированная</a:t>
            </a:r>
            <a:r>
              <a:rPr lang="ru-RU" altLang="ru-RU" dirty="0"/>
              <a:t> форма выпуска</a:t>
            </a:r>
          </a:p>
          <a:p>
            <a:pPr>
              <a:lnSpc>
                <a:spcPct val="145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ru-RU" altLang="ru-RU" dirty="0"/>
              <a:t>Применение на </a:t>
            </a:r>
            <a:r>
              <a:rPr lang="ru-RU" altLang="ru-RU" dirty="0" err="1"/>
              <a:t>амплификаторах</a:t>
            </a:r>
            <a:r>
              <a:rPr lang="ru-RU" altLang="ru-RU" dirty="0"/>
              <a:t> роторного типа</a:t>
            </a:r>
            <a:r>
              <a:rPr lang="en-US" altLang="ru-RU" dirty="0"/>
              <a:t> (</a:t>
            </a:r>
            <a:r>
              <a:rPr lang="ru-RU" altLang="ru-RU" dirty="0" smtClean="0"/>
              <a:t>в </a:t>
            </a:r>
            <a:r>
              <a:rPr lang="ru-RU" altLang="ru-RU" dirty="0"/>
              <a:t>адаптация под S</a:t>
            </a:r>
            <a:r>
              <a:rPr lang="en-US" altLang="ru-RU" dirty="0" err="1"/>
              <a:t>martSycler</a:t>
            </a:r>
            <a:r>
              <a:rPr lang="ru-RU" altLang="ru-RU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3501008"/>
            <a:ext cx="13681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4. ВКО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8136" y="3653408"/>
            <a:ext cx="15841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4. ВКО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0343" y="21953058"/>
            <a:ext cx="17336071" cy="1300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6135" r="13009" b="11863"/>
          <a:stretch>
            <a:fillRect/>
          </a:stretch>
        </p:blipFill>
        <p:spPr bwMode="auto">
          <a:xfrm rot="16200000">
            <a:off x="6228184" y="4077072"/>
            <a:ext cx="23865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240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1745</TotalTime>
  <Words>5144</Words>
  <Application>Microsoft Office PowerPoint</Application>
  <PresentationFormat>Экран (4:3)</PresentationFormat>
  <Paragraphs>846</Paragraphs>
  <Slides>58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Исполнительная</vt:lpstr>
      <vt:lpstr>Совершенствование методов лабораторной диагностики и эпидемиологического контроля, проводимых в рамках деятельности Российско-Гвинейского научного центра по изучению вирусных и бактериальных инфекций.</vt:lpstr>
      <vt:lpstr>Слайд 2</vt:lpstr>
      <vt:lpstr>Подтема 1.</vt:lpstr>
      <vt:lpstr>Слайд 4</vt:lpstr>
      <vt:lpstr>Секвенирование изолятов вируса Эбола Заир (июль 2015г)</vt:lpstr>
      <vt:lpstr>Слайд 6</vt:lpstr>
      <vt:lpstr>Слайд 7</vt:lpstr>
      <vt:lpstr>Слайд 8</vt:lpstr>
      <vt:lpstr>Разработка  тест-систем для диагностики  вирусов сем. Filoviridae.  Аналитическая чувствительность -  1000копий в мл</vt:lpstr>
      <vt:lpstr>Разработка набора реагентов для выявления РНК вируса Ласса </vt:lpstr>
      <vt:lpstr>Состояние дел по разработке набора на вирус Ласса :</vt:lpstr>
      <vt:lpstr>Образцы от пациентов с лихорадками из Маму (западно-африканский субтип)</vt:lpstr>
      <vt:lpstr>Слайд 13</vt:lpstr>
      <vt:lpstr>Слайд 14</vt:lpstr>
      <vt:lpstr>Подтема 2.</vt:lpstr>
      <vt:lpstr>Ряд вирусных инфекций, встречающихся на территории Западной Африки</vt:lpstr>
      <vt:lpstr>Ряд природно-очаговых бактериальных инфекций, встречающихся на территории Западной Африки</vt:lpstr>
      <vt:lpstr>План реализации НИР </vt:lpstr>
      <vt:lpstr>Валидация наборов реагентов для ПЦР-диагностики природно-очаговых заболеваний, актуальных для Гвинеи</vt:lpstr>
      <vt:lpstr>Валидация набора реагентов  «Амплисенс Plasmodium spp-Fl» в Гвинее </vt:lpstr>
      <vt:lpstr>Исследование клещей вида Amblioma variegatum (Гвинея, 2016) на наличие ДНК возбудителей Ку-лихорадки и боррелиоза</vt:lpstr>
      <vt:lpstr>Расшифровка случаев лихорадок неясной этиологии в Гвинее. Проблемы</vt:lpstr>
      <vt:lpstr>Слайд 23</vt:lpstr>
      <vt:lpstr>Слайд 24</vt:lpstr>
      <vt:lpstr>Слайд 25</vt:lpstr>
      <vt:lpstr>Молекулярно-генетические методы исследования</vt:lpstr>
      <vt:lpstr>Ion Torrent S5/S5 XL для высокопроизводительного секвенирования нового поколения</vt:lpstr>
      <vt:lpstr>Слайд 28</vt:lpstr>
      <vt:lpstr>Слайд 29</vt:lpstr>
      <vt:lpstr>Расшифровка случаев лихорадок неясной этиологии</vt:lpstr>
      <vt:lpstr>Наш опыт работы на базе IRBAG</vt:lpstr>
      <vt:lpstr>Работа с зооматериалом</vt:lpstr>
      <vt:lpstr>К чему мы стремимся?</vt:lpstr>
      <vt:lpstr>Подтема 3</vt:lpstr>
      <vt:lpstr>  План реализации НИР </vt:lpstr>
      <vt:lpstr>Слайд 36</vt:lpstr>
      <vt:lpstr>Подтема 4</vt:lpstr>
      <vt:lpstr>Цель и задачи подпроекта</vt:lpstr>
      <vt:lpstr>Слайд 39</vt:lpstr>
      <vt:lpstr>Слайд 40</vt:lpstr>
      <vt:lpstr>Сделано</vt:lpstr>
      <vt:lpstr>Сделано</vt:lpstr>
      <vt:lpstr>Подтема 4.</vt:lpstr>
      <vt:lpstr>Слайд 44</vt:lpstr>
      <vt:lpstr>Слайд 45</vt:lpstr>
      <vt:lpstr>План</vt:lpstr>
      <vt:lpstr>Подтема 6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Сотрудничество с коллегами из Гвинеи</vt:lpstr>
      <vt:lpstr>Публикации </vt:lpstr>
    </vt:vector>
  </TitlesOfParts>
  <Company>ЦМД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оценка состояния системы эпидемиологического надзора и лабораторной диагностики туберкулезной инфекции;  Оценка распространенности туберкулеза и микобактериозов в Гвинее на основе когортного исследования; Оценка возможности использования наборов реагентов производства Роспотребнадзора в тропических странах на примере Гвинеи  – для ПЦР-диагностики для обнаружения и дифференциации возбудителя туберкулеза марки «АмплиСенс®», производства ФБУН ЦНИИ Эпидемиологии Роспотребнадзора,   для культуральных исследований, в т.ч. для определения лекарственной чувствительности микобактерий туберкулеза (МБТ) к первому и второму ряду производства ФБУН ГНЦ прикладной микробиологии и биотехнологии Роспотребнадзора; Провести комплексное микробиологическое и молекулярно-генетическое исследование клинических изолятов МБТ: частоту распространенности человеческого и бычьего видов, их генотипы, профиль фенотипической и генетической устойчивости.  Обучение местных специалистов навыкам работы с адаптированными наборами реагентов.   Период реализации 2015-2017 гг.</dc:title>
  <dc:creator>Луданный Руслан Игоревич</dc:creator>
  <cp:lastModifiedBy>Vova Vova</cp:lastModifiedBy>
  <cp:revision>101</cp:revision>
  <cp:lastPrinted>2016-11-22T10:51:45Z</cp:lastPrinted>
  <dcterms:created xsi:type="dcterms:W3CDTF">2016-09-30T14:42:20Z</dcterms:created>
  <dcterms:modified xsi:type="dcterms:W3CDTF">2017-12-03T16:34:24Z</dcterms:modified>
</cp:coreProperties>
</file>